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257" r:id="rId4"/>
    <p:sldId id="258" r:id="rId5"/>
    <p:sldId id="259" r:id="rId6"/>
    <p:sldId id="260" r:id="rId7"/>
    <p:sldId id="333" r:id="rId8"/>
    <p:sldId id="261" r:id="rId9"/>
    <p:sldId id="262" r:id="rId10"/>
    <p:sldId id="263" r:id="rId11"/>
    <p:sldId id="264" r:id="rId12"/>
    <p:sldId id="265" r:id="rId13"/>
    <p:sldId id="266" r:id="rId14"/>
    <p:sldId id="267" r:id="rId15"/>
    <p:sldId id="268" r:id="rId16"/>
    <p:sldId id="269" r:id="rId17"/>
    <p:sldId id="335" r:id="rId18"/>
    <p:sldId id="270" r:id="rId19"/>
    <p:sldId id="271" r:id="rId20"/>
    <p:sldId id="272" r:id="rId21"/>
    <p:sldId id="273" r:id="rId22"/>
    <p:sldId id="274" r:id="rId23"/>
    <p:sldId id="334" r:id="rId24"/>
    <p:sldId id="275" r:id="rId25"/>
    <p:sldId id="276" r:id="rId26"/>
    <p:sldId id="336" r:id="rId27"/>
    <p:sldId id="290" r:id="rId28"/>
    <p:sldId id="291" r:id="rId29"/>
    <p:sldId id="292" r:id="rId30"/>
    <p:sldId id="293" r:id="rId31"/>
    <p:sldId id="294" r:id="rId32"/>
    <p:sldId id="295" r:id="rId33"/>
    <p:sldId id="296" r:id="rId34"/>
    <p:sldId id="297" r:id="rId35"/>
    <p:sldId id="298" r:id="rId36"/>
    <p:sldId id="299" r:id="rId37"/>
    <p:sldId id="337" r:id="rId38"/>
    <p:sldId id="338" r:id="rId39"/>
    <p:sldId id="339" r:id="rId40"/>
    <p:sldId id="300" r:id="rId41"/>
    <p:sldId id="301" r:id="rId42"/>
    <p:sldId id="302" r:id="rId43"/>
    <p:sldId id="340"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FFFC0-326C-4031-A73C-32649A20C54C}" v="198" dt="2023-11-06T19:48:53.045"/>
    <p1510:client id="{7AFCD6C2-C19E-4BCF-EC23-7E6B50CBF2FF}" v="386" dt="2023-11-06T06:15:19.57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63" autoAdjust="0"/>
    <p:restoredTop sz="94681"/>
  </p:normalViewPr>
  <p:slideViewPr>
    <p:cSldViewPr>
      <p:cViewPr varScale="1">
        <p:scale>
          <a:sx n="39" d="100"/>
          <a:sy n="39" d="100"/>
        </p:scale>
        <p:origin x="28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22:44.339"/>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3 62 1704,'-2'-13'4684,"14"14"-4615,0-1-1,1 2 1,12 2-1,-16-2-49,-1 0-1,1-1 0,0-1 1,0 1-1,0-1 0,16-3 1,6 1 6,1 1 0,-1 2 0,1 1 1,48 10-1,21 1 35,36 8 49,-45-9-44,-48-5-21,69 2 0,201-11 117,-163 13-99,-5-1 55,285-31 11,-256 10-103,-124 9 4,54 5 0,-9 0 17,37 1 23,77-3 24,-87-5-46,56-6 8,42 1 29,-7 0 10,68 0 48,-211 9-147,160 13 203,-169-12-172,270-5 137,158-11-84,-298 13-99,-93-2 28,143-26 0,-190 24 8,0 2 1,81 5 0,-11 0 21,282-24 96,-229 17-113,-2 2 20,-64 0 14,-27 2-40,113 10 169,-90-1-126,349 17 175,-384-22-205,130 21 0,-142-13-16,64 1 0,-67-6-20,24-3-6,-52-3 16,0 2-1,35 6 1,-7 0 3,0-2 1,67-3 0,-115-2-6,121-12 1,-15 17 17,21 1 3,117 5-1,-222-8-17,256 6-9,-188-7 14,106 0-9,-1 5 17,-183-7-14,0 0 1,20-4-1,-24 2 2,-1 0 1,1 1-1,-1 1 0,23 3 0,-26-1 7,1 0-10,0 0 0,0 0 0,0-1 0,1-1 0,-1 0 0,0 0 0,12-3 0,-19 3 0,-1-1 0,1 1 0,-1 1 0,1-1 0,-1 0 0,1 1 0,-1 0 0,1 0 0,4 3 0,-9-4 2,0 0-1,0 0 1,1 0-1,-1 0 1,0 0-1,0 0 1,0 1-1,0-1 1,1 0-1,-1 0 0,0 0 1,0 0-1,0 0 1,1 0-1,-1 0 1,0 0-1,0 0 1,0 0-1,1 0 1,-1 0-1,0 0 1,0 0-1,0 0 0,1 0 1,-1 0-1,0 0 1,0 0-1,0 0 1,1 0-1,-1 0 1,0 0-1,0-1 1,0 1-1,0 0 0,1 0 1,-1 0-1,0 0 1,0 0-1,0 0 1,0-1-1,0 1 1,1 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5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107744" y="9061043"/>
            <a:ext cx="1716190" cy="1175658"/>
          </a:xfrm>
          <a:prstGeom prst="rect">
            <a:avLst/>
          </a:prstGeom>
        </p:spPr>
      </p:pic>
      <p:pic>
        <p:nvPicPr>
          <p:cNvPr id="19" name="bg object 19"/>
          <p:cNvPicPr/>
          <p:nvPr/>
        </p:nvPicPr>
        <p:blipFill>
          <a:blip r:embed="rId4" cstate="print"/>
          <a:stretch>
            <a:fillRect/>
          </a:stretch>
        </p:blipFill>
        <p:spPr>
          <a:xfrm>
            <a:off x="15845978" y="7130810"/>
            <a:ext cx="2442021" cy="3156189"/>
          </a:xfrm>
          <a:prstGeom prst="rect">
            <a:avLst/>
          </a:prstGeom>
        </p:spPr>
      </p:pic>
      <p:sp>
        <p:nvSpPr>
          <p:cNvPr id="20" name="bg object 20"/>
          <p:cNvSpPr/>
          <p:nvPr/>
        </p:nvSpPr>
        <p:spPr>
          <a:xfrm>
            <a:off x="959424" y="1730325"/>
            <a:ext cx="16097250" cy="6858000"/>
          </a:xfrm>
          <a:custGeom>
            <a:avLst/>
            <a:gdLst/>
            <a:ahLst/>
            <a:cxnLst/>
            <a:rect l="l" t="t" r="r" b="b"/>
            <a:pathLst>
              <a:path w="16097250" h="6858000">
                <a:moveTo>
                  <a:pt x="8030599" y="0"/>
                </a:moveTo>
                <a:lnTo>
                  <a:pt x="8101699" y="6857999"/>
                </a:lnTo>
              </a:path>
              <a:path w="16097250" h="6858000">
                <a:moveTo>
                  <a:pt x="0" y="1225924"/>
                </a:moveTo>
                <a:lnTo>
                  <a:pt x="16096799" y="1225924"/>
                </a:lnTo>
              </a:path>
            </a:pathLst>
          </a:custGeom>
          <a:ln w="9524">
            <a:solidFill>
              <a:srgbClr val="1F497D"/>
            </a:solidFill>
          </a:ln>
        </p:spPr>
        <p:txBody>
          <a:bodyPr wrap="square" lIns="0" tIns="0" rIns="0" bIns="0" rtlCol="0"/>
          <a:lstStyle/>
          <a:p>
            <a:endParaRPr/>
          </a:p>
        </p:txBody>
      </p:sp>
      <p:pic>
        <p:nvPicPr>
          <p:cNvPr id="21" name="bg object 21"/>
          <p:cNvPicPr/>
          <p:nvPr/>
        </p:nvPicPr>
        <p:blipFill>
          <a:blip r:embed="rId5" cstate="print"/>
          <a:stretch>
            <a:fillRect/>
          </a:stretch>
        </p:blipFill>
        <p:spPr>
          <a:xfrm>
            <a:off x="1561145" y="3020700"/>
            <a:ext cx="5578603" cy="5716325"/>
          </a:xfrm>
          <a:prstGeom prst="rect">
            <a:avLst/>
          </a:prstGeom>
        </p:spPr>
      </p:pic>
      <p:pic>
        <p:nvPicPr>
          <p:cNvPr id="22" name="bg object 22"/>
          <p:cNvPicPr/>
          <p:nvPr/>
        </p:nvPicPr>
        <p:blipFill>
          <a:blip r:embed="rId6" cstate="print"/>
          <a:stretch>
            <a:fillRect/>
          </a:stretch>
        </p:blipFill>
        <p:spPr>
          <a:xfrm>
            <a:off x="10142500" y="3108526"/>
            <a:ext cx="5872856" cy="5652874"/>
          </a:xfrm>
          <a:prstGeom prst="rect">
            <a:avLst/>
          </a:prstGeom>
        </p:spPr>
      </p:pic>
      <p:sp>
        <p:nvSpPr>
          <p:cNvPr id="2" name="Holder 2"/>
          <p:cNvSpPr>
            <a:spLocks noGrp="1"/>
          </p:cNvSpPr>
          <p:nvPr>
            <p:ph type="title"/>
          </p:nvPr>
        </p:nvSpPr>
        <p:spPr/>
        <p:txBody>
          <a:bodyPr lIns="0" tIns="0" rIns="0" bIns="0"/>
          <a:lstStyle>
            <a:lvl1pPr>
              <a:defRPr sz="555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5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107744" y="9061043"/>
            <a:ext cx="1716190" cy="1175658"/>
          </a:xfrm>
          <a:prstGeom prst="rect">
            <a:avLst/>
          </a:prstGeom>
        </p:spPr>
      </p:pic>
      <p:pic>
        <p:nvPicPr>
          <p:cNvPr id="19" name="bg object 19"/>
          <p:cNvPicPr/>
          <p:nvPr/>
        </p:nvPicPr>
        <p:blipFill>
          <a:blip r:embed="rId9" cstate="print"/>
          <a:stretch>
            <a:fillRect/>
          </a:stretch>
        </p:blipFill>
        <p:spPr>
          <a:xfrm>
            <a:off x="15845978" y="7130809"/>
            <a:ext cx="2442021" cy="3156189"/>
          </a:xfrm>
          <a:prstGeom prst="rect">
            <a:avLst/>
          </a:prstGeom>
        </p:spPr>
      </p:pic>
      <p:sp>
        <p:nvSpPr>
          <p:cNvPr id="2" name="Holder 2"/>
          <p:cNvSpPr>
            <a:spLocks noGrp="1"/>
          </p:cNvSpPr>
          <p:nvPr>
            <p:ph type="title"/>
          </p:nvPr>
        </p:nvSpPr>
        <p:spPr>
          <a:xfrm>
            <a:off x="4237335" y="3926491"/>
            <a:ext cx="9813329" cy="871220"/>
          </a:xfrm>
          <a:prstGeom prst="rect">
            <a:avLst/>
          </a:prstGeom>
        </p:spPr>
        <p:txBody>
          <a:bodyPr wrap="square" lIns="0" tIns="0" rIns="0" bIns="0">
            <a:spAutoFit/>
          </a:bodyPr>
          <a:lstStyle>
            <a:lvl1pPr>
              <a:defRPr sz="5550" b="1" i="0">
                <a:solidFill>
                  <a:schemeClr val="tx1"/>
                </a:solidFill>
                <a:latin typeface="Arial"/>
                <a:cs typeface="Arial"/>
              </a:defRPr>
            </a:lvl1pPr>
          </a:lstStyle>
          <a:p>
            <a:endParaRPr/>
          </a:p>
        </p:txBody>
      </p:sp>
      <p:sp>
        <p:nvSpPr>
          <p:cNvPr id="3" name="Holder 3"/>
          <p:cNvSpPr>
            <a:spLocks noGrp="1"/>
          </p:cNvSpPr>
          <p:nvPr>
            <p:ph type="body" idx="1"/>
          </p:nvPr>
        </p:nvSpPr>
        <p:spPr>
          <a:xfrm>
            <a:off x="954637" y="1777650"/>
            <a:ext cx="16250919" cy="67214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3"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4" cstate="print"/>
          <a:stretch>
            <a:fillRect/>
          </a:stretch>
        </p:blipFill>
        <p:spPr>
          <a:xfrm>
            <a:off x="107744" y="9061043"/>
            <a:ext cx="1716190" cy="1175658"/>
          </a:xfrm>
          <a:prstGeom prst="rect">
            <a:avLst/>
          </a:prstGeom>
        </p:spPr>
      </p:pic>
      <p:pic>
        <p:nvPicPr>
          <p:cNvPr id="19" name="bg object 19"/>
          <p:cNvPicPr/>
          <p:nvPr/>
        </p:nvPicPr>
        <p:blipFill>
          <a:blip r:embed="rId5" cstate="print"/>
          <a:stretch>
            <a:fillRect/>
          </a:stretch>
        </p:blipFill>
        <p:spPr>
          <a:xfrm>
            <a:off x="15845978" y="7130809"/>
            <a:ext cx="2442021" cy="3156189"/>
          </a:xfrm>
          <a:prstGeom prst="rect">
            <a:avLst/>
          </a:prstGeom>
        </p:spPr>
      </p:pic>
      <p:sp>
        <p:nvSpPr>
          <p:cNvPr id="2" name="Holder 2"/>
          <p:cNvSpPr>
            <a:spLocks noGrp="1"/>
          </p:cNvSpPr>
          <p:nvPr>
            <p:ph type="title"/>
          </p:nvPr>
        </p:nvSpPr>
        <p:spPr>
          <a:xfrm>
            <a:off x="724700" y="448022"/>
            <a:ext cx="15279894" cy="1116289"/>
          </a:xfrm>
          <a:prstGeom prst="rect">
            <a:avLst/>
          </a:prstGeom>
        </p:spPr>
        <p:txBody>
          <a:bodyPr wrap="square" lIns="0" tIns="0" rIns="0" bIns="0">
            <a:spAutoFit/>
          </a:bodyPr>
          <a:lstStyle>
            <a:lvl1pPr>
              <a:defRPr sz="4100" b="1" i="0">
                <a:solidFill>
                  <a:schemeClr val="tx1"/>
                </a:solidFill>
                <a:latin typeface="Calibri"/>
                <a:cs typeface="Calibri"/>
              </a:defRPr>
            </a:lvl1pPr>
          </a:lstStyle>
          <a:p>
            <a:endParaRPr/>
          </a:p>
        </p:txBody>
      </p:sp>
      <p:sp>
        <p:nvSpPr>
          <p:cNvPr id="3" name="Holder 3"/>
          <p:cNvSpPr>
            <a:spLocks noGrp="1"/>
          </p:cNvSpPr>
          <p:nvPr>
            <p:ph type="body" idx="1"/>
          </p:nvPr>
        </p:nvSpPr>
        <p:spPr>
          <a:xfrm>
            <a:off x="916537" y="1777650"/>
            <a:ext cx="16322040" cy="67113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jp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6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615943"/>
            <a:ext cx="18288000" cy="1671320"/>
            <a:chOff x="0" y="8615943"/>
            <a:chExt cx="18288000" cy="1671320"/>
          </a:xfrm>
        </p:grpSpPr>
        <p:sp>
          <p:nvSpPr>
            <p:cNvPr id="3" name="object 3"/>
            <p:cNvSpPr/>
            <p:nvPr/>
          </p:nvSpPr>
          <p:spPr>
            <a:xfrm>
              <a:off x="0" y="8615943"/>
              <a:ext cx="18288000" cy="1671320"/>
            </a:xfrm>
            <a:custGeom>
              <a:avLst/>
              <a:gdLst/>
              <a:ahLst/>
              <a:cxnLst/>
              <a:rect l="l" t="t" r="r" b="b"/>
              <a:pathLst>
                <a:path w="18288000" h="1671320">
                  <a:moveTo>
                    <a:pt x="18287994" y="1671055"/>
                  </a:moveTo>
                  <a:lnTo>
                    <a:pt x="0" y="1671055"/>
                  </a:lnTo>
                  <a:lnTo>
                    <a:pt x="0" y="0"/>
                  </a:lnTo>
                  <a:lnTo>
                    <a:pt x="18287994" y="0"/>
                  </a:lnTo>
                  <a:lnTo>
                    <a:pt x="18287994" y="1671055"/>
                  </a:lnTo>
                  <a:close/>
                </a:path>
              </a:pathLst>
            </a:custGeom>
            <a:solidFill>
              <a:srgbClr val="FDC099"/>
            </a:solidFill>
          </p:spPr>
          <p:txBody>
            <a:bodyPr wrap="square" lIns="0" tIns="0" rIns="0" bIns="0" rtlCol="0"/>
            <a:lstStyle/>
            <a:p>
              <a:endParaRPr/>
            </a:p>
          </p:txBody>
        </p:sp>
        <p:pic>
          <p:nvPicPr>
            <p:cNvPr id="4" name="object 4"/>
            <p:cNvPicPr/>
            <p:nvPr/>
          </p:nvPicPr>
          <p:blipFill>
            <a:blip r:embed="rId2" cstate="print"/>
            <a:stretch>
              <a:fillRect/>
            </a:stretch>
          </p:blipFill>
          <p:spPr>
            <a:xfrm>
              <a:off x="15823452" y="8969387"/>
              <a:ext cx="2254178" cy="1066977"/>
            </a:xfrm>
            <a:prstGeom prst="rect">
              <a:avLst/>
            </a:prstGeom>
          </p:spPr>
        </p:pic>
      </p:grpSp>
      <p:pic>
        <p:nvPicPr>
          <p:cNvPr id="5" name="object 5"/>
          <p:cNvPicPr/>
          <p:nvPr/>
        </p:nvPicPr>
        <p:blipFill>
          <a:blip r:embed="rId3" cstate="print"/>
          <a:stretch>
            <a:fillRect/>
          </a:stretch>
        </p:blipFill>
        <p:spPr>
          <a:xfrm>
            <a:off x="0" y="0"/>
            <a:ext cx="5496656" cy="5421326"/>
          </a:xfrm>
          <a:prstGeom prst="rect">
            <a:avLst/>
          </a:prstGeom>
        </p:spPr>
      </p:pic>
      <p:sp>
        <p:nvSpPr>
          <p:cNvPr id="6" name="object 6"/>
          <p:cNvSpPr/>
          <p:nvPr/>
        </p:nvSpPr>
        <p:spPr>
          <a:xfrm>
            <a:off x="6772732" y="5268040"/>
            <a:ext cx="5110480" cy="1075055"/>
          </a:xfrm>
          <a:custGeom>
            <a:avLst/>
            <a:gdLst/>
            <a:ahLst/>
            <a:cxnLst/>
            <a:rect l="l" t="t" r="r" b="b"/>
            <a:pathLst>
              <a:path w="5110480" h="1075054">
                <a:moveTo>
                  <a:pt x="5110312" y="1074723"/>
                </a:moveTo>
                <a:lnTo>
                  <a:pt x="0" y="1074723"/>
                </a:lnTo>
                <a:lnTo>
                  <a:pt x="0" y="0"/>
                </a:lnTo>
                <a:lnTo>
                  <a:pt x="5110312" y="0"/>
                </a:lnTo>
                <a:lnTo>
                  <a:pt x="5110312" y="1074723"/>
                </a:lnTo>
                <a:close/>
              </a:path>
            </a:pathLst>
          </a:custGeom>
          <a:solidFill>
            <a:srgbClr val="FDC099"/>
          </a:solidFill>
        </p:spPr>
        <p:txBody>
          <a:bodyPr wrap="square" lIns="0" tIns="0" rIns="0" bIns="0" rtlCol="0"/>
          <a:lstStyle/>
          <a:p>
            <a:endParaRPr/>
          </a:p>
        </p:txBody>
      </p:sp>
      <p:pic>
        <p:nvPicPr>
          <p:cNvPr id="7" name="object 7"/>
          <p:cNvPicPr/>
          <p:nvPr/>
        </p:nvPicPr>
        <p:blipFill>
          <a:blip r:embed="rId4" cstate="print"/>
          <a:stretch>
            <a:fillRect/>
          </a:stretch>
        </p:blipFill>
        <p:spPr>
          <a:xfrm>
            <a:off x="170593" y="8737772"/>
            <a:ext cx="2114668" cy="1448630"/>
          </a:xfrm>
          <a:prstGeom prst="rect">
            <a:avLst/>
          </a:prstGeom>
        </p:spPr>
      </p:pic>
      <p:grpSp>
        <p:nvGrpSpPr>
          <p:cNvPr id="8" name="object 8"/>
          <p:cNvGrpSpPr/>
          <p:nvPr/>
        </p:nvGrpSpPr>
        <p:grpSpPr>
          <a:xfrm>
            <a:off x="13948610" y="6265559"/>
            <a:ext cx="3750310" cy="2950845"/>
            <a:chOff x="13948610" y="6265559"/>
            <a:chExt cx="3750310" cy="2950845"/>
          </a:xfrm>
        </p:grpSpPr>
        <p:pic>
          <p:nvPicPr>
            <p:cNvPr id="9" name="object 9"/>
            <p:cNvPicPr/>
            <p:nvPr/>
          </p:nvPicPr>
          <p:blipFill>
            <a:blip r:embed="rId5" cstate="print"/>
            <a:stretch>
              <a:fillRect/>
            </a:stretch>
          </p:blipFill>
          <p:spPr>
            <a:xfrm>
              <a:off x="13948610" y="6265559"/>
              <a:ext cx="2279445" cy="2950740"/>
            </a:xfrm>
            <a:prstGeom prst="rect">
              <a:avLst/>
            </a:prstGeom>
          </p:spPr>
        </p:pic>
        <p:pic>
          <p:nvPicPr>
            <p:cNvPr id="10" name="object 10"/>
            <p:cNvPicPr/>
            <p:nvPr/>
          </p:nvPicPr>
          <p:blipFill>
            <a:blip r:embed="rId6" cstate="print"/>
            <a:stretch>
              <a:fillRect/>
            </a:stretch>
          </p:blipFill>
          <p:spPr>
            <a:xfrm>
              <a:off x="15444320" y="6282045"/>
              <a:ext cx="2253977" cy="2917771"/>
            </a:xfrm>
            <a:prstGeom prst="rect">
              <a:avLst/>
            </a:prstGeom>
          </p:spPr>
        </p:pic>
        <p:pic>
          <p:nvPicPr>
            <p:cNvPr id="11" name="object 11"/>
            <p:cNvPicPr/>
            <p:nvPr/>
          </p:nvPicPr>
          <p:blipFill>
            <a:blip r:embed="rId7" cstate="print"/>
            <a:stretch>
              <a:fillRect/>
            </a:stretch>
          </p:blipFill>
          <p:spPr>
            <a:xfrm>
              <a:off x="15444318" y="6703231"/>
              <a:ext cx="946748" cy="675611"/>
            </a:xfrm>
            <a:prstGeom prst="rect">
              <a:avLst/>
            </a:prstGeom>
          </p:spPr>
        </p:pic>
      </p:grpSp>
      <p:sp>
        <p:nvSpPr>
          <p:cNvPr id="12" name="object 12"/>
          <p:cNvSpPr txBox="1"/>
          <p:nvPr/>
        </p:nvSpPr>
        <p:spPr>
          <a:xfrm>
            <a:off x="4014861" y="2830760"/>
            <a:ext cx="10619105" cy="718820"/>
          </a:xfrm>
          <a:prstGeom prst="rect">
            <a:avLst/>
          </a:prstGeom>
        </p:spPr>
        <p:txBody>
          <a:bodyPr vert="horz" wrap="square" lIns="0" tIns="12700" rIns="0" bIns="0" rtlCol="0">
            <a:spAutoFit/>
          </a:bodyPr>
          <a:lstStyle/>
          <a:p>
            <a:pPr marL="12700">
              <a:lnSpc>
                <a:spcPct val="100000"/>
              </a:lnSpc>
              <a:spcBef>
                <a:spcPts val="100"/>
              </a:spcBef>
            </a:pPr>
            <a:r>
              <a:rPr sz="4550" b="1" spc="-5" dirty="0">
                <a:solidFill>
                  <a:srgbClr val="FDC099"/>
                </a:solidFill>
                <a:latin typeface="Arial"/>
                <a:cs typeface="Arial"/>
              </a:rPr>
              <a:t>COMMERCE</a:t>
            </a:r>
            <a:r>
              <a:rPr sz="4550" b="1" spc="-40" dirty="0">
                <a:solidFill>
                  <a:srgbClr val="FDC099"/>
                </a:solidFill>
                <a:latin typeface="Arial"/>
                <a:cs typeface="Arial"/>
              </a:rPr>
              <a:t> </a:t>
            </a:r>
            <a:r>
              <a:rPr sz="4550" b="1" spc="-15" dirty="0">
                <a:solidFill>
                  <a:srgbClr val="FDC099"/>
                </a:solidFill>
                <a:latin typeface="Arial"/>
                <a:cs typeface="Arial"/>
              </a:rPr>
              <a:t>MENTORSHIP</a:t>
            </a:r>
            <a:r>
              <a:rPr sz="4550" b="1" spc="-114" dirty="0">
                <a:solidFill>
                  <a:srgbClr val="FDC099"/>
                </a:solidFill>
                <a:latin typeface="Arial"/>
                <a:cs typeface="Arial"/>
              </a:rPr>
              <a:t> </a:t>
            </a:r>
            <a:r>
              <a:rPr sz="4550" b="1" spc="-5" dirty="0">
                <a:solidFill>
                  <a:srgbClr val="FDC099"/>
                </a:solidFill>
                <a:latin typeface="Arial"/>
                <a:cs typeface="Arial"/>
              </a:rPr>
              <a:t>PROGRAM</a:t>
            </a:r>
            <a:endParaRPr sz="4550">
              <a:latin typeface="Arial"/>
              <a:cs typeface="Arial"/>
            </a:endParaRPr>
          </a:p>
        </p:txBody>
      </p:sp>
      <p:sp>
        <p:nvSpPr>
          <p:cNvPr id="13" name="object 13"/>
          <p:cNvSpPr txBox="1">
            <a:spLocks noGrp="1"/>
          </p:cNvSpPr>
          <p:nvPr>
            <p:ph type="title"/>
          </p:nvPr>
        </p:nvSpPr>
        <p:spPr>
          <a:prstGeom prst="rect">
            <a:avLst/>
          </a:prstGeom>
        </p:spPr>
        <p:txBody>
          <a:bodyPr vert="horz" wrap="square" lIns="0" tIns="12065" rIns="0" bIns="0" rtlCol="0">
            <a:spAutoFit/>
          </a:bodyPr>
          <a:lstStyle/>
          <a:p>
            <a:pPr marL="214629">
              <a:lnSpc>
                <a:spcPct val="100000"/>
              </a:lnSpc>
              <a:spcBef>
                <a:spcPts val="95"/>
              </a:spcBef>
            </a:pPr>
            <a:r>
              <a:rPr spc="-5" dirty="0"/>
              <a:t>MIDTERM</a:t>
            </a:r>
            <a:r>
              <a:rPr spc="-40" dirty="0"/>
              <a:t> </a:t>
            </a:r>
            <a:r>
              <a:rPr spc="-5" dirty="0"/>
              <a:t>REVIEW</a:t>
            </a:r>
            <a:r>
              <a:rPr spc="-40" dirty="0"/>
              <a:t> </a:t>
            </a:r>
            <a:r>
              <a:rPr spc="-15" dirty="0"/>
              <a:t>SESSION</a:t>
            </a:r>
          </a:p>
        </p:txBody>
      </p:sp>
      <p:sp>
        <p:nvSpPr>
          <p:cNvPr id="14" name="object 14"/>
          <p:cNvSpPr txBox="1"/>
          <p:nvPr/>
        </p:nvSpPr>
        <p:spPr>
          <a:xfrm>
            <a:off x="7358743" y="5181431"/>
            <a:ext cx="3939540" cy="1099820"/>
          </a:xfrm>
          <a:prstGeom prst="rect">
            <a:avLst/>
          </a:prstGeom>
        </p:spPr>
        <p:txBody>
          <a:bodyPr vert="horz" wrap="square" lIns="0" tIns="12700" rIns="0" bIns="0" rtlCol="0">
            <a:spAutoFit/>
          </a:bodyPr>
          <a:lstStyle/>
          <a:p>
            <a:pPr marL="12700">
              <a:lnSpc>
                <a:spcPct val="100000"/>
              </a:lnSpc>
              <a:spcBef>
                <a:spcPts val="100"/>
              </a:spcBef>
            </a:pPr>
            <a:r>
              <a:rPr sz="7050" spc="-390" dirty="0">
                <a:solidFill>
                  <a:srgbClr val="FFFFFF"/>
                </a:solidFill>
                <a:latin typeface="Georgia"/>
                <a:cs typeface="Georgia"/>
              </a:rPr>
              <a:t>E</a:t>
            </a:r>
            <a:r>
              <a:rPr sz="7050" spc="130" dirty="0">
                <a:solidFill>
                  <a:srgbClr val="FFFFFF"/>
                </a:solidFill>
                <a:latin typeface="Georgia"/>
                <a:cs typeface="Georgia"/>
              </a:rPr>
              <a:t>C</a:t>
            </a:r>
            <a:r>
              <a:rPr sz="7050" spc="-330" dirty="0">
                <a:solidFill>
                  <a:srgbClr val="FFFFFF"/>
                </a:solidFill>
                <a:latin typeface="Georgia"/>
                <a:cs typeface="Georgia"/>
              </a:rPr>
              <a:t>ON</a:t>
            </a:r>
            <a:r>
              <a:rPr sz="7050" spc="-434" dirty="0">
                <a:solidFill>
                  <a:srgbClr val="FFFFFF"/>
                </a:solidFill>
                <a:latin typeface="Georgia"/>
                <a:cs typeface="Georgia"/>
              </a:rPr>
              <a:t> </a:t>
            </a:r>
            <a:r>
              <a:rPr sz="7050" spc="95" dirty="0">
                <a:solidFill>
                  <a:srgbClr val="FFFFFF"/>
                </a:solidFill>
                <a:latin typeface="Georgia"/>
                <a:cs typeface="Georgia"/>
              </a:rPr>
              <a:t>101</a:t>
            </a:r>
            <a:endParaRPr sz="7050">
              <a:latin typeface="Georgia"/>
              <a:cs typeface="Georgia"/>
            </a:endParaRPr>
          </a:p>
        </p:txBody>
      </p:sp>
      <p:sp>
        <p:nvSpPr>
          <p:cNvPr id="16" name="object 15">
            <a:extLst>
              <a:ext uri="{FF2B5EF4-FFF2-40B4-BE49-F238E27FC236}">
                <a16:creationId xmlns:a16="http://schemas.microsoft.com/office/drawing/2014/main" id="{9AC02C2C-A362-546B-BC50-24C00DEDA48C}"/>
              </a:ext>
            </a:extLst>
          </p:cNvPr>
          <p:cNvSpPr txBox="1"/>
          <p:nvPr/>
        </p:nvSpPr>
        <p:spPr>
          <a:xfrm>
            <a:off x="6392824" y="6649425"/>
            <a:ext cx="5861907" cy="482183"/>
          </a:xfrm>
          <a:prstGeom prst="rect">
            <a:avLst/>
          </a:prstGeom>
        </p:spPr>
        <p:txBody>
          <a:bodyPr vert="horz" wrap="square" lIns="0" tIns="12700" rIns="0" bIns="0" rtlCol="0">
            <a:spAutoFit/>
          </a:bodyPr>
          <a:lstStyle/>
          <a:p>
            <a:pPr marL="12700">
              <a:lnSpc>
                <a:spcPct val="100000"/>
              </a:lnSpc>
              <a:spcBef>
                <a:spcPts val="100"/>
              </a:spcBef>
            </a:pPr>
            <a:r>
              <a:rPr sz="3050" b="1" dirty="0">
                <a:latin typeface="Arial"/>
                <a:cs typeface="Arial"/>
              </a:rPr>
              <a:t>Prepared</a:t>
            </a:r>
            <a:r>
              <a:rPr sz="3050" b="1" spc="-125" dirty="0">
                <a:latin typeface="Arial"/>
                <a:cs typeface="Arial"/>
              </a:rPr>
              <a:t> </a:t>
            </a:r>
            <a:r>
              <a:rPr sz="3050" b="1" dirty="0">
                <a:latin typeface="Arial"/>
                <a:cs typeface="Arial"/>
              </a:rPr>
              <a:t>by:</a:t>
            </a:r>
            <a:r>
              <a:rPr sz="3050" b="1" spc="-114" dirty="0">
                <a:latin typeface="Arial"/>
                <a:cs typeface="Arial"/>
              </a:rPr>
              <a:t> </a:t>
            </a:r>
            <a:r>
              <a:rPr lang="en-CA" sz="3050" b="1" dirty="0">
                <a:latin typeface="Arial"/>
                <a:cs typeface="Arial"/>
              </a:rPr>
              <a:t>Shivani Aggarwal</a:t>
            </a:r>
            <a:endParaRPr sz="305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7050" y="660713"/>
            <a:ext cx="440880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40" dirty="0">
                <a:latin typeface="Calibri"/>
                <a:cs typeface="Calibri"/>
              </a:rPr>
              <a:t> </a:t>
            </a:r>
            <a:r>
              <a:rPr sz="4200" spc="-5" dirty="0">
                <a:latin typeface="Calibri"/>
                <a:cs typeface="Calibri"/>
              </a:rPr>
              <a:t>Gains</a:t>
            </a:r>
            <a:r>
              <a:rPr sz="4200" spc="-30" dirty="0">
                <a:latin typeface="Calibri"/>
                <a:cs typeface="Calibri"/>
              </a:rPr>
              <a:t> </a:t>
            </a:r>
            <a:r>
              <a:rPr sz="4200" spc="-20" dirty="0">
                <a:latin typeface="Calibri"/>
                <a:cs typeface="Calibri"/>
              </a:rPr>
              <a:t>From</a:t>
            </a:r>
            <a:r>
              <a:rPr sz="4200" spc="-35" dirty="0">
                <a:latin typeface="Calibri"/>
                <a:cs typeface="Calibri"/>
              </a:rPr>
              <a:t> </a:t>
            </a:r>
            <a:r>
              <a:rPr sz="4200" spc="-65" dirty="0">
                <a:latin typeface="Calibri"/>
                <a:cs typeface="Calibri"/>
              </a:rPr>
              <a:t>Trade</a:t>
            </a:r>
            <a:endParaRPr sz="4200">
              <a:latin typeface="Calibri"/>
              <a:cs typeface="Calibri"/>
            </a:endParaRPr>
          </a:p>
        </p:txBody>
      </p:sp>
      <p:sp>
        <p:nvSpPr>
          <p:cNvPr id="6" name="object 6"/>
          <p:cNvSpPr/>
          <p:nvPr/>
        </p:nvSpPr>
        <p:spPr>
          <a:xfrm>
            <a:off x="819674" y="3454446"/>
            <a:ext cx="3977004" cy="365760"/>
          </a:xfrm>
          <a:custGeom>
            <a:avLst/>
            <a:gdLst/>
            <a:ahLst/>
            <a:cxnLst/>
            <a:rect l="l" t="t" r="r" b="b"/>
            <a:pathLst>
              <a:path w="3977004" h="365760">
                <a:moveTo>
                  <a:pt x="3976703" y="365759"/>
                </a:moveTo>
                <a:lnTo>
                  <a:pt x="0" y="365759"/>
                </a:lnTo>
                <a:lnTo>
                  <a:pt x="0" y="0"/>
                </a:lnTo>
                <a:lnTo>
                  <a:pt x="3976703" y="0"/>
                </a:lnTo>
                <a:lnTo>
                  <a:pt x="3976703" y="365759"/>
                </a:lnTo>
                <a:close/>
              </a:path>
            </a:pathLst>
          </a:custGeom>
          <a:solidFill>
            <a:srgbClr val="FFFFFF"/>
          </a:solidFill>
        </p:spPr>
        <p:txBody>
          <a:bodyPr wrap="square" lIns="0" tIns="0" rIns="0" bIns="0" rtlCol="0"/>
          <a:lstStyle/>
          <a:p>
            <a:endParaRPr/>
          </a:p>
        </p:txBody>
      </p:sp>
      <p:sp>
        <p:nvSpPr>
          <p:cNvPr id="10" name="object 10"/>
          <p:cNvSpPr/>
          <p:nvPr/>
        </p:nvSpPr>
        <p:spPr>
          <a:xfrm>
            <a:off x="2039172" y="3875070"/>
            <a:ext cx="2662555" cy="365760"/>
          </a:xfrm>
          <a:custGeom>
            <a:avLst/>
            <a:gdLst/>
            <a:ahLst/>
            <a:cxnLst/>
            <a:rect l="l" t="t" r="r" b="b"/>
            <a:pathLst>
              <a:path w="2662554" h="365760">
                <a:moveTo>
                  <a:pt x="2662043" y="365759"/>
                </a:moveTo>
                <a:lnTo>
                  <a:pt x="0" y="365759"/>
                </a:lnTo>
                <a:lnTo>
                  <a:pt x="0" y="0"/>
                </a:lnTo>
                <a:lnTo>
                  <a:pt x="2662043" y="0"/>
                </a:lnTo>
                <a:lnTo>
                  <a:pt x="2662043" y="365759"/>
                </a:lnTo>
                <a:close/>
              </a:path>
            </a:pathLst>
          </a:custGeom>
          <a:solidFill>
            <a:srgbClr val="FFFFFF"/>
          </a:solidFill>
        </p:spPr>
        <p:txBody>
          <a:bodyPr wrap="square" lIns="0" tIns="0" rIns="0" bIns="0" rtlCol="0"/>
          <a:lstStyle/>
          <a:p>
            <a:endParaRPr/>
          </a:p>
        </p:txBody>
      </p:sp>
      <p:sp>
        <p:nvSpPr>
          <p:cNvPr id="17" name="object 3">
            <a:extLst>
              <a:ext uri="{FF2B5EF4-FFF2-40B4-BE49-F238E27FC236}">
                <a16:creationId xmlns:a16="http://schemas.microsoft.com/office/drawing/2014/main" id="{16D112B2-594C-2B4A-F6D1-5546712BAC17}"/>
              </a:ext>
            </a:extLst>
          </p:cNvPr>
          <p:cNvSpPr txBox="1"/>
          <p:nvPr/>
        </p:nvSpPr>
        <p:spPr>
          <a:xfrm>
            <a:off x="1015475" y="1535118"/>
            <a:ext cx="16233140" cy="4752583"/>
          </a:xfrm>
          <a:prstGeom prst="rect">
            <a:avLst/>
          </a:prstGeom>
        </p:spPr>
        <p:txBody>
          <a:bodyPr vert="horz" wrap="square" lIns="0" tIns="12700" rIns="0" bIns="0" rtlCol="0">
            <a:spAutoFit/>
          </a:bodyPr>
          <a:lstStyle/>
          <a:p>
            <a:pPr marL="469900" marR="5080" indent="-457200">
              <a:spcBef>
                <a:spcPts val="100"/>
              </a:spcBef>
              <a:tabLst>
                <a:tab pos="424815" algn="l"/>
              </a:tabLst>
            </a:pPr>
            <a:r>
              <a:rPr sz="2800" spc="-25" dirty="0">
                <a:latin typeface="Calibri"/>
                <a:cs typeface="Calibri"/>
              </a:rPr>
              <a:t>c.</a:t>
            </a:r>
            <a:r>
              <a:rPr lang="en-CA" sz="2800" dirty="0">
                <a:latin typeface="Calibri"/>
                <a:cs typeface="Calibri"/>
              </a:rPr>
              <a:t> Assume the countries decide to specialize and trade and settled on a trading price of 2.5 cars per T-shirt. Explain why the country that specializes in T-shirts would experience gains from trade.</a:t>
            </a:r>
          </a:p>
          <a:p>
            <a:pPr marL="12700">
              <a:tabLst>
                <a:tab pos="473075" algn="l"/>
              </a:tabLst>
            </a:pPr>
            <a:r>
              <a:rPr lang="en-CA" sz="2800" b="0" i="0" u="none" strike="noStrike" dirty="0" err="1">
                <a:solidFill>
                  <a:srgbClr val="FF0000"/>
                </a:solidFill>
                <a:effectLst/>
              </a:rPr>
              <a:t>Rovania</a:t>
            </a:r>
            <a:r>
              <a:rPr lang="en-CA" sz="2800" b="0" i="0" u="none" strike="noStrike" dirty="0">
                <a:solidFill>
                  <a:srgbClr val="FF0000"/>
                </a:solidFill>
                <a:effectLst/>
              </a:rPr>
              <a:t> specializes in cars while </a:t>
            </a:r>
            <a:r>
              <a:rPr lang="en-CA" sz="2800" b="0" i="0" u="none" strike="noStrike" dirty="0" err="1">
                <a:solidFill>
                  <a:srgbClr val="FF0000"/>
                </a:solidFill>
                <a:effectLst/>
              </a:rPr>
              <a:t>Ombria</a:t>
            </a:r>
            <a:r>
              <a:rPr lang="en-CA" sz="2800" b="0" i="0" u="none" strike="noStrike" dirty="0">
                <a:solidFill>
                  <a:srgbClr val="FF0000"/>
                </a:solidFill>
                <a:effectLst/>
              </a:rPr>
              <a:t> specializes in T-shirts. So, </a:t>
            </a:r>
            <a:r>
              <a:rPr lang="en-CA" sz="2800" b="0" i="0" u="none" strike="noStrike" dirty="0" err="1">
                <a:solidFill>
                  <a:srgbClr val="FF0000"/>
                </a:solidFill>
                <a:effectLst/>
              </a:rPr>
              <a:t>Rovania</a:t>
            </a:r>
            <a:r>
              <a:rPr lang="en-CA" sz="2800" b="0" i="0" u="none" strike="noStrike" dirty="0">
                <a:solidFill>
                  <a:srgbClr val="FF0000"/>
                </a:solidFill>
                <a:effectLst/>
              </a:rPr>
              <a:t> will import T-shirts and </a:t>
            </a:r>
            <a:r>
              <a:rPr lang="en-CA" sz="2800" b="0" i="0" u="none" strike="noStrike" dirty="0" err="1">
                <a:solidFill>
                  <a:srgbClr val="FF0000"/>
                </a:solidFill>
                <a:effectLst/>
              </a:rPr>
              <a:t>Ombria</a:t>
            </a:r>
            <a:r>
              <a:rPr lang="en-CA" sz="2800" b="0" i="0" u="none" strike="noStrike" dirty="0">
                <a:solidFill>
                  <a:srgbClr val="FF0000"/>
                </a:solidFill>
                <a:effectLst/>
              </a:rPr>
              <a:t> will import cars.</a:t>
            </a:r>
          </a:p>
          <a:p>
            <a:pPr marL="469900" lvl="1">
              <a:tabLst>
                <a:tab pos="473075" algn="l"/>
              </a:tabLst>
            </a:pPr>
            <a:r>
              <a:rPr lang="en-CA" sz="2800" dirty="0" err="1">
                <a:solidFill>
                  <a:srgbClr val="FF0000"/>
                </a:solidFill>
              </a:rPr>
              <a:t>Rovania’s</a:t>
            </a:r>
            <a:r>
              <a:rPr lang="en-CA" sz="2800" dirty="0">
                <a:solidFill>
                  <a:srgbClr val="FF0000"/>
                </a:solidFill>
              </a:rPr>
              <a:t> OC ≤ </a:t>
            </a:r>
            <a:r>
              <a:rPr lang="en-CA" sz="2800" dirty="0" err="1">
                <a:solidFill>
                  <a:srgbClr val="FF0000"/>
                </a:solidFill>
              </a:rPr>
              <a:t>P</a:t>
            </a:r>
            <a:r>
              <a:rPr lang="en-CA" sz="2800" baseline="-25000" dirty="0" err="1">
                <a:solidFill>
                  <a:srgbClr val="FF0000"/>
                </a:solidFill>
              </a:rPr>
              <a:t>car</a:t>
            </a:r>
            <a:r>
              <a:rPr lang="en-CA" sz="2800" dirty="0">
                <a:solidFill>
                  <a:srgbClr val="FF0000"/>
                </a:solidFill>
              </a:rPr>
              <a:t> ≤ </a:t>
            </a:r>
            <a:r>
              <a:rPr lang="en-CA" sz="2800" dirty="0" err="1">
                <a:solidFill>
                  <a:srgbClr val="FF0000"/>
                </a:solidFill>
              </a:rPr>
              <a:t>Ombria’s</a:t>
            </a:r>
            <a:r>
              <a:rPr lang="en-CA" sz="2800" dirty="0">
                <a:solidFill>
                  <a:srgbClr val="FF0000"/>
                </a:solidFill>
              </a:rPr>
              <a:t> OC</a:t>
            </a:r>
          </a:p>
          <a:p>
            <a:pPr marL="469900" lvl="1">
              <a:tabLst>
                <a:tab pos="473075" algn="l"/>
              </a:tabLst>
            </a:pPr>
            <a:r>
              <a:rPr lang="en-CA" sz="2800" dirty="0">
                <a:solidFill>
                  <a:srgbClr val="FF0000"/>
                </a:solidFill>
              </a:rPr>
              <a:t>3 cars ≤ </a:t>
            </a:r>
            <a:r>
              <a:rPr lang="en-CA" sz="2800" dirty="0" err="1">
                <a:solidFill>
                  <a:srgbClr val="FF0000"/>
                </a:solidFill>
              </a:rPr>
              <a:t>P</a:t>
            </a:r>
            <a:r>
              <a:rPr lang="en-CA" sz="2800" baseline="-25000" dirty="0" err="1">
                <a:solidFill>
                  <a:srgbClr val="FF0000"/>
                </a:solidFill>
              </a:rPr>
              <a:t>car</a:t>
            </a:r>
            <a:r>
              <a:rPr lang="en-CA" sz="2800" dirty="0">
                <a:solidFill>
                  <a:srgbClr val="FF0000"/>
                </a:solidFill>
              </a:rPr>
              <a:t> ≤ 2 cars</a:t>
            </a:r>
          </a:p>
          <a:p>
            <a:pPr marL="12700">
              <a:tabLst>
                <a:tab pos="473075" algn="l"/>
              </a:tabLst>
            </a:pPr>
            <a:endParaRPr lang="en-CA" sz="2800" dirty="0">
              <a:solidFill>
                <a:srgbClr val="FF0000"/>
              </a:solidFill>
            </a:endParaRPr>
          </a:p>
          <a:p>
            <a:pPr marL="12700">
              <a:tabLst>
                <a:tab pos="473075" algn="l"/>
              </a:tabLst>
            </a:pPr>
            <a:r>
              <a:rPr lang="en-CA" sz="2800" b="0" i="0" u="none" strike="noStrike" dirty="0" err="1">
                <a:solidFill>
                  <a:srgbClr val="FF0000"/>
                </a:solidFill>
                <a:effectLst/>
              </a:rPr>
              <a:t>Ombria</a:t>
            </a:r>
            <a:r>
              <a:rPr lang="en-CA" sz="2800" b="0" i="0" u="none" strike="noStrike" dirty="0">
                <a:solidFill>
                  <a:srgbClr val="FF0000"/>
                </a:solidFill>
                <a:effectLst/>
              </a:rPr>
              <a:t> will gain on trade by importing cars at the price of 2.5 cars per T-shirt because </a:t>
            </a:r>
            <a:r>
              <a:rPr lang="en-CA" sz="2800" b="0" i="0" u="none" strike="noStrike" dirty="0" err="1">
                <a:solidFill>
                  <a:srgbClr val="FF0000"/>
                </a:solidFill>
                <a:effectLst/>
              </a:rPr>
              <a:t>Ombria</a:t>
            </a:r>
            <a:r>
              <a:rPr lang="en-CA" sz="2800" b="0" i="0" u="none" strike="noStrike" dirty="0">
                <a:solidFill>
                  <a:srgbClr val="FF0000"/>
                </a:solidFill>
                <a:effectLst/>
              </a:rPr>
              <a:t> will receive 2.5 cars for every T-shirt it gives up instead of just 2 cars, which it would get if it tried to produce cars domestically.</a:t>
            </a:r>
          </a:p>
          <a:p>
            <a:pPr marL="12700">
              <a:tabLst>
                <a:tab pos="473075" algn="l"/>
              </a:tabLst>
            </a:pPr>
            <a:endParaRPr lang="en-CA" sz="2800" dirty="0">
              <a:solidFill>
                <a:srgbClr val="FF0000"/>
              </a:solidFill>
            </a:endParaRPr>
          </a:p>
          <a:p>
            <a:pPr marL="12700">
              <a:tabLst>
                <a:tab pos="473075" algn="l"/>
              </a:tabLst>
            </a:pPr>
            <a:r>
              <a:rPr lang="en-CA" sz="2800" spc="-40" dirty="0">
                <a:solidFill>
                  <a:srgbClr val="FF0000"/>
                </a:solidFill>
                <a:latin typeface="Calibri"/>
                <a:cs typeface="Calibri"/>
              </a:rPr>
              <a:t>Trade</a:t>
            </a:r>
            <a:r>
              <a:rPr lang="en-CA" sz="2800" spc="-5" dirty="0">
                <a:solidFill>
                  <a:srgbClr val="FF0000"/>
                </a:solidFill>
                <a:latin typeface="Calibri"/>
                <a:cs typeface="Calibri"/>
              </a:rPr>
              <a:t> </a:t>
            </a:r>
            <a:r>
              <a:rPr lang="en-CA" sz="2800" spc="-10" dirty="0">
                <a:solidFill>
                  <a:srgbClr val="FF0000"/>
                </a:solidFill>
                <a:latin typeface="Calibri"/>
                <a:cs typeface="Calibri"/>
              </a:rPr>
              <a:t>would</a:t>
            </a:r>
            <a:r>
              <a:rPr lang="en-CA" sz="2800" spc="-5" dirty="0">
                <a:solidFill>
                  <a:srgbClr val="FF0000"/>
                </a:solidFill>
                <a:latin typeface="Calibri"/>
                <a:cs typeface="Calibri"/>
              </a:rPr>
              <a:t> only</a:t>
            </a:r>
            <a:r>
              <a:rPr lang="en-CA" sz="2800" dirty="0">
                <a:solidFill>
                  <a:srgbClr val="FF0000"/>
                </a:solidFill>
                <a:latin typeface="Calibri"/>
                <a:cs typeface="Calibri"/>
              </a:rPr>
              <a:t> </a:t>
            </a:r>
            <a:r>
              <a:rPr lang="en-CA" sz="2800" spc="-5" dirty="0">
                <a:solidFill>
                  <a:srgbClr val="FF0000"/>
                </a:solidFill>
                <a:latin typeface="Calibri"/>
                <a:cs typeface="Calibri"/>
              </a:rPr>
              <a:t>occur if</a:t>
            </a:r>
            <a:r>
              <a:rPr lang="en-CA" sz="2800" dirty="0">
                <a:solidFill>
                  <a:srgbClr val="FF0000"/>
                </a:solidFill>
                <a:latin typeface="Calibri"/>
                <a:cs typeface="Calibri"/>
              </a:rPr>
              <a:t> </a:t>
            </a:r>
            <a:r>
              <a:rPr lang="en-CA" sz="2800" spc="-5" dirty="0">
                <a:solidFill>
                  <a:srgbClr val="FF0000"/>
                </a:solidFill>
                <a:latin typeface="Calibri"/>
                <a:cs typeface="Calibri"/>
              </a:rPr>
              <a:t>the price</a:t>
            </a:r>
            <a:r>
              <a:rPr lang="en-CA" sz="2800" dirty="0">
                <a:solidFill>
                  <a:srgbClr val="FF0000"/>
                </a:solidFill>
                <a:latin typeface="Calibri"/>
                <a:cs typeface="Calibri"/>
              </a:rPr>
              <a:t> </a:t>
            </a:r>
            <a:r>
              <a:rPr lang="en-CA" sz="2800" spc="-20" dirty="0">
                <a:solidFill>
                  <a:srgbClr val="FF0000"/>
                </a:solidFill>
                <a:latin typeface="Calibri"/>
                <a:cs typeface="Calibri"/>
              </a:rPr>
              <a:t>for</a:t>
            </a:r>
            <a:r>
              <a:rPr lang="en-CA" sz="2800" spc="-5" dirty="0">
                <a:solidFill>
                  <a:srgbClr val="FF0000"/>
                </a:solidFill>
                <a:latin typeface="Calibri"/>
                <a:cs typeface="Calibri"/>
              </a:rPr>
              <a:t> </a:t>
            </a:r>
            <a:r>
              <a:rPr lang="en-CA" sz="2800" spc="-10" dirty="0">
                <a:solidFill>
                  <a:srgbClr val="FF0000"/>
                </a:solidFill>
                <a:latin typeface="Calibri"/>
                <a:cs typeface="Calibri"/>
              </a:rPr>
              <a:t>T-shirts</a:t>
            </a:r>
            <a:r>
              <a:rPr lang="en-CA" sz="2800" dirty="0">
                <a:solidFill>
                  <a:srgbClr val="FF0000"/>
                </a:solidFill>
                <a:latin typeface="Calibri"/>
                <a:cs typeface="Calibri"/>
              </a:rPr>
              <a:t> </a:t>
            </a:r>
            <a:r>
              <a:rPr lang="en-CA" sz="2800" spc="-5" dirty="0">
                <a:solidFill>
                  <a:srgbClr val="FF0000"/>
                </a:solidFill>
                <a:latin typeface="Calibri"/>
                <a:cs typeface="Calibri"/>
              </a:rPr>
              <a:t>is </a:t>
            </a:r>
            <a:r>
              <a:rPr lang="en-CA" sz="2800" spc="-10" dirty="0">
                <a:solidFill>
                  <a:srgbClr val="FF0000"/>
                </a:solidFill>
                <a:latin typeface="Calibri"/>
                <a:cs typeface="Calibri"/>
              </a:rPr>
              <a:t>between</a:t>
            </a:r>
            <a:r>
              <a:rPr lang="en-CA" sz="2800" dirty="0">
                <a:solidFill>
                  <a:srgbClr val="FF0000"/>
                </a:solidFill>
                <a:latin typeface="Calibri"/>
                <a:cs typeface="Calibri"/>
              </a:rPr>
              <a:t> 3</a:t>
            </a:r>
            <a:r>
              <a:rPr lang="en-CA" sz="2800" spc="-5" dirty="0">
                <a:solidFill>
                  <a:srgbClr val="FF0000"/>
                </a:solidFill>
                <a:latin typeface="Calibri"/>
                <a:cs typeface="Calibri"/>
              </a:rPr>
              <a:t> </a:t>
            </a:r>
            <a:r>
              <a:rPr lang="en-CA" sz="2800" dirty="0">
                <a:solidFill>
                  <a:srgbClr val="FF0000"/>
                </a:solidFill>
                <a:latin typeface="Calibri"/>
                <a:cs typeface="Calibri"/>
              </a:rPr>
              <a:t>and </a:t>
            </a:r>
            <a:r>
              <a:rPr lang="en-CA" sz="2800" spc="-5" dirty="0">
                <a:solidFill>
                  <a:srgbClr val="FF0000"/>
                </a:solidFill>
                <a:latin typeface="Calibri"/>
                <a:cs typeface="Calibri"/>
              </a:rPr>
              <a:t>2 </a:t>
            </a:r>
            <a:r>
              <a:rPr lang="en-CA" sz="2800" spc="-10" dirty="0">
                <a:solidFill>
                  <a:srgbClr val="FF0000"/>
                </a:solidFill>
                <a:latin typeface="Calibri"/>
                <a:cs typeface="Calibri"/>
              </a:rPr>
              <a:t>cars.</a:t>
            </a:r>
            <a:endParaRPr lang="en-CA" sz="2800" dirty="0">
              <a:latin typeface="Calibri"/>
              <a:cs typeface="Calibri"/>
            </a:endParaRPr>
          </a:p>
        </p:txBody>
      </p:sp>
      <mc:AlternateContent xmlns:mc="http://schemas.openxmlformats.org/markup-compatibility/2006" xmlns:a14="http://schemas.microsoft.com/office/drawing/2010/main">
        <mc:Choice Requires="a14">
          <p:graphicFrame>
            <p:nvGraphicFramePr>
              <p:cNvPr id="18" name="object 5">
                <a:extLst>
                  <a:ext uri="{FF2B5EF4-FFF2-40B4-BE49-F238E27FC236}">
                    <a16:creationId xmlns:a16="http://schemas.microsoft.com/office/drawing/2014/main" id="{6E40619F-6A11-7295-9E91-B62130DAC914}"/>
                  </a:ext>
                </a:extLst>
              </p:cNvPr>
              <p:cNvGraphicFramePr>
                <a:graphicFrameLocks noGrp="1"/>
              </p:cNvGraphicFramePr>
              <p:nvPr>
                <p:extLst>
                  <p:ext uri="{D42A27DB-BD31-4B8C-83A1-F6EECF244321}">
                    <p14:modId xmlns:p14="http://schemas.microsoft.com/office/powerpoint/2010/main" val="640316720"/>
                  </p:ext>
                </p:extLst>
              </p:nvPr>
            </p:nvGraphicFramePr>
            <p:xfrm>
              <a:off x="911942" y="6667500"/>
              <a:ext cx="15415259" cy="2079660"/>
            </p:xfrm>
            <a:graphic>
              <a:graphicData uri="http://schemas.openxmlformats.org/drawingml/2006/table">
                <a:tbl>
                  <a:tblPr firstRow="1" bandRow="1">
                    <a:tableStyleId>{2D5ABB26-0587-4C30-8999-92F81FD0307C}</a:tableStyleId>
                  </a:tblPr>
                  <a:tblGrid>
                    <a:gridCol w="4718957">
                      <a:extLst>
                        <a:ext uri="{9D8B030D-6E8A-4147-A177-3AD203B41FA5}">
                          <a16:colId xmlns:a16="http://schemas.microsoft.com/office/drawing/2014/main" val="20000"/>
                        </a:ext>
                      </a:extLst>
                    </a:gridCol>
                    <a:gridCol w="5243285">
                      <a:extLst>
                        <a:ext uri="{9D8B030D-6E8A-4147-A177-3AD203B41FA5}">
                          <a16:colId xmlns:a16="http://schemas.microsoft.com/office/drawing/2014/main" val="20001"/>
                        </a:ext>
                      </a:extLst>
                    </a:gridCol>
                    <a:gridCol w="5453017">
                      <a:extLst>
                        <a:ext uri="{9D8B030D-6E8A-4147-A177-3AD203B41FA5}">
                          <a16:colId xmlns:a16="http://schemas.microsoft.com/office/drawing/2014/main" val="20002"/>
                        </a:ext>
                      </a:extLst>
                    </a:gridCol>
                  </a:tblGrid>
                  <a:tr h="473565">
                    <a:tc>
                      <a:txBody>
                        <a:bodyPr/>
                        <a:lstStyle/>
                        <a:p>
                          <a:pPr>
                            <a:lnSpc>
                              <a:spcPct val="100000"/>
                            </a:lnSpc>
                          </a:pP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dirty="0">
                              <a:latin typeface="+mn-lt"/>
                              <a:cs typeface="Calibri"/>
                            </a:rPr>
                            <a:t>OC of Cars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dirty="0">
                              <a:latin typeface="+mn-lt"/>
                              <a:cs typeface="Calibri"/>
                            </a:rPr>
                            <a:t>OC of T-shirts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Rovania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13</m:t>
                                  </m:r>
                                </m:num>
                                <m:den>
                                  <m:r>
                                    <a:rPr lang="en-CA" sz="2800" b="0" i="1" smtClean="0">
                                      <a:latin typeface="Cambria Math" panose="02040503050406030204" pitchFamily="18" charset="0"/>
                                      <a:cs typeface="Times New Roman"/>
                                    </a:rPr>
                                    <m:t>39</m:t>
                                  </m:r>
                                </m:den>
                              </m:f>
                              <m:r>
                                <a:rPr lang="en-CA" sz="2800" b="0" i="1" smtClean="0">
                                  <a:latin typeface="Cambria Math" panose="02040503050406030204" pitchFamily="18" charset="0"/>
                                  <a:cs typeface="Times New Roman"/>
                                </a:rPr>
                                <m:t>=0.33</m:t>
                              </m:r>
                            </m:oMath>
                          </a14:m>
                          <a:r>
                            <a:rPr lang="en-CA" sz="2800" dirty="0">
                              <a:latin typeface="+mn-lt"/>
                              <a:cs typeface="Times New Roman"/>
                            </a:rPr>
                            <a:t> T-shirts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39</m:t>
                                  </m:r>
                                </m:num>
                                <m:den>
                                  <m:r>
                                    <a:rPr lang="en-CA" sz="2800" b="0" i="1" smtClean="0">
                                      <a:latin typeface="Cambria Math" panose="02040503050406030204" pitchFamily="18" charset="0"/>
                                      <a:cs typeface="Times New Roman"/>
                                    </a:rPr>
                                    <m:t>13</m:t>
                                  </m:r>
                                </m:den>
                              </m:f>
                              <m:r>
                                <a:rPr lang="en-CA" sz="2800" b="0" i="1" smtClean="0">
                                  <a:latin typeface="Cambria Math" panose="02040503050406030204" pitchFamily="18" charset="0"/>
                                  <a:cs typeface="Times New Roman"/>
                                </a:rPr>
                                <m:t>=3</m:t>
                              </m:r>
                            </m:oMath>
                          </a14:m>
                          <a:r>
                            <a:rPr lang="en-CA" sz="2800" dirty="0">
                              <a:latin typeface="+mn-lt"/>
                              <a:cs typeface="Times New Roman"/>
                            </a:rPr>
                            <a:t> Cars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Ombria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24</m:t>
                                  </m:r>
                                </m:num>
                                <m:den>
                                  <m:r>
                                    <a:rPr lang="en-CA" sz="2800" b="0" i="1" smtClean="0">
                                      <a:latin typeface="Cambria Math" panose="02040503050406030204" pitchFamily="18" charset="0"/>
                                      <a:cs typeface="Times New Roman"/>
                                    </a:rPr>
                                    <m:t>48</m:t>
                                  </m:r>
                                </m:den>
                              </m:f>
                              <m:r>
                                <a:rPr lang="en-CA" sz="2800" b="0" i="1" smtClean="0">
                                  <a:latin typeface="Cambria Math" panose="02040503050406030204" pitchFamily="18" charset="0"/>
                                  <a:cs typeface="Times New Roman"/>
                                </a:rPr>
                                <m:t>=0.5</m:t>
                              </m:r>
                            </m:oMath>
                          </a14:m>
                          <a:r>
                            <a:rPr lang="en-CA" sz="2800" dirty="0">
                              <a:latin typeface="+mn-lt"/>
                              <a:cs typeface="Times New Roman"/>
                            </a:rPr>
                            <a:t> T-shirts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48</m:t>
                                  </m:r>
                                </m:num>
                                <m:den>
                                  <m:r>
                                    <a:rPr lang="en-CA" sz="2800" b="0" i="1" smtClean="0">
                                      <a:latin typeface="Cambria Math" panose="02040503050406030204" pitchFamily="18" charset="0"/>
                                      <a:cs typeface="Times New Roman"/>
                                    </a:rPr>
                                    <m:t>24</m:t>
                                  </m:r>
                                </m:den>
                              </m:f>
                              <m:r>
                                <a:rPr lang="en-CA" sz="2800" b="0" i="1" smtClean="0">
                                  <a:latin typeface="Cambria Math" panose="02040503050406030204" pitchFamily="18" charset="0"/>
                                  <a:cs typeface="Times New Roman"/>
                                </a:rPr>
                                <m:t>=2</m:t>
                              </m:r>
                            </m:oMath>
                          </a14:m>
                          <a:r>
                            <a:rPr lang="en-CA" sz="2800" dirty="0">
                              <a:latin typeface="+mn-lt"/>
                              <a:cs typeface="Times New Roman"/>
                            </a:rPr>
                            <a:t> Cars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mc:Choice>
        <mc:Fallback xmlns="">
          <p:graphicFrame>
            <p:nvGraphicFramePr>
              <p:cNvPr id="18" name="object 5">
                <a:extLst>
                  <a:ext uri="{FF2B5EF4-FFF2-40B4-BE49-F238E27FC236}">
                    <a16:creationId xmlns:a16="http://schemas.microsoft.com/office/drawing/2014/main" id="{6E40619F-6A11-7295-9E91-B62130DAC914}"/>
                  </a:ext>
                </a:extLst>
              </p:cNvPr>
              <p:cNvGraphicFramePr>
                <a:graphicFrameLocks noGrp="1"/>
              </p:cNvGraphicFramePr>
              <p:nvPr>
                <p:extLst>
                  <p:ext uri="{D42A27DB-BD31-4B8C-83A1-F6EECF244321}">
                    <p14:modId xmlns:p14="http://schemas.microsoft.com/office/powerpoint/2010/main" val="640316720"/>
                  </p:ext>
                </p:extLst>
              </p:nvPr>
            </p:nvGraphicFramePr>
            <p:xfrm>
              <a:off x="911942" y="6667500"/>
              <a:ext cx="15415259" cy="2079660"/>
            </p:xfrm>
            <a:graphic>
              <a:graphicData uri="http://schemas.openxmlformats.org/drawingml/2006/table">
                <a:tbl>
                  <a:tblPr firstRow="1" bandRow="1">
                    <a:tableStyleId>{2D5ABB26-0587-4C30-8999-92F81FD0307C}</a:tableStyleId>
                  </a:tblPr>
                  <a:tblGrid>
                    <a:gridCol w="4718957">
                      <a:extLst>
                        <a:ext uri="{9D8B030D-6E8A-4147-A177-3AD203B41FA5}">
                          <a16:colId xmlns:a16="http://schemas.microsoft.com/office/drawing/2014/main" val="20000"/>
                        </a:ext>
                      </a:extLst>
                    </a:gridCol>
                    <a:gridCol w="5243285">
                      <a:extLst>
                        <a:ext uri="{9D8B030D-6E8A-4147-A177-3AD203B41FA5}">
                          <a16:colId xmlns:a16="http://schemas.microsoft.com/office/drawing/2014/main" val="20001"/>
                        </a:ext>
                      </a:extLst>
                    </a:gridCol>
                    <a:gridCol w="5453017">
                      <a:extLst>
                        <a:ext uri="{9D8B030D-6E8A-4147-A177-3AD203B41FA5}">
                          <a16:colId xmlns:a16="http://schemas.microsoft.com/office/drawing/2014/main" val="20002"/>
                        </a:ext>
                      </a:extLst>
                    </a:gridCol>
                  </a:tblGrid>
                  <a:tr h="500380">
                    <a:tc>
                      <a:txBody>
                        <a:bodyPr/>
                        <a:lstStyle/>
                        <a:p>
                          <a:pPr>
                            <a:lnSpc>
                              <a:spcPct val="100000"/>
                            </a:lnSpc>
                          </a:pP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dirty="0">
                              <a:latin typeface="+mn-lt"/>
                              <a:cs typeface="Calibri"/>
                            </a:rPr>
                            <a:t>OC of Cars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dirty="0">
                              <a:latin typeface="+mn-lt"/>
                              <a:cs typeface="Calibri"/>
                            </a:rPr>
                            <a:t>OC of T-shirts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Rovania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90073" t="-66667" r="-104358" b="-100000"/>
                          </a:stretch>
                        </a:blipFill>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182558" t="-66667" r="-233" b="-100000"/>
                          </a:stretch>
                        </a:blipFill>
                      </a:tcPr>
                    </a:tc>
                    <a:extLst>
                      <a:ext uri="{0D108BD9-81ED-4DB2-BD59-A6C34878D82A}">
                        <a16:rowId xmlns:a16="http://schemas.microsoft.com/office/drawing/2014/main" val="10001"/>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Ombria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90073" t="-169355" r="-104358" b="-1613"/>
                          </a:stretch>
                        </a:blipFill>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182558" t="-169355" r="-233" b="-1613"/>
                          </a:stretch>
                        </a:blipFill>
                      </a:tcPr>
                    </a:tc>
                    <a:extLst>
                      <a:ext uri="{0D108BD9-81ED-4DB2-BD59-A6C34878D82A}">
                        <a16:rowId xmlns:a16="http://schemas.microsoft.com/office/drawing/2014/main" val="10002"/>
                      </a:ext>
                    </a:extLst>
                  </a:tr>
                </a:tbl>
              </a:graphicData>
            </a:graphic>
          </p:graphicFrame>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7625" y="820614"/>
            <a:ext cx="681228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3.</a:t>
            </a:r>
            <a:r>
              <a:rPr sz="4200" spc="-30" dirty="0">
                <a:latin typeface="Calibri"/>
                <a:cs typeface="Calibri"/>
              </a:rPr>
              <a:t> </a:t>
            </a:r>
            <a:r>
              <a:rPr sz="4200" spc="-5" dirty="0">
                <a:latin typeface="Calibri"/>
                <a:cs typeface="Calibri"/>
              </a:rPr>
              <a:t>Demand</a:t>
            </a:r>
            <a:r>
              <a:rPr sz="4200" spc="-20" dirty="0">
                <a:latin typeface="Calibri"/>
                <a:cs typeface="Calibri"/>
              </a:rPr>
              <a:t> </a:t>
            </a:r>
            <a:r>
              <a:rPr sz="4200" dirty="0">
                <a:latin typeface="Calibri"/>
                <a:cs typeface="Calibri"/>
              </a:rPr>
              <a:t>&amp;</a:t>
            </a:r>
            <a:r>
              <a:rPr sz="4200" spc="-25" dirty="0">
                <a:latin typeface="Calibri"/>
                <a:cs typeface="Calibri"/>
              </a:rPr>
              <a:t> </a:t>
            </a:r>
            <a:r>
              <a:rPr sz="4200" spc="-10" dirty="0">
                <a:latin typeface="Calibri"/>
                <a:cs typeface="Calibri"/>
              </a:rPr>
              <a:t>Supply</a:t>
            </a:r>
            <a:r>
              <a:rPr sz="4200" spc="-30" dirty="0">
                <a:latin typeface="Calibri"/>
                <a:cs typeface="Calibri"/>
              </a:rPr>
              <a:t> </a:t>
            </a:r>
            <a:r>
              <a:rPr sz="4200" dirty="0">
                <a:latin typeface="Calibri"/>
                <a:cs typeface="Calibri"/>
              </a:rPr>
              <a:t>-</a:t>
            </a:r>
            <a:r>
              <a:rPr sz="4200" spc="-20" dirty="0">
                <a:latin typeface="Calibri"/>
                <a:cs typeface="Calibri"/>
              </a:rPr>
              <a:t> </a:t>
            </a:r>
            <a:r>
              <a:rPr sz="4200" spc="-5" dirty="0">
                <a:latin typeface="Calibri"/>
                <a:cs typeface="Calibri"/>
              </a:rPr>
              <a:t>Demand</a:t>
            </a:r>
            <a:endParaRPr sz="4200">
              <a:latin typeface="Calibri"/>
              <a:cs typeface="Calibri"/>
            </a:endParaRPr>
          </a:p>
        </p:txBody>
      </p:sp>
      <p:sp>
        <p:nvSpPr>
          <p:cNvPr id="5" name="object 4">
            <a:extLst>
              <a:ext uri="{FF2B5EF4-FFF2-40B4-BE49-F238E27FC236}">
                <a16:creationId xmlns:a16="http://schemas.microsoft.com/office/drawing/2014/main" id="{E12A48FC-C4F9-F852-7762-85ACB74008D8}"/>
              </a:ext>
            </a:extLst>
          </p:cNvPr>
          <p:cNvSpPr txBox="1"/>
          <p:nvPr/>
        </p:nvSpPr>
        <p:spPr>
          <a:xfrm>
            <a:off x="914400" y="1789460"/>
            <a:ext cx="11066037" cy="6840334"/>
          </a:xfrm>
          <a:prstGeom prst="rect">
            <a:avLst/>
          </a:prstGeom>
        </p:spPr>
        <p:txBody>
          <a:bodyPr vert="horz" wrap="square" lIns="0" tIns="210820" rIns="0" bIns="0" rtlCol="0">
            <a:spAutoFit/>
          </a:bodyPr>
          <a:lstStyle/>
          <a:p>
            <a:pPr marR="42545" algn="l">
              <a:lnSpc>
                <a:spcPct val="100000"/>
              </a:lnSpc>
              <a:spcBef>
                <a:spcPts val="1660"/>
              </a:spcBef>
              <a:tabLst>
                <a:tab pos="427355" algn="l"/>
              </a:tabLst>
            </a:pPr>
            <a:r>
              <a:rPr sz="3200" b="1" dirty="0">
                <a:latin typeface="Calibri"/>
                <a:cs typeface="Calibri"/>
              </a:rPr>
              <a:t>Demand</a:t>
            </a:r>
            <a:r>
              <a:rPr sz="3200" dirty="0">
                <a:latin typeface="Calibri"/>
                <a:cs typeface="Calibri"/>
              </a:rPr>
              <a:t>:</a:t>
            </a:r>
            <a:r>
              <a:rPr sz="3200" spc="-65" dirty="0">
                <a:latin typeface="Calibri"/>
                <a:cs typeface="Calibri"/>
              </a:rPr>
              <a:t> </a:t>
            </a:r>
            <a:r>
              <a:rPr sz="3200" dirty="0">
                <a:latin typeface="Calibri"/>
                <a:cs typeface="Calibri"/>
              </a:rPr>
              <a:t>when</a:t>
            </a:r>
            <a:r>
              <a:rPr sz="3200" spc="-65" dirty="0">
                <a:latin typeface="Calibri"/>
                <a:cs typeface="Calibri"/>
              </a:rPr>
              <a:t> </a:t>
            </a:r>
            <a:r>
              <a:rPr sz="3200" dirty="0">
                <a:latin typeface="Calibri"/>
                <a:cs typeface="Calibri"/>
              </a:rPr>
              <a:t>a</a:t>
            </a:r>
            <a:r>
              <a:rPr sz="3200" spc="-60" dirty="0">
                <a:latin typeface="Calibri"/>
                <a:cs typeface="Calibri"/>
              </a:rPr>
              <a:t> </a:t>
            </a:r>
            <a:r>
              <a:rPr sz="3200" dirty="0">
                <a:latin typeface="Calibri"/>
                <a:cs typeface="Calibri"/>
              </a:rPr>
              <a:t>person</a:t>
            </a:r>
            <a:r>
              <a:rPr sz="3200" spc="-65" dirty="0">
                <a:latin typeface="Calibri"/>
                <a:cs typeface="Calibri"/>
              </a:rPr>
              <a:t> </a:t>
            </a:r>
            <a:r>
              <a:rPr sz="3200" dirty="0">
                <a:latin typeface="Calibri"/>
                <a:cs typeface="Calibri"/>
              </a:rPr>
              <a:t>wants</a:t>
            </a:r>
            <a:r>
              <a:rPr sz="3200" spc="-65" dirty="0">
                <a:latin typeface="Calibri"/>
                <a:cs typeface="Calibri"/>
              </a:rPr>
              <a:t> </a:t>
            </a:r>
            <a:r>
              <a:rPr sz="3200" dirty="0">
                <a:latin typeface="Calibri"/>
                <a:cs typeface="Calibri"/>
              </a:rPr>
              <a:t>something,</a:t>
            </a:r>
            <a:r>
              <a:rPr sz="3200" spc="-60" dirty="0">
                <a:latin typeface="Calibri"/>
                <a:cs typeface="Calibri"/>
              </a:rPr>
              <a:t> </a:t>
            </a:r>
            <a:r>
              <a:rPr sz="3200" dirty="0">
                <a:latin typeface="Calibri"/>
                <a:cs typeface="Calibri"/>
              </a:rPr>
              <a:t>can</a:t>
            </a:r>
            <a:r>
              <a:rPr sz="3200" spc="-65" dirty="0">
                <a:latin typeface="Calibri"/>
                <a:cs typeface="Calibri"/>
              </a:rPr>
              <a:t> </a:t>
            </a:r>
            <a:r>
              <a:rPr sz="3200" spc="-10" dirty="0">
                <a:latin typeface="Calibri"/>
                <a:cs typeface="Calibri"/>
              </a:rPr>
              <a:t>afford</a:t>
            </a:r>
            <a:r>
              <a:rPr sz="3200" spc="-65" dirty="0">
                <a:latin typeface="Calibri"/>
                <a:cs typeface="Calibri"/>
              </a:rPr>
              <a:t> </a:t>
            </a:r>
            <a:r>
              <a:rPr sz="3200" dirty="0">
                <a:latin typeface="Calibri"/>
                <a:cs typeface="Calibri"/>
              </a:rPr>
              <a:t>it,</a:t>
            </a:r>
            <a:r>
              <a:rPr sz="3200" spc="-60" dirty="0">
                <a:latin typeface="Calibri"/>
                <a:cs typeface="Calibri"/>
              </a:rPr>
              <a:t> </a:t>
            </a:r>
            <a:r>
              <a:rPr sz="3200" dirty="0">
                <a:latin typeface="Calibri"/>
                <a:cs typeface="Calibri"/>
              </a:rPr>
              <a:t>and</a:t>
            </a:r>
            <a:r>
              <a:rPr sz="3200" spc="-65" dirty="0">
                <a:latin typeface="Calibri"/>
                <a:cs typeface="Calibri"/>
              </a:rPr>
              <a:t> </a:t>
            </a:r>
            <a:r>
              <a:rPr sz="3200" dirty="0">
                <a:latin typeface="Calibri"/>
                <a:cs typeface="Calibri"/>
              </a:rPr>
              <a:t>plan</a:t>
            </a:r>
            <a:r>
              <a:rPr sz="3200" spc="-65" dirty="0">
                <a:latin typeface="Calibri"/>
                <a:cs typeface="Calibri"/>
              </a:rPr>
              <a:t> </a:t>
            </a:r>
            <a:r>
              <a:rPr sz="3200" dirty="0">
                <a:latin typeface="Calibri"/>
                <a:cs typeface="Calibri"/>
              </a:rPr>
              <a:t>on</a:t>
            </a:r>
            <a:r>
              <a:rPr sz="3200" spc="-60" dirty="0">
                <a:latin typeface="Calibri"/>
                <a:cs typeface="Calibri"/>
              </a:rPr>
              <a:t> </a:t>
            </a:r>
            <a:r>
              <a:rPr sz="3200" dirty="0">
                <a:latin typeface="Calibri"/>
                <a:cs typeface="Calibri"/>
              </a:rPr>
              <a:t>buying</a:t>
            </a:r>
            <a:r>
              <a:rPr sz="3200" spc="-65" dirty="0">
                <a:latin typeface="Calibri"/>
                <a:cs typeface="Calibri"/>
              </a:rPr>
              <a:t> </a:t>
            </a:r>
            <a:r>
              <a:rPr sz="3200" spc="-25" dirty="0">
                <a:latin typeface="Calibri"/>
                <a:cs typeface="Calibri"/>
              </a:rPr>
              <a:t>it</a:t>
            </a:r>
            <a:endParaRPr lang="en-CA" sz="3200" dirty="0">
              <a:latin typeface="Calibri"/>
              <a:cs typeface="Calibri"/>
            </a:endParaRPr>
          </a:p>
          <a:p>
            <a:pPr marR="42545" algn="l">
              <a:lnSpc>
                <a:spcPct val="100000"/>
              </a:lnSpc>
              <a:spcBef>
                <a:spcPts val="1660"/>
              </a:spcBef>
              <a:tabLst>
                <a:tab pos="427355" algn="l"/>
              </a:tabLst>
            </a:pPr>
            <a:r>
              <a:rPr sz="3200" b="1" spc="-10" dirty="0">
                <a:latin typeface="Calibri"/>
                <a:cs typeface="Calibri"/>
              </a:rPr>
              <a:t>Quantity</a:t>
            </a:r>
            <a:r>
              <a:rPr sz="3200" b="1" spc="-50" dirty="0">
                <a:latin typeface="Calibri"/>
                <a:cs typeface="Calibri"/>
              </a:rPr>
              <a:t> </a:t>
            </a:r>
            <a:r>
              <a:rPr sz="3200" b="1" spc="-10" dirty="0">
                <a:latin typeface="Calibri"/>
                <a:cs typeface="Calibri"/>
              </a:rPr>
              <a:t>demanded</a:t>
            </a:r>
            <a:r>
              <a:rPr sz="3200" b="1" spc="-45" dirty="0">
                <a:latin typeface="Calibri"/>
                <a:cs typeface="Calibri"/>
              </a:rPr>
              <a:t> </a:t>
            </a:r>
            <a:r>
              <a:rPr sz="3200" b="1" dirty="0">
                <a:latin typeface="Calibri"/>
                <a:cs typeface="Calibri"/>
              </a:rPr>
              <a:t>(Qd)</a:t>
            </a:r>
            <a:r>
              <a:rPr sz="3200" dirty="0">
                <a:latin typeface="Calibri"/>
                <a:cs typeface="Calibri"/>
              </a:rPr>
              <a:t>:</a:t>
            </a:r>
            <a:r>
              <a:rPr sz="3200" spc="-50" dirty="0">
                <a:latin typeface="Calibri"/>
                <a:cs typeface="Calibri"/>
              </a:rPr>
              <a:t> </a:t>
            </a:r>
            <a:r>
              <a:rPr sz="3200" dirty="0">
                <a:latin typeface="Calibri"/>
                <a:cs typeface="Calibri"/>
              </a:rPr>
              <a:t>amount</a:t>
            </a:r>
            <a:r>
              <a:rPr sz="3200" spc="-45" dirty="0">
                <a:latin typeface="Calibri"/>
                <a:cs typeface="Calibri"/>
              </a:rPr>
              <a:t> </a:t>
            </a:r>
            <a:r>
              <a:rPr sz="3200" dirty="0">
                <a:latin typeface="Calibri"/>
                <a:cs typeface="Calibri"/>
              </a:rPr>
              <a:t>a</a:t>
            </a:r>
            <a:r>
              <a:rPr sz="3200" spc="-50" dirty="0">
                <a:latin typeface="Calibri"/>
                <a:cs typeface="Calibri"/>
              </a:rPr>
              <a:t> </a:t>
            </a:r>
            <a:r>
              <a:rPr sz="3200" dirty="0">
                <a:latin typeface="Calibri"/>
                <a:cs typeface="Calibri"/>
              </a:rPr>
              <a:t>person</a:t>
            </a:r>
            <a:r>
              <a:rPr sz="3200" spc="-45" dirty="0">
                <a:latin typeface="Calibri"/>
                <a:cs typeface="Calibri"/>
              </a:rPr>
              <a:t> </a:t>
            </a:r>
            <a:r>
              <a:rPr sz="3200" dirty="0">
                <a:latin typeface="Calibri"/>
                <a:cs typeface="Calibri"/>
              </a:rPr>
              <a:t>plans</a:t>
            </a:r>
            <a:r>
              <a:rPr sz="3200" spc="-45" dirty="0">
                <a:latin typeface="Calibri"/>
                <a:cs typeface="Calibri"/>
              </a:rPr>
              <a:t> </a:t>
            </a:r>
            <a:r>
              <a:rPr sz="3200" dirty="0">
                <a:latin typeface="Calibri"/>
                <a:cs typeface="Calibri"/>
              </a:rPr>
              <a:t>to</a:t>
            </a:r>
            <a:r>
              <a:rPr sz="3200" spc="-50" dirty="0">
                <a:latin typeface="Calibri"/>
                <a:cs typeface="Calibri"/>
              </a:rPr>
              <a:t> </a:t>
            </a:r>
            <a:r>
              <a:rPr sz="3200" dirty="0">
                <a:latin typeface="Calibri"/>
                <a:cs typeface="Calibri"/>
              </a:rPr>
              <a:t>buy</a:t>
            </a:r>
            <a:r>
              <a:rPr sz="3200" spc="-45" dirty="0">
                <a:latin typeface="Calibri"/>
                <a:cs typeface="Calibri"/>
              </a:rPr>
              <a:t> </a:t>
            </a:r>
            <a:r>
              <a:rPr sz="3200" dirty="0">
                <a:latin typeface="Calibri"/>
                <a:cs typeface="Calibri"/>
              </a:rPr>
              <a:t>at</a:t>
            </a:r>
            <a:r>
              <a:rPr sz="3200" spc="-50" dirty="0">
                <a:latin typeface="Calibri"/>
                <a:cs typeface="Calibri"/>
              </a:rPr>
              <a:t> </a:t>
            </a:r>
            <a:r>
              <a:rPr sz="3200" dirty="0">
                <a:latin typeface="Calibri"/>
                <a:cs typeface="Calibri"/>
              </a:rPr>
              <a:t>a</a:t>
            </a:r>
            <a:r>
              <a:rPr sz="3200" spc="-45" dirty="0">
                <a:latin typeface="Calibri"/>
                <a:cs typeface="Calibri"/>
              </a:rPr>
              <a:t> </a:t>
            </a:r>
            <a:r>
              <a:rPr sz="3200" dirty="0">
                <a:latin typeface="Calibri"/>
                <a:cs typeface="Calibri"/>
              </a:rPr>
              <a:t>specific</a:t>
            </a:r>
            <a:r>
              <a:rPr sz="3200" spc="-45" dirty="0">
                <a:latin typeface="Calibri"/>
                <a:cs typeface="Calibri"/>
              </a:rPr>
              <a:t> </a:t>
            </a:r>
            <a:r>
              <a:rPr sz="3200" spc="-10" dirty="0">
                <a:latin typeface="Calibri"/>
                <a:cs typeface="Calibri"/>
              </a:rPr>
              <a:t>price</a:t>
            </a:r>
            <a:endParaRPr lang="en-CA" sz="3200" spc="-10" dirty="0">
              <a:latin typeface="Calibri"/>
              <a:cs typeface="Calibri"/>
            </a:endParaRPr>
          </a:p>
          <a:p>
            <a:pPr marR="42545" algn="l">
              <a:lnSpc>
                <a:spcPct val="100000"/>
              </a:lnSpc>
              <a:spcBef>
                <a:spcPts val="1660"/>
              </a:spcBef>
              <a:tabLst>
                <a:tab pos="427355" algn="l"/>
              </a:tabLst>
            </a:pPr>
            <a:r>
              <a:rPr sz="3200" b="1" dirty="0">
                <a:latin typeface="Calibri"/>
                <a:cs typeface="Calibri"/>
              </a:rPr>
              <a:t>Law</a:t>
            </a:r>
            <a:r>
              <a:rPr sz="3200" b="1" spc="-60" dirty="0">
                <a:latin typeface="Calibri"/>
                <a:cs typeface="Calibri"/>
              </a:rPr>
              <a:t> </a:t>
            </a:r>
            <a:r>
              <a:rPr sz="3200" b="1" dirty="0">
                <a:latin typeface="Calibri"/>
                <a:cs typeface="Calibri"/>
              </a:rPr>
              <a:t>of</a:t>
            </a:r>
            <a:r>
              <a:rPr sz="3200" b="1" spc="-55" dirty="0">
                <a:latin typeface="Calibri"/>
                <a:cs typeface="Calibri"/>
              </a:rPr>
              <a:t> </a:t>
            </a:r>
            <a:r>
              <a:rPr sz="3200" b="1" dirty="0">
                <a:latin typeface="Calibri"/>
                <a:cs typeface="Calibri"/>
              </a:rPr>
              <a:t>Demand</a:t>
            </a:r>
            <a:r>
              <a:rPr sz="3200" dirty="0">
                <a:latin typeface="Calibri"/>
                <a:cs typeface="Calibri"/>
              </a:rPr>
              <a:t>:</a:t>
            </a:r>
            <a:r>
              <a:rPr sz="3200" spc="-60" dirty="0">
                <a:latin typeface="Calibri"/>
                <a:cs typeface="Calibri"/>
              </a:rPr>
              <a:t> </a:t>
            </a:r>
            <a:r>
              <a:rPr sz="3200" dirty="0">
                <a:latin typeface="Calibri"/>
                <a:cs typeface="Calibri"/>
              </a:rPr>
              <a:t>if</a:t>
            </a:r>
            <a:r>
              <a:rPr sz="3200" spc="-55" dirty="0">
                <a:latin typeface="Calibri"/>
                <a:cs typeface="Calibri"/>
              </a:rPr>
              <a:t> </a:t>
            </a:r>
            <a:r>
              <a:rPr sz="3200" dirty="0">
                <a:latin typeface="Calibri"/>
                <a:cs typeface="Calibri"/>
              </a:rPr>
              <a:t>price</a:t>
            </a:r>
            <a:r>
              <a:rPr sz="3200" spc="-55" dirty="0">
                <a:latin typeface="Calibri"/>
                <a:cs typeface="Calibri"/>
              </a:rPr>
              <a:t> </a:t>
            </a:r>
            <a:r>
              <a:rPr sz="3200" dirty="0">
                <a:latin typeface="Calibri"/>
                <a:cs typeface="Calibri"/>
              </a:rPr>
              <a:t>increases,</a:t>
            </a:r>
            <a:r>
              <a:rPr sz="3200" spc="-60" dirty="0">
                <a:latin typeface="Calibri"/>
                <a:cs typeface="Calibri"/>
              </a:rPr>
              <a:t> </a:t>
            </a:r>
            <a:r>
              <a:rPr sz="3200" dirty="0">
                <a:latin typeface="Calibri"/>
                <a:cs typeface="Calibri"/>
              </a:rPr>
              <a:t>Qd</a:t>
            </a:r>
            <a:r>
              <a:rPr sz="3200" spc="-55" dirty="0">
                <a:latin typeface="Calibri"/>
                <a:cs typeface="Calibri"/>
              </a:rPr>
              <a:t> </a:t>
            </a:r>
            <a:r>
              <a:rPr sz="3200" spc="-10" dirty="0">
                <a:latin typeface="Calibri"/>
                <a:cs typeface="Calibri"/>
              </a:rPr>
              <a:t>decreases</a:t>
            </a:r>
            <a:endParaRPr sz="3200" dirty="0">
              <a:latin typeface="Calibri"/>
              <a:cs typeface="Calibri"/>
            </a:endParaRPr>
          </a:p>
          <a:p>
            <a:pPr marL="478155" indent="-427355">
              <a:lnSpc>
                <a:spcPct val="100000"/>
              </a:lnSpc>
              <a:spcBef>
                <a:spcPts val="1560"/>
              </a:spcBef>
              <a:buFont typeface="Arial MT"/>
              <a:buChar char="●"/>
              <a:tabLst>
                <a:tab pos="478155" algn="l"/>
              </a:tabLst>
            </a:pPr>
            <a:r>
              <a:rPr sz="3200" spc="-10" dirty="0">
                <a:latin typeface="Calibri"/>
                <a:cs typeface="Calibri"/>
              </a:rPr>
              <a:t>Shifts:</a:t>
            </a:r>
            <a:endParaRPr sz="3200" dirty="0">
              <a:latin typeface="Calibri"/>
              <a:cs typeface="Calibri"/>
            </a:endParaRPr>
          </a:p>
          <a:p>
            <a:pPr marL="1392555" lvl="1" indent="-478790">
              <a:lnSpc>
                <a:spcPct val="100000"/>
              </a:lnSpc>
              <a:spcBef>
                <a:spcPts val="50"/>
              </a:spcBef>
              <a:buAutoNum type="arabicPeriod"/>
              <a:tabLst>
                <a:tab pos="1392555" algn="l"/>
              </a:tabLst>
            </a:pPr>
            <a:r>
              <a:rPr sz="3200" dirty="0">
                <a:latin typeface="Calibri"/>
                <a:cs typeface="Calibri"/>
              </a:rPr>
              <a:t>P</a:t>
            </a:r>
            <a:r>
              <a:rPr lang="en-CA" sz="3200" dirty="0">
                <a:latin typeface="Calibri"/>
                <a:cs typeface="Calibri"/>
              </a:rPr>
              <a:t> of </a:t>
            </a:r>
            <a:r>
              <a:rPr sz="3200" dirty="0">
                <a:latin typeface="Calibri"/>
                <a:cs typeface="Calibri"/>
              </a:rPr>
              <a:t>related</a:t>
            </a:r>
            <a:r>
              <a:rPr sz="3200" spc="-37" dirty="0">
                <a:latin typeface="Calibri"/>
                <a:cs typeface="Calibri"/>
              </a:rPr>
              <a:t> </a:t>
            </a:r>
            <a:r>
              <a:rPr sz="3200" dirty="0">
                <a:latin typeface="Calibri"/>
                <a:cs typeface="Calibri"/>
              </a:rPr>
              <a:t>goods</a:t>
            </a:r>
            <a:r>
              <a:rPr sz="3200" spc="202" dirty="0">
                <a:latin typeface="Calibri"/>
                <a:cs typeface="Calibri"/>
              </a:rPr>
              <a:t> </a:t>
            </a:r>
            <a:r>
              <a:rPr sz="3200" spc="-10" dirty="0">
                <a:latin typeface="Calibri"/>
                <a:cs typeface="Calibri"/>
              </a:rPr>
              <a:t>(complementary</a:t>
            </a:r>
            <a:r>
              <a:rPr lang="en-CA" sz="3200" spc="-10" dirty="0">
                <a:latin typeface="Calibri"/>
                <a:cs typeface="Calibri"/>
              </a:rPr>
              <a:t> or</a:t>
            </a:r>
            <a:r>
              <a:rPr sz="3200" spc="-45" dirty="0">
                <a:latin typeface="Calibri"/>
                <a:cs typeface="Calibri"/>
              </a:rPr>
              <a:t> </a:t>
            </a:r>
            <a:r>
              <a:rPr sz="3200" spc="-10" dirty="0">
                <a:latin typeface="Calibri"/>
                <a:cs typeface="Calibri"/>
              </a:rPr>
              <a:t>substitute</a:t>
            </a:r>
            <a:r>
              <a:rPr lang="en-CA" sz="3200" spc="-10" dirty="0">
                <a:latin typeface="Calibri"/>
                <a:cs typeface="Calibri"/>
              </a:rPr>
              <a:t>s</a:t>
            </a:r>
            <a:r>
              <a:rPr sz="3200" spc="-10" dirty="0">
                <a:latin typeface="Calibri"/>
                <a:cs typeface="Calibri"/>
              </a:rPr>
              <a:t>)</a:t>
            </a:r>
            <a:endParaRPr sz="3200" dirty="0">
              <a:latin typeface="Calibri"/>
              <a:cs typeface="Calibri"/>
            </a:endParaRPr>
          </a:p>
          <a:p>
            <a:pPr marL="1392555" lvl="1" indent="-478790">
              <a:lnSpc>
                <a:spcPct val="100000"/>
              </a:lnSpc>
              <a:spcBef>
                <a:spcPts val="50"/>
              </a:spcBef>
              <a:buAutoNum type="arabicPeriod"/>
              <a:tabLst>
                <a:tab pos="1392555" algn="l"/>
              </a:tabLst>
            </a:pPr>
            <a:r>
              <a:rPr sz="3200" dirty="0">
                <a:latin typeface="Calibri"/>
                <a:cs typeface="Calibri"/>
              </a:rPr>
              <a:t>P</a:t>
            </a:r>
            <a:r>
              <a:rPr lang="en-CA" sz="3200" dirty="0">
                <a:latin typeface="Calibri"/>
                <a:cs typeface="Calibri"/>
              </a:rPr>
              <a:t> </a:t>
            </a:r>
            <a:r>
              <a:rPr sz="3200" dirty="0">
                <a:latin typeface="Calibri"/>
                <a:cs typeface="Calibri"/>
              </a:rPr>
              <a:t>expected</a:t>
            </a:r>
            <a:r>
              <a:rPr sz="3200" spc="5" dirty="0">
                <a:latin typeface="Calibri"/>
                <a:cs typeface="Calibri"/>
              </a:rPr>
              <a:t> </a:t>
            </a:r>
            <a:r>
              <a:rPr lang="en-CA" sz="3200" spc="5" dirty="0">
                <a:latin typeface="Calibri"/>
                <a:cs typeface="Calibri"/>
              </a:rPr>
              <a:t>in the </a:t>
            </a:r>
            <a:r>
              <a:rPr sz="3200" spc="-10" dirty="0">
                <a:latin typeface="Calibri"/>
                <a:cs typeface="Calibri"/>
              </a:rPr>
              <a:t>future</a:t>
            </a:r>
            <a:endParaRPr sz="3200" dirty="0">
              <a:latin typeface="Calibri"/>
              <a:cs typeface="Calibri"/>
            </a:endParaRPr>
          </a:p>
          <a:p>
            <a:pPr marL="1392555" lvl="1" indent="-478790">
              <a:lnSpc>
                <a:spcPct val="100000"/>
              </a:lnSpc>
              <a:spcBef>
                <a:spcPts val="50"/>
              </a:spcBef>
              <a:buAutoNum type="arabicPeriod"/>
              <a:tabLst>
                <a:tab pos="1392555" algn="l"/>
              </a:tabLst>
            </a:pPr>
            <a:r>
              <a:rPr sz="3200" spc="-10" dirty="0">
                <a:latin typeface="Calibri"/>
                <a:cs typeface="Calibri"/>
              </a:rPr>
              <a:t>Income</a:t>
            </a:r>
            <a:endParaRPr sz="3200" dirty="0">
              <a:latin typeface="Calibri"/>
              <a:cs typeface="Calibri"/>
            </a:endParaRPr>
          </a:p>
          <a:p>
            <a:pPr marL="1392555" lvl="1" indent="-478790">
              <a:lnSpc>
                <a:spcPct val="100000"/>
              </a:lnSpc>
              <a:spcBef>
                <a:spcPts val="50"/>
              </a:spcBef>
              <a:buAutoNum type="arabicPeriod"/>
              <a:tabLst>
                <a:tab pos="1392555" algn="l"/>
              </a:tabLst>
            </a:pPr>
            <a:r>
              <a:rPr sz="3200" dirty="0">
                <a:latin typeface="Calibri"/>
                <a:cs typeface="Calibri"/>
              </a:rPr>
              <a:t>Future</a:t>
            </a:r>
            <a:r>
              <a:rPr sz="3200" spc="-125" dirty="0">
                <a:latin typeface="Calibri"/>
                <a:cs typeface="Calibri"/>
              </a:rPr>
              <a:t> </a:t>
            </a:r>
            <a:r>
              <a:rPr sz="3200" spc="-10" dirty="0">
                <a:latin typeface="Calibri"/>
                <a:cs typeface="Calibri"/>
              </a:rPr>
              <a:t>income</a:t>
            </a:r>
            <a:endParaRPr sz="3200" dirty="0">
              <a:latin typeface="Calibri"/>
              <a:cs typeface="Calibri"/>
            </a:endParaRPr>
          </a:p>
          <a:p>
            <a:pPr marL="1392555" lvl="1" indent="-478790">
              <a:lnSpc>
                <a:spcPct val="100000"/>
              </a:lnSpc>
              <a:spcBef>
                <a:spcPts val="50"/>
              </a:spcBef>
              <a:buAutoNum type="arabicPeriod"/>
              <a:tabLst>
                <a:tab pos="1392555" algn="l"/>
              </a:tabLst>
            </a:pPr>
            <a:r>
              <a:rPr sz="3200" spc="-10" dirty="0">
                <a:latin typeface="Calibri"/>
                <a:cs typeface="Calibri"/>
              </a:rPr>
              <a:t>Population</a:t>
            </a:r>
            <a:endParaRPr sz="3200" dirty="0">
              <a:latin typeface="Calibri"/>
              <a:cs typeface="Calibri"/>
            </a:endParaRPr>
          </a:p>
          <a:p>
            <a:pPr marL="1392555" lvl="1" indent="-478790">
              <a:lnSpc>
                <a:spcPct val="100000"/>
              </a:lnSpc>
              <a:spcBef>
                <a:spcPts val="50"/>
              </a:spcBef>
              <a:buAutoNum type="arabicPeriod"/>
              <a:tabLst>
                <a:tab pos="1392555" algn="l"/>
              </a:tabLst>
            </a:pPr>
            <a:r>
              <a:rPr sz="3200" spc="-10" dirty="0">
                <a:latin typeface="Calibri"/>
                <a:cs typeface="Calibri"/>
              </a:rPr>
              <a:t>Preference</a:t>
            </a:r>
            <a:endParaRPr sz="3200" dirty="0">
              <a:latin typeface="Calibri"/>
              <a:cs typeface="Calibri"/>
            </a:endParaRPr>
          </a:p>
        </p:txBody>
      </p:sp>
      <p:pic>
        <p:nvPicPr>
          <p:cNvPr id="6" name="object 2">
            <a:extLst>
              <a:ext uri="{FF2B5EF4-FFF2-40B4-BE49-F238E27FC236}">
                <a16:creationId xmlns:a16="http://schemas.microsoft.com/office/drawing/2014/main" id="{5CE6F472-B915-7F78-8B7D-D99026D033B1}"/>
              </a:ext>
            </a:extLst>
          </p:cNvPr>
          <p:cNvPicPr/>
          <p:nvPr/>
        </p:nvPicPr>
        <p:blipFill>
          <a:blip r:embed="rId2" cstate="print"/>
          <a:stretch>
            <a:fillRect/>
          </a:stretch>
        </p:blipFill>
        <p:spPr>
          <a:xfrm>
            <a:off x="11962508" y="2019300"/>
            <a:ext cx="5742523" cy="58585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7625" y="820614"/>
            <a:ext cx="643255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3.</a:t>
            </a:r>
            <a:r>
              <a:rPr sz="4200" spc="-30" dirty="0">
                <a:latin typeface="Calibri"/>
                <a:cs typeface="Calibri"/>
              </a:rPr>
              <a:t> </a:t>
            </a:r>
            <a:r>
              <a:rPr sz="4200" spc="-5" dirty="0">
                <a:latin typeface="Calibri"/>
                <a:cs typeface="Calibri"/>
              </a:rPr>
              <a:t>Demand</a:t>
            </a:r>
            <a:r>
              <a:rPr sz="4200" spc="-20" dirty="0">
                <a:latin typeface="Calibri"/>
                <a:cs typeface="Calibri"/>
              </a:rPr>
              <a:t> </a:t>
            </a:r>
            <a:r>
              <a:rPr sz="4200" dirty="0">
                <a:latin typeface="Calibri"/>
                <a:cs typeface="Calibri"/>
              </a:rPr>
              <a:t>&amp;</a:t>
            </a:r>
            <a:r>
              <a:rPr sz="4200" spc="-25" dirty="0">
                <a:latin typeface="Calibri"/>
                <a:cs typeface="Calibri"/>
              </a:rPr>
              <a:t> </a:t>
            </a:r>
            <a:r>
              <a:rPr sz="4200" spc="-10" dirty="0">
                <a:latin typeface="Calibri"/>
                <a:cs typeface="Calibri"/>
              </a:rPr>
              <a:t>Supply</a:t>
            </a:r>
            <a:r>
              <a:rPr sz="4200" spc="-30" dirty="0">
                <a:latin typeface="Calibri"/>
                <a:cs typeface="Calibri"/>
              </a:rPr>
              <a:t> </a:t>
            </a:r>
            <a:r>
              <a:rPr sz="4200" dirty="0">
                <a:latin typeface="Calibri"/>
                <a:cs typeface="Calibri"/>
              </a:rPr>
              <a:t>-</a:t>
            </a:r>
            <a:r>
              <a:rPr sz="4200" spc="-20" dirty="0">
                <a:latin typeface="Calibri"/>
                <a:cs typeface="Calibri"/>
              </a:rPr>
              <a:t> </a:t>
            </a:r>
            <a:r>
              <a:rPr sz="4200" spc="-5" dirty="0">
                <a:latin typeface="Calibri"/>
                <a:cs typeface="Calibri"/>
              </a:rPr>
              <a:t>Supply</a:t>
            </a:r>
            <a:endParaRPr sz="4200">
              <a:latin typeface="Calibri"/>
              <a:cs typeface="Calibri"/>
            </a:endParaRPr>
          </a:p>
        </p:txBody>
      </p:sp>
      <p:pic>
        <p:nvPicPr>
          <p:cNvPr id="7" name="object 2">
            <a:extLst>
              <a:ext uri="{FF2B5EF4-FFF2-40B4-BE49-F238E27FC236}">
                <a16:creationId xmlns:a16="http://schemas.microsoft.com/office/drawing/2014/main" id="{0F38F0C6-586E-1D73-2F3E-C89E070F57A5}"/>
              </a:ext>
            </a:extLst>
          </p:cNvPr>
          <p:cNvPicPr/>
          <p:nvPr/>
        </p:nvPicPr>
        <p:blipFill>
          <a:blip r:embed="rId2" cstate="print"/>
          <a:stretch>
            <a:fillRect/>
          </a:stretch>
        </p:blipFill>
        <p:spPr>
          <a:xfrm>
            <a:off x="11811000" y="2019300"/>
            <a:ext cx="5861218" cy="5638800"/>
          </a:xfrm>
          <a:prstGeom prst="rect">
            <a:avLst/>
          </a:prstGeom>
        </p:spPr>
      </p:pic>
      <p:sp>
        <p:nvSpPr>
          <p:cNvPr id="8" name="object 4">
            <a:extLst>
              <a:ext uri="{FF2B5EF4-FFF2-40B4-BE49-F238E27FC236}">
                <a16:creationId xmlns:a16="http://schemas.microsoft.com/office/drawing/2014/main" id="{6F781CD4-18E5-6762-28C0-DB91FC93BA29}"/>
              </a:ext>
            </a:extLst>
          </p:cNvPr>
          <p:cNvSpPr txBox="1"/>
          <p:nvPr/>
        </p:nvSpPr>
        <p:spPr>
          <a:xfrm>
            <a:off x="1094617" y="1598172"/>
            <a:ext cx="10104120" cy="6722353"/>
          </a:xfrm>
          <a:prstGeom prst="rect">
            <a:avLst/>
          </a:prstGeom>
        </p:spPr>
        <p:txBody>
          <a:bodyPr vert="horz" wrap="square" lIns="0" tIns="12700" rIns="0" bIns="0" rtlCol="0">
            <a:spAutoFit/>
          </a:bodyPr>
          <a:lstStyle/>
          <a:p>
            <a:pPr marL="50165" marR="17780">
              <a:spcBef>
                <a:spcPts val="100"/>
              </a:spcBef>
              <a:tabLst>
                <a:tab pos="478155" algn="l"/>
                <a:tab pos="3814445" algn="l"/>
              </a:tabLst>
            </a:pPr>
            <a:r>
              <a:rPr sz="3200" b="1" dirty="0">
                <a:latin typeface="Calibri"/>
                <a:cs typeface="Calibri"/>
              </a:rPr>
              <a:t>Supply</a:t>
            </a:r>
            <a:r>
              <a:rPr sz="3200" dirty="0">
                <a:latin typeface="Calibri"/>
                <a:cs typeface="Calibri"/>
              </a:rPr>
              <a:t>:</a:t>
            </a:r>
            <a:r>
              <a:rPr sz="3200" spc="-70" dirty="0">
                <a:latin typeface="Calibri"/>
                <a:cs typeface="Calibri"/>
              </a:rPr>
              <a:t> </a:t>
            </a:r>
            <a:r>
              <a:rPr sz="3200" dirty="0">
                <a:latin typeface="Calibri"/>
                <a:cs typeface="Calibri"/>
              </a:rPr>
              <a:t>when</a:t>
            </a:r>
            <a:r>
              <a:rPr sz="3200" spc="-65" dirty="0">
                <a:latin typeface="Calibri"/>
                <a:cs typeface="Calibri"/>
              </a:rPr>
              <a:t> </a:t>
            </a:r>
            <a:r>
              <a:rPr sz="3200" dirty="0">
                <a:latin typeface="Calibri"/>
                <a:cs typeface="Calibri"/>
              </a:rPr>
              <a:t>a</a:t>
            </a:r>
            <a:r>
              <a:rPr sz="3200" spc="-65" dirty="0">
                <a:latin typeface="Calibri"/>
                <a:cs typeface="Calibri"/>
              </a:rPr>
              <a:t> </a:t>
            </a:r>
            <a:r>
              <a:rPr sz="3200" dirty="0">
                <a:latin typeface="Calibri"/>
                <a:cs typeface="Calibri"/>
              </a:rPr>
              <a:t>firm</a:t>
            </a:r>
            <a:r>
              <a:rPr sz="3200" spc="-65" dirty="0">
                <a:latin typeface="Calibri"/>
                <a:cs typeface="Calibri"/>
              </a:rPr>
              <a:t> </a:t>
            </a:r>
            <a:r>
              <a:rPr sz="3200" dirty="0">
                <a:latin typeface="Calibri"/>
                <a:cs typeface="Calibri"/>
              </a:rPr>
              <a:t>have</a:t>
            </a:r>
            <a:r>
              <a:rPr sz="3200" spc="-65" dirty="0">
                <a:latin typeface="Calibri"/>
                <a:cs typeface="Calibri"/>
              </a:rPr>
              <a:t> </a:t>
            </a:r>
            <a:r>
              <a:rPr sz="3200" dirty="0">
                <a:latin typeface="Calibri"/>
                <a:cs typeface="Calibri"/>
              </a:rPr>
              <a:t>the</a:t>
            </a:r>
            <a:r>
              <a:rPr sz="3200" spc="-65" dirty="0">
                <a:latin typeface="Calibri"/>
                <a:cs typeface="Calibri"/>
              </a:rPr>
              <a:t> </a:t>
            </a:r>
            <a:r>
              <a:rPr sz="3200" dirty="0">
                <a:latin typeface="Calibri"/>
                <a:cs typeface="Calibri"/>
              </a:rPr>
              <a:t>technology</a:t>
            </a:r>
            <a:r>
              <a:rPr sz="3200" spc="-65" dirty="0">
                <a:latin typeface="Calibri"/>
                <a:cs typeface="Calibri"/>
              </a:rPr>
              <a:t> </a:t>
            </a:r>
            <a:r>
              <a:rPr sz="3200" dirty="0">
                <a:latin typeface="Calibri"/>
                <a:cs typeface="Calibri"/>
              </a:rPr>
              <a:t>and</a:t>
            </a:r>
            <a:r>
              <a:rPr sz="3200" spc="-70" dirty="0">
                <a:latin typeface="Calibri"/>
                <a:cs typeface="Calibri"/>
              </a:rPr>
              <a:t> </a:t>
            </a:r>
            <a:r>
              <a:rPr sz="3200" dirty="0">
                <a:latin typeface="Calibri"/>
                <a:cs typeface="Calibri"/>
              </a:rPr>
              <a:t>resources</a:t>
            </a:r>
            <a:r>
              <a:rPr sz="3200" spc="-65" dirty="0">
                <a:latin typeface="Calibri"/>
                <a:cs typeface="Calibri"/>
              </a:rPr>
              <a:t> </a:t>
            </a:r>
            <a:r>
              <a:rPr sz="3200" dirty="0">
                <a:latin typeface="Calibri"/>
                <a:cs typeface="Calibri"/>
              </a:rPr>
              <a:t>to</a:t>
            </a:r>
            <a:r>
              <a:rPr sz="3200" spc="-65" dirty="0">
                <a:latin typeface="Calibri"/>
                <a:cs typeface="Calibri"/>
              </a:rPr>
              <a:t> </a:t>
            </a:r>
            <a:r>
              <a:rPr sz="3200" dirty="0">
                <a:latin typeface="Calibri"/>
                <a:cs typeface="Calibri"/>
              </a:rPr>
              <a:t>produce,</a:t>
            </a:r>
            <a:r>
              <a:rPr sz="3200" spc="-65" dirty="0">
                <a:latin typeface="Calibri"/>
                <a:cs typeface="Calibri"/>
              </a:rPr>
              <a:t> </a:t>
            </a:r>
            <a:r>
              <a:rPr sz="3200" spc="-25" dirty="0">
                <a:latin typeface="Calibri"/>
                <a:cs typeface="Calibri"/>
              </a:rPr>
              <a:t>can </a:t>
            </a:r>
            <a:r>
              <a:rPr sz="3200" dirty="0">
                <a:latin typeface="Calibri"/>
                <a:cs typeface="Calibri"/>
              </a:rPr>
              <a:t>make</a:t>
            </a:r>
            <a:r>
              <a:rPr sz="3200" spc="-114" dirty="0">
                <a:latin typeface="Calibri"/>
                <a:cs typeface="Calibri"/>
              </a:rPr>
              <a:t> </a:t>
            </a:r>
            <a:r>
              <a:rPr sz="3200" dirty="0">
                <a:latin typeface="Calibri"/>
                <a:cs typeface="Calibri"/>
              </a:rPr>
              <a:t>profit</a:t>
            </a:r>
            <a:r>
              <a:rPr sz="3200" spc="-100" dirty="0">
                <a:latin typeface="Calibri"/>
                <a:cs typeface="Calibri"/>
              </a:rPr>
              <a:t> </a:t>
            </a:r>
            <a:r>
              <a:rPr sz="3200" dirty="0">
                <a:latin typeface="Calibri"/>
                <a:cs typeface="Calibri"/>
              </a:rPr>
              <a:t>from</a:t>
            </a:r>
            <a:r>
              <a:rPr sz="3200" spc="-100" dirty="0">
                <a:latin typeface="Calibri"/>
                <a:cs typeface="Calibri"/>
              </a:rPr>
              <a:t> </a:t>
            </a:r>
            <a:r>
              <a:rPr sz="3200" dirty="0">
                <a:latin typeface="Calibri"/>
                <a:cs typeface="Calibri"/>
              </a:rPr>
              <a:t>it,</a:t>
            </a:r>
            <a:r>
              <a:rPr sz="3200" spc="-100" dirty="0">
                <a:latin typeface="Calibri"/>
                <a:cs typeface="Calibri"/>
              </a:rPr>
              <a:t> </a:t>
            </a:r>
            <a:r>
              <a:rPr sz="3200" spc="-25" dirty="0">
                <a:latin typeface="Calibri"/>
                <a:cs typeface="Calibri"/>
              </a:rPr>
              <a:t>and</a:t>
            </a:r>
            <a:r>
              <a:rPr sz="3200" dirty="0">
                <a:latin typeface="Calibri"/>
                <a:cs typeface="Calibri"/>
              </a:rPr>
              <a:t>	plan</a:t>
            </a:r>
            <a:r>
              <a:rPr sz="3200" spc="-60" dirty="0">
                <a:latin typeface="Calibri"/>
                <a:cs typeface="Calibri"/>
              </a:rPr>
              <a:t> </a:t>
            </a:r>
            <a:r>
              <a:rPr sz="3200" dirty="0">
                <a:latin typeface="Calibri"/>
                <a:cs typeface="Calibri"/>
              </a:rPr>
              <a:t>on</a:t>
            </a:r>
            <a:r>
              <a:rPr sz="3200" spc="-55" dirty="0">
                <a:latin typeface="Calibri"/>
                <a:cs typeface="Calibri"/>
              </a:rPr>
              <a:t> </a:t>
            </a:r>
            <a:r>
              <a:rPr sz="3200" dirty="0">
                <a:latin typeface="Calibri"/>
                <a:cs typeface="Calibri"/>
              </a:rPr>
              <a:t>producing</a:t>
            </a:r>
            <a:r>
              <a:rPr sz="3200" spc="-55" dirty="0">
                <a:latin typeface="Calibri"/>
                <a:cs typeface="Calibri"/>
              </a:rPr>
              <a:t> </a:t>
            </a:r>
            <a:r>
              <a:rPr sz="3200" dirty="0">
                <a:latin typeface="Calibri"/>
                <a:cs typeface="Calibri"/>
              </a:rPr>
              <a:t>and</a:t>
            </a:r>
            <a:r>
              <a:rPr sz="3200" spc="-60" dirty="0">
                <a:latin typeface="Calibri"/>
                <a:cs typeface="Calibri"/>
              </a:rPr>
              <a:t> </a:t>
            </a:r>
            <a:r>
              <a:rPr sz="3200" spc="-10" dirty="0">
                <a:latin typeface="Calibri"/>
                <a:cs typeface="Calibri"/>
              </a:rPr>
              <a:t>selling</a:t>
            </a:r>
            <a:endParaRPr lang="en-CA" sz="3200" dirty="0">
              <a:latin typeface="Calibri"/>
              <a:cs typeface="Calibri"/>
            </a:endParaRPr>
          </a:p>
          <a:p>
            <a:pPr marL="50165" marR="17780">
              <a:spcBef>
                <a:spcPts val="100"/>
              </a:spcBef>
              <a:tabLst>
                <a:tab pos="478155" algn="l"/>
                <a:tab pos="3814445" algn="l"/>
              </a:tabLst>
            </a:pPr>
            <a:r>
              <a:rPr sz="3200" b="1" spc="-10" dirty="0">
                <a:latin typeface="Calibri"/>
                <a:cs typeface="Calibri"/>
              </a:rPr>
              <a:t>Quantity</a:t>
            </a:r>
            <a:r>
              <a:rPr sz="3200" b="1" spc="-70" dirty="0">
                <a:latin typeface="Calibri"/>
                <a:cs typeface="Calibri"/>
              </a:rPr>
              <a:t> </a:t>
            </a:r>
            <a:r>
              <a:rPr sz="3200" b="1" dirty="0">
                <a:latin typeface="Calibri"/>
                <a:cs typeface="Calibri"/>
              </a:rPr>
              <a:t>supplied</a:t>
            </a:r>
            <a:r>
              <a:rPr sz="3200" b="1" spc="-70" dirty="0">
                <a:latin typeface="Calibri"/>
                <a:cs typeface="Calibri"/>
              </a:rPr>
              <a:t> </a:t>
            </a:r>
            <a:r>
              <a:rPr sz="3200" b="1" dirty="0">
                <a:latin typeface="Calibri"/>
                <a:cs typeface="Calibri"/>
              </a:rPr>
              <a:t>(Qs)</a:t>
            </a:r>
            <a:r>
              <a:rPr sz="3200" dirty="0">
                <a:latin typeface="Calibri"/>
                <a:cs typeface="Calibri"/>
              </a:rPr>
              <a:t>:</a:t>
            </a:r>
            <a:r>
              <a:rPr sz="3200" spc="-65" dirty="0">
                <a:latin typeface="Calibri"/>
                <a:cs typeface="Calibri"/>
              </a:rPr>
              <a:t> </a:t>
            </a:r>
            <a:r>
              <a:rPr sz="3200" dirty="0">
                <a:latin typeface="Calibri"/>
                <a:cs typeface="Calibri"/>
              </a:rPr>
              <a:t>amount</a:t>
            </a:r>
            <a:r>
              <a:rPr sz="3200" spc="-70" dirty="0">
                <a:latin typeface="Calibri"/>
                <a:cs typeface="Calibri"/>
              </a:rPr>
              <a:t> </a:t>
            </a:r>
            <a:r>
              <a:rPr sz="3200" dirty="0">
                <a:latin typeface="Calibri"/>
                <a:cs typeface="Calibri"/>
              </a:rPr>
              <a:t>a</a:t>
            </a:r>
            <a:r>
              <a:rPr sz="3200" spc="-65" dirty="0">
                <a:latin typeface="Calibri"/>
                <a:cs typeface="Calibri"/>
              </a:rPr>
              <a:t> </a:t>
            </a:r>
            <a:r>
              <a:rPr sz="3200" dirty="0">
                <a:latin typeface="Calibri"/>
                <a:cs typeface="Calibri"/>
              </a:rPr>
              <a:t>firm</a:t>
            </a:r>
            <a:r>
              <a:rPr sz="3200" spc="-70" dirty="0">
                <a:latin typeface="Calibri"/>
                <a:cs typeface="Calibri"/>
              </a:rPr>
              <a:t> </a:t>
            </a:r>
            <a:r>
              <a:rPr sz="3200" dirty="0">
                <a:latin typeface="Calibri"/>
                <a:cs typeface="Calibri"/>
              </a:rPr>
              <a:t>would</a:t>
            </a:r>
            <a:r>
              <a:rPr sz="3200" spc="-75" dirty="0">
                <a:latin typeface="Calibri"/>
                <a:cs typeface="Calibri"/>
              </a:rPr>
              <a:t> </a:t>
            </a:r>
            <a:r>
              <a:rPr sz="3200" dirty="0">
                <a:latin typeface="Calibri"/>
                <a:cs typeface="Calibri"/>
              </a:rPr>
              <a:t>produce</a:t>
            </a:r>
            <a:r>
              <a:rPr sz="3200" spc="-70" dirty="0">
                <a:latin typeface="Calibri"/>
                <a:cs typeface="Calibri"/>
              </a:rPr>
              <a:t> </a:t>
            </a:r>
            <a:r>
              <a:rPr sz="3200" dirty="0">
                <a:latin typeface="Calibri"/>
                <a:cs typeface="Calibri"/>
              </a:rPr>
              <a:t>at</a:t>
            </a:r>
            <a:r>
              <a:rPr sz="3200" spc="-65" dirty="0">
                <a:latin typeface="Calibri"/>
                <a:cs typeface="Calibri"/>
              </a:rPr>
              <a:t> </a:t>
            </a:r>
            <a:r>
              <a:rPr sz="3200" dirty="0">
                <a:latin typeface="Calibri"/>
                <a:cs typeface="Calibri"/>
              </a:rPr>
              <a:t>a</a:t>
            </a:r>
            <a:r>
              <a:rPr sz="3200" spc="-70" dirty="0">
                <a:latin typeface="Calibri"/>
                <a:cs typeface="Calibri"/>
              </a:rPr>
              <a:t> </a:t>
            </a:r>
            <a:r>
              <a:rPr sz="3200" spc="-10" dirty="0">
                <a:latin typeface="Calibri"/>
                <a:cs typeface="Calibri"/>
              </a:rPr>
              <a:t>specific price</a:t>
            </a:r>
            <a:endParaRPr lang="en-CA" sz="3200" spc="-10" dirty="0">
              <a:latin typeface="Calibri"/>
              <a:cs typeface="Calibri"/>
            </a:endParaRPr>
          </a:p>
          <a:p>
            <a:pPr marL="50165" marR="17780">
              <a:spcBef>
                <a:spcPts val="100"/>
              </a:spcBef>
              <a:tabLst>
                <a:tab pos="478155" algn="l"/>
                <a:tab pos="3814445" algn="l"/>
              </a:tabLst>
            </a:pPr>
            <a:r>
              <a:rPr sz="3200" b="1" dirty="0">
                <a:latin typeface="Calibri"/>
                <a:cs typeface="Calibri"/>
              </a:rPr>
              <a:t>Law</a:t>
            </a:r>
            <a:r>
              <a:rPr sz="3200" b="1" spc="-55" dirty="0">
                <a:latin typeface="Calibri"/>
                <a:cs typeface="Calibri"/>
              </a:rPr>
              <a:t> </a:t>
            </a:r>
            <a:r>
              <a:rPr sz="3200" b="1" dirty="0">
                <a:latin typeface="Calibri"/>
                <a:cs typeface="Calibri"/>
              </a:rPr>
              <a:t>of</a:t>
            </a:r>
            <a:r>
              <a:rPr sz="3200" b="1" spc="-55" dirty="0">
                <a:latin typeface="Calibri"/>
                <a:cs typeface="Calibri"/>
              </a:rPr>
              <a:t> </a:t>
            </a:r>
            <a:r>
              <a:rPr sz="3200" b="1" dirty="0">
                <a:latin typeface="Calibri"/>
                <a:cs typeface="Calibri"/>
              </a:rPr>
              <a:t>Supply</a:t>
            </a:r>
            <a:r>
              <a:rPr sz="3200" dirty="0">
                <a:latin typeface="Calibri"/>
                <a:cs typeface="Calibri"/>
              </a:rPr>
              <a:t>:</a:t>
            </a:r>
            <a:r>
              <a:rPr sz="3200" spc="-55" dirty="0">
                <a:latin typeface="Calibri"/>
                <a:cs typeface="Calibri"/>
              </a:rPr>
              <a:t> </a:t>
            </a:r>
            <a:r>
              <a:rPr sz="3200" dirty="0">
                <a:latin typeface="Calibri"/>
                <a:cs typeface="Calibri"/>
              </a:rPr>
              <a:t>if</a:t>
            </a:r>
            <a:r>
              <a:rPr sz="3200" spc="-55" dirty="0">
                <a:latin typeface="Calibri"/>
                <a:cs typeface="Calibri"/>
              </a:rPr>
              <a:t> </a:t>
            </a:r>
            <a:r>
              <a:rPr sz="3200" dirty="0">
                <a:latin typeface="Calibri"/>
                <a:cs typeface="Calibri"/>
              </a:rPr>
              <a:t>price</a:t>
            </a:r>
            <a:r>
              <a:rPr sz="3200" spc="-55" dirty="0">
                <a:latin typeface="Calibri"/>
                <a:cs typeface="Calibri"/>
              </a:rPr>
              <a:t> </a:t>
            </a:r>
            <a:r>
              <a:rPr sz="3200" dirty="0">
                <a:latin typeface="Calibri"/>
                <a:cs typeface="Calibri"/>
              </a:rPr>
              <a:t>increases,</a:t>
            </a:r>
            <a:r>
              <a:rPr sz="3200" spc="-55" dirty="0">
                <a:latin typeface="Calibri"/>
                <a:cs typeface="Calibri"/>
              </a:rPr>
              <a:t> </a:t>
            </a:r>
            <a:r>
              <a:rPr sz="3200" dirty="0">
                <a:latin typeface="Calibri"/>
                <a:cs typeface="Calibri"/>
              </a:rPr>
              <a:t>Qs</a:t>
            </a:r>
            <a:r>
              <a:rPr sz="3200" spc="-55" dirty="0">
                <a:latin typeface="Calibri"/>
                <a:cs typeface="Calibri"/>
              </a:rPr>
              <a:t> </a:t>
            </a:r>
            <a:r>
              <a:rPr sz="3200" spc="-10" dirty="0">
                <a:latin typeface="Calibri"/>
                <a:cs typeface="Calibri"/>
              </a:rPr>
              <a:t>increases</a:t>
            </a:r>
            <a:endParaRPr sz="3200" dirty="0">
              <a:latin typeface="Calibri"/>
              <a:cs typeface="Calibri"/>
            </a:endParaRPr>
          </a:p>
          <a:p>
            <a:pPr marL="478155" indent="-427355">
              <a:spcBef>
                <a:spcPts val="1560"/>
              </a:spcBef>
              <a:buFont typeface="Arial MT"/>
              <a:buChar char="●"/>
              <a:tabLst>
                <a:tab pos="478155" algn="l"/>
              </a:tabLst>
            </a:pPr>
            <a:r>
              <a:rPr sz="3200" spc="-10" dirty="0">
                <a:latin typeface="Calibri"/>
                <a:cs typeface="Calibri"/>
              </a:rPr>
              <a:t>Shifts:</a:t>
            </a:r>
            <a:endParaRPr sz="3200" dirty="0">
              <a:latin typeface="Calibri"/>
              <a:cs typeface="Calibri"/>
            </a:endParaRPr>
          </a:p>
          <a:p>
            <a:pPr marL="1392555" lvl="1" indent="-478790">
              <a:spcBef>
                <a:spcPts val="50"/>
              </a:spcBef>
              <a:buAutoNum type="arabicPeriod"/>
              <a:tabLst>
                <a:tab pos="1392555" algn="l"/>
              </a:tabLst>
            </a:pPr>
            <a:r>
              <a:rPr sz="3200" dirty="0">
                <a:latin typeface="Calibri"/>
                <a:cs typeface="Calibri"/>
              </a:rPr>
              <a:t>P</a:t>
            </a:r>
            <a:r>
              <a:rPr lang="en-CA" sz="3200" dirty="0">
                <a:latin typeface="Calibri"/>
                <a:cs typeface="Calibri"/>
              </a:rPr>
              <a:t> of </a:t>
            </a:r>
            <a:r>
              <a:rPr sz="3200" dirty="0">
                <a:latin typeface="Calibri"/>
                <a:cs typeface="Calibri"/>
              </a:rPr>
              <a:t>factors</a:t>
            </a:r>
            <a:r>
              <a:rPr sz="3200" spc="-15" dirty="0">
                <a:latin typeface="Calibri"/>
                <a:cs typeface="Calibri"/>
              </a:rPr>
              <a:t> </a:t>
            </a:r>
            <a:r>
              <a:rPr sz="3200" dirty="0">
                <a:latin typeface="Calibri"/>
                <a:cs typeface="Calibri"/>
              </a:rPr>
              <a:t>of</a:t>
            </a:r>
            <a:r>
              <a:rPr sz="3200" spc="-15" dirty="0">
                <a:latin typeface="Calibri"/>
                <a:cs typeface="Calibri"/>
              </a:rPr>
              <a:t> </a:t>
            </a:r>
            <a:r>
              <a:rPr sz="3200" spc="-10" dirty="0">
                <a:latin typeface="Calibri"/>
                <a:cs typeface="Calibri"/>
              </a:rPr>
              <a:t>production</a:t>
            </a:r>
            <a:endParaRPr sz="3200" dirty="0">
              <a:latin typeface="Calibri"/>
              <a:cs typeface="Calibri"/>
            </a:endParaRPr>
          </a:p>
          <a:p>
            <a:pPr marL="1392555" lvl="1" indent="-478790">
              <a:lnSpc>
                <a:spcPct val="100000"/>
              </a:lnSpc>
              <a:spcBef>
                <a:spcPts val="50"/>
              </a:spcBef>
              <a:buAutoNum type="arabicPeriod"/>
              <a:tabLst>
                <a:tab pos="1392555" algn="l"/>
              </a:tabLst>
            </a:pPr>
            <a:r>
              <a:rPr lang="en-CA" sz="3200" dirty="0">
                <a:latin typeface="Calibri"/>
                <a:cs typeface="Calibri"/>
              </a:rPr>
              <a:t>P of related</a:t>
            </a:r>
            <a:r>
              <a:rPr lang="en-CA" sz="3200" spc="-37" dirty="0">
                <a:latin typeface="Calibri"/>
                <a:cs typeface="Calibri"/>
              </a:rPr>
              <a:t> </a:t>
            </a:r>
            <a:r>
              <a:rPr lang="en-CA" sz="3200" dirty="0">
                <a:latin typeface="Calibri"/>
                <a:cs typeface="Calibri"/>
              </a:rPr>
              <a:t>goods</a:t>
            </a:r>
            <a:r>
              <a:rPr lang="en-CA" sz="3200" spc="202" dirty="0">
                <a:latin typeface="Calibri"/>
                <a:cs typeface="Calibri"/>
              </a:rPr>
              <a:t> </a:t>
            </a:r>
            <a:r>
              <a:rPr lang="en-CA" sz="3200" spc="-10" dirty="0">
                <a:latin typeface="Calibri"/>
                <a:cs typeface="Calibri"/>
              </a:rPr>
              <a:t>(complementary or</a:t>
            </a:r>
            <a:r>
              <a:rPr lang="en-CA" sz="3200" spc="-45" dirty="0">
                <a:latin typeface="Calibri"/>
                <a:cs typeface="Calibri"/>
              </a:rPr>
              <a:t> </a:t>
            </a:r>
            <a:r>
              <a:rPr lang="en-CA" sz="3200" spc="-10" dirty="0">
                <a:latin typeface="Calibri"/>
                <a:cs typeface="Calibri"/>
              </a:rPr>
              <a:t>substitutes)</a:t>
            </a:r>
            <a:endParaRPr lang="en-CA" sz="3200" dirty="0">
              <a:latin typeface="Calibri"/>
              <a:cs typeface="Calibri"/>
            </a:endParaRPr>
          </a:p>
          <a:p>
            <a:pPr marL="1392555" lvl="1" indent="-478790">
              <a:lnSpc>
                <a:spcPct val="100000"/>
              </a:lnSpc>
              <a:spcBef>
                <a:spcPts val="50"/>
              </a:spcBef>
              <a:buAutoNum type="arabicPeriod"/>
              <a:tabLst>
                <a:tab pos="1392555" algn="l"/>
              </a:tabLst>
            </a:pPr>
            <a:r>
              <a:rPr lang="en-CA" sz="3200" dirty="0">
                <a:latin typeface="Calibri"/>
                <a:cs typeface="Calibri"/>
              </a:rPr>
              <a:t>P expected</a:t>
            </a:r>
            <a:r>
              <a:rPr lang="en-CA" sz="3200" spc="5" dirty="0">
                <a:latin typeface="Calibri"/>
                <a:cs typeface="Calibri"/>
              </a:rPr>
              <a:t> in the </a:t>
            </a:r>
            <a:r>
              <a:rPr lang="en-CA" sz="3200" spc="-10" dirty="0">
                <a:latin typeface="Calibri"/>
                <a:cs typeface="Calibri"/>
              </a:rPr>
              <a:t>future</a:t>
            </a:r>
            <a:endParaRPr lang="en-CA" sz="3200" dirty="0">
              <a:latin typeface="Calibri"/>
              <a:cs typeface="Calibri"/>
            </a:endParaRPr>
          </a:p>
          <a:p>
            <a:pPr marL="1392555" lvl="1" indent="-478790">
              <a:spcBef>
                <a:spcPts val="50"/>
              </a:spcBef>
              <a:buAutoNum type="arabicPeriod"/>
              <a:tabLst>
                <a:tab pos="1392555" algn="l"/>
              </a:tabLst>
            </a:pPr>
            <a:r>
              <a:rPr sz="3200" dirty="0">
                <a:latin typeface="Calibri"/>
                <a:cs typeface="Calibri"/>
              </a:rPr>
              <a:t>Number</a:t>
            </a:r>
            <a:r>
              <a:rPr sz="3200" spc="-20" dirty="0">
                <a:latin typeface="Calibri"/>
                <a:cs typeface="Calibri"/>
              </a:rPr>
              <a:t> </a:t>
            </a:r>
            <a:r>
              <a:rPr sz="3200" dirty="0">
                <a:latin typeface="Calibri"/>
                <a:cs typeface="Calibri"/>
              </a:rPr>
              <a:t>of</a:t>
            </a:r>
            <a:r>
              <a:rPr sz="3200" spc="-20" dirty="0">
                <a:latin typeface="Calibri"/>
                <a:cs typeface="Calibri"/>
              </a:rPr>
              <a:t> </a:t>
            </a:r>
            <a:r>
              <a:rPr sz="3200" spc="-10" dirty="0">
                <a:latin typeface="Calibri"/>
                <a:cs typeface="Calibri"/>
              </a:rPr>
              <a:t>suppliers</a:t>
            </a:r>
            <a:endParaRPr sz="3200" dirty="0">
              <a:latin typeface="Calibri"/>
              <a:cs typeface="Calibri"/>
            </a:endParaRPr>
          </a:p>
          <a:p>
            <a:pPr marL="1392555" lvl="1" indent="-478790">
              <a:spcBef>
                <a:spcPts val="50"/>
              </a:spcBef>
              <a:buAutoNum type="arabicPeriod"/>
              <a:tabLst>
                <a:tab pos="1392555" algn="l"/>
              </a:tabLst>
            </a:pPr>
            <a:r>
              <a:rPr sz="3200" spc="-10" dirty="0">
                <a:latin typeface="Calibri"/>
                <a:cs typeface="Calibri"/>
              </a:rPr>
              <a:t>Technology</a:t>
            </a:r>
            <a:endParaRPr sz="3200" dirty="0">
              <a:latin typeface="Calibri"/>
              <a:cs typeface="Calibri"/>
            </a:endParaRPr>
          </a:p>
          <a:p>
            <a:pPr marL="1392555" lvl="1" indent="-478790">
              <a:spcBef>
                <a:spcPts val="50"/>
              </a:spcBef>
              <a:buAutoNum type="arabicPeriod"/>
              <a:tabLst>
                <a:tab pos="1392555" algn="l"/>
              </a:tabLst>
            </a:pPr>
            <a:r>
              <a:rPr sz="3200" dirty="0">
                <a:latin typeface="Calibri"/>
                <a:cs typeface="Calibri"/>
              </a:rPr>
              <a:t>State</a:t>
            </a:r>
            <a:r>
              <a:rPr sz="3200" spc="-80" dirty="0">
                <a:latin typeface="Calibri"/>
                <a:cs typeface="Calibri"/>
              </a:rPr>
              <a:t> </a:t>
            </a:r>
            <a:r>
              <a:rPr sz="3200" dirty="0">
                <a:latin typeface="Calibri"/>
                <a:cs typeface="Calibri"/>
              </a:rPr>
              <a:t>of</a:t>
            </a:r>
            <a:r>
              <a:rPr sz="3200" spc="-75" dirty="0">
                <a:latin typeface="Calibri"/>
                <a:cs typeface="Calibri"/>
              </a:rPr>
              <a:t> </a:t>
            </a:r>
            <a:r>
              <a:rPr sz="3200" spc="-10" dirty="0">
                <a:latin typeface="Calibri"/>
                <a:cs typeface="Calibri"/>
              </a:rPr>
              <a:t>Nature</a:t>
            </a:r>
            <a:endParaRPr sz="32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7625" y="820614"/>
            <a:ext cx="602297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3.</a:t>
            </a:r>
            <a:r>
              <a:rPr sz="4200" spc="-30" dirty="0">
                <a:latin typeface="Calibri"/>
                <a:cs typeface="Calibri"/>
              </a:rPr>
              <a:t> </a:t>
            </a:r>
            <a:r>
              <a:rPr sz="4200" spc="-5" dirty="0">
                <a:latin typeface="Calibri"/>
                <a:cs typeface="Calibri"/>
              </a:rPr>
              <a:t>Demand</a:t>
            </a:r>
            <a:r>
              <a:rPr sz="4200" spc="-20" dirty="0">
                <a:latin typeface="Calibri"/>
                <a:cs typeface="Calibri"/>
              </a:rPr>
              <a:t> </a:t>
            </a:r>
            <a:r>
              <a:rPr sz="4200" dirty="0">
                <a:latin typeface="Calibri"/>
                <a:cs typeface="Calibri"/>
              </a:rPr>
              <a:t>&amp;</a:t>
            </a:r>
            <a:r>
              <a:rPr sz="4200" spc="-25" dirty="0">
                <a:latin typeface="Calibri"/>
                <a:cs typeface="Calibri"/>
              </a:rPr>
              <a:t> </a:t>
            </a:r>
            <a:r>
              <a:rPr sz="4200" spc="-10" dirty="0">
                <a:latin typeface="Calibri"/>
                <a:cs typeface="Calibri"/>
              </a:rPr>
              <a:t>Supply</a:t>
            </a:r>
            <a:r>
              <a:rPr sz="4200" spc="-25" dirty="0">
                <a:latin typeface="Calibri"/>
                <a:cs typeface="Calibri"/>
              </a:rPr>
              <a:t> </a:t>
            </a:r>
            <a:r>
              <a:rPr sz="4200" dirty="0">
                <a:latin typeface="Calibri"/>
                <a:cs typeface="Calibri"/>
              </a:rPr>
              <a:t>-</a:t>
            </a:r>
            <a:r>
              <a:rPr sz="4200" spc="-20" dirty="0">
                <a:latin typeface="Calibri"/>
                <a:cs typeface="Calibri"/>
              </a:rPr>
              <a:t> </a:t>
            </a:r>
            <a:r>
              <a:rPr sz="4200" spc="-30" dirty="0">
                <a:latin typeface="Calibri"/>
                <a:cs typeface="Calibri"/>
              </a:rPr>
              <a:t>EQM</a:t>
            </a:r>
            <a:endParaRPr sz="4200">
              <a:latin typeface="Calibri"/>
              <a:cs typeface="Calibri"/>
            </a:endParaRPr>
          </a:p>
        </p:txBody>
      </p:sp>
      <p:sp>
        <p:nvSpPr>
          <p:cNvPr id="5" name="object 4">
            <a:extLst>
              <a:ext uri="{FF2B5EF4-FFF2-40B4-BE49-F238E27FC236}">
                <a16:creationId xmlns:a16="http://schemas.microsoft.com/office/drawing/2014/main" id="{3160D393-BDCF-5233-675B-631A582B98F4}"/>
              </a:ext>
            </a:extLst>
          </p:cNvPr>
          <p:cNvSpPr txBox="1"/>
          <p:nvPr/>
        </p:nvSpPr>
        <p:spPr>
          <a:xfrm>
            <a:off x="1097192" y="1874447"/>
            <a:ext cx="9521825" cy="4383251"/>
          </a:xfrm>
          <a:prstGeom prst="rect">
            <a:avLst/>
          </a:prstGeom>
        </p:spPr>
        <p:txBody>
          <a:bodyPr vert="horz" wrap="square" lIns="0" tIns="210820" rIns="0" bIns="0" rtlCol="0">
            <a:spAutoFit/>
          </a:bodyPr>
          <a:lstStyle/>
          <a:p>
            <a:pPr marL="440055" indent="-427355">
              <a:spcBef>
                <a:spcPts val="1660"/>
              </a:spcBef>
              <a:buFont typeface="Arial"/>
              <a:buChar char="●"/>
              <a:tabLst>
                <a:tab pos="440055" algn="l"/>
              </a:tabLst>
            </a:pPr>
            <a:r>
              <a:rPr lang="en-CA" sz="3200" b="1" spc="-10" dirty="0">
                <a:latin typeface="Calibri"/>
                <a:cs typeface="Calibri"/>
              </a:rPr>
              <a:t>M</a:t>
            </a:r>
            <a:r>
              <a:rPr sz="3200" b="1" spc="-10" dirty="0" err="1">
                <a:latin typeface="Calibri"/>
                <a:cs typeface="Calibri"/>
              </a:rPr>
              <a:t>arket</a:t>
            </a:r>
            <a:r>
              <a:rPr sz="3200" b="1" spc="-70" dirty="0">
                <a:latin typeface="Calibri"/>
                <a:cs typeface="Calibri"/>
              </a:rPr>
              <a:t> </a:t>
            </a:r>
            <a:r>
              <a:rPr sz="3200" b="1" spc="-10" dirty="0">
                <a:latin typeface="Calibri"/>
                <a:cs typeface="Calibri"/>
              </a:rPr>
              <a:t>equilibrium:</a:t>
            </a:r>
            <a:r>
              <a:rPr sz="3200" b="1" spc="-40" dirty="0">
                <a:latin typeface="Calibri"/>
                <a:cs typeface="Calibri"/>
              </a:rPr>
              <a:t> </a:t>
            </a:r>
            <a:r>
              <a:rPr sz="3200" dirty="0">
                <a:latin typeface="Calibri"/>
                <a:cs typeface="Calibri"/>
              </a:rPr>
              <a:t>occurs</a:t>
            </a:r>
            <a:r>
              <a:rPr sz="3200" spc="-70" dirty="0">
                <a:latin typeface="Calibri"/>
                <a:cs typeface="Calibri"/>
              </a:rPr>
              <a:t> </a:t>
            </a:r>
            <a:r>
              <a:rPr sz="3200" dirty="0">
                <a:latin typeface="Calibri"/>
                <a:cs typeface="Calibri"/>
              </a:rPr>
              <a:t>when</a:t>
            </a:r>
            <a:r>
              <a:rPr sz="3200" spc="-65" dirty="0">
                <a:latin typeface="Calibri"/>
                <a:cs typeface="Calibri"/>
              </a:rPr>
              <a:t> </a:t>
            </a:r>
            <a:r>
              <a:rPr sz="3200" dirty="0">
                <a:latin typeface="Calibri"/>
                <a:cs typeface="Calibri"/>
              </a:rPr>
              <a:t>demand</a:t>
            </a:r>
            <a:r>
              <a:rPr sz="3200" spc="-70" dirty="0">
                <a:latin typeface="Calibri"/>
                <a:cs typeface="Calibri"/>
              </a:rPr>
              <a:t> </a:t>
            </a:r>
            <a:r>
              <a:rPr sz="3200" dirty="0">
                <a:latin typeface="Calibri"/>
                <a:cs typeface="Calibri"/>
              </a:rPr>
              <a:t>equals</a:t>
            </a:r>
            <a:r>
              <a:rPr sz="3200" spc="-65" dirty="0">
                <a:latin typeface="Calibri"/>
                <a:cs typeface="Calibri"/>
              </a:rPr>
              <a:t> </a:t>
            </a:r>
            <a:r>
              <a:rPr sz="3200" spc="-10" dirty="0" err="1">
                <a:latin typeface="Calibri"/>
                <a:cs typeface="Calibri"/>
              </a:rPr>
              <a:t>su</a:t>
            </a:r>
            <a:r>
              <a:rPr lang="en-CA" sz="3200" spc="-10" dirty="0">
                <a:latin typeface="Calibri"/>
                <a:cs typeface="Calibri"/>
              </a:rPr>
              <a:t>p</a:t>
            </a:r>
            <a:r>
              <a:rPr sz="3200" spc="-10" dirty="0">
                <a:latin typeface="Calibri"/>
                <a:cs typeface="Calibri"/>
              </a:rPr>
              <a:t>ply</a:t>
            </a:r>
            <a:endParaRPr sz="3200" dirty="0">
              <a:latin typeface="Calibri"/>
              <a:cs typeface="Calibri"/>
            </a:endParaRPr>
          </a:p>
          <a:p>
            <a:pPr marL="440055" indent="-427355">
              <a:spcBef>
                <a:spcPts val="1560"/>
              </a:spcBef>
              <a:buFont typeface="Arial MT"/>
              <a:buChar char="●"/>
              <a:tabLst>
                <a:tab pos="440055" algn="l"/>
              </a:tabLst>
            </a:pPr>
            <a:r>
              <a:rPr sz="3200" u="heavy" dirty="0">
                <a:uFill>
                  <a:solidFill>
                    <a:srgbClr val="000000"/>
                  </a:solidFill>
                </a:uFill>
                <a:latin typeface="Calibri"/>
                <a:cs typeface="Calibri"/>
              </a:rPr>
              <a:t>Steps</a:t>
            </a:r>
            <a:r>
              <a:rPr sz="3200" u="heavy" spc="-85" dirty="0">
                <a:uFill>
                  <a:solidFill>
                    <a:srgbClr val="000000"/>
                  </a:solidFill>
                </a:uFill>
                <a:latin typeface="Calibri"/>
                <a:cs typeface="Calibri"/>
              </a:rPr>
              <a:t> </a:t>
            </a:r>
            <a:r>
              <a:rPr sz="3200" u="heavy" dirty="0">
                <a:uFill>
                  <a:solidFill>
                    <a:srgbClr val="000000"/>
                  </a:solidFill>
                </a:uFill>
                <a:latin typeface="Calibri"/>
                <a:cs typeface="Calibri"/>
              </a:rPr>
              <a:t>to</a:t>
            </a:r>
            <a:r>
              <a:rPr sz="3200" u="heavy" spc="-85" dirty="0">
                <a:uFill>
                  <a:solidFill>
                    <a:srgbClr val="000000"/>
                  </a:solidFill>
                </a:uFill>
                <a:latin typeface="Calibri"/>
                <a:cs typeface="Calibri"/>
              </a:rPr>
              <a:t> </a:t>
            </a:r>
            <a:r>
              <a:rPr sz="3200" u="heavy" dirty="0">
                <a:uFill>
                  <a:solidFill>
                    <a:srgbClr val="000000"/>
                  </a:solidFill>
                </a:uFill>
                <a:latin typeface="Calibri"/>
                <a:cs typeface="Calibri"/>
              </a:rPr>
              <a:t>Solving</a:t>
            </a:r>
            <a:r>
              <a:rPr sz="3200" u="heavy" spc="-80" dirty="0">
                <a:uFill>
                  <a:solidFill>
                    <a:srgbClr val="000000"/>
                  </a:solidFill>
                </a:uFill>
                <a:latin typeface="Calibri"/>
                <a:cs typeface="Calibri"/>
              </a:rPr>
              <a:t> </a:t>
            </a:r>
            <a:r>
              <a:rPr sz="3200" u="heavy" spc="-20" dirty="0">
                <a:uFill>
                  <a:solidFill>
                    <a:srgbClr val="000000"/>
                  </a:solidFill>
                </a:uFill>
                <a:latin typeface="Calibri"/>
                <a:cs typeface="Calibri"/>
              </a:rPr>
              <a:t>EQM:</a:t>
            </a:r>
            <a:endParaRPr sz="3200" dirty="0">
              <a:latin typeface="Calibri"/>
              <a:cs typeface="Calibri"/>
            </a:endParaRPr>
          </a:p>
          <a:p>
            <a:pPr marL="897255" lvl="1" indent="-478790">
              <a:spcBef>
                <a:spcPts val="50"/>
              </a:spcBef>
              <a:buAutoNum type="arabicPeriod"/>
              <a:tabLst>
                <a:tab pos="897255" algn="l"/>
              </a:tabLst>
            </a:pPr>
            <a:r>
              <a:rPr sz="3200" dirty="0">
                <a:latin typeface="Calibri"/>
                <a:cs typeface="Calibri"/>
              </a:rPr>
              <a:t>Equate</a:t>
            </a:r>
            <a:r>
              <a:rPr sz="3200" spc="-45" dirty="0">
                <a:latin typeface="Calibri"/>
                <a:cs typeface="Calibri"/>
              </a:rPr>
              <a:t> </a:t>
            </a:r>
            <a:r>
              <a:rPr sz="3200" dirty="0">
                <a:latin typeface="Calibri"/>
                <a:cs typeface="Calibri"/>
              </a:rPr>
              <a:t>the</a:t>
            </a:r>
            <a:r>
              <a:rPr sz="3200" spc="-40" dirty="0">
                <a:latin typeface="Calibri"/>
                <a:cs typeface="Calibri"/>
              </a:rPr>
              <a:t> </a:t>
            </a:r>
            <a:r>
              <a:rPr sz="3200" dirty="0">
                <a:latin typeface="Calibri"/>
                <a:cs typeface="Calibri"/>
              </a:rPr>
              <a:t>demand</a:t>
            </a:r>
            <a:r>
              <a:rPr sz="3200" spc="-45" dirty="0">
                <a:latin typeface="Calibri"/>
                <a:cs typeface="Calibri"/>
              </a:rPr>
              <a:t> </a:t>
            </a:r>
            <a:r>
              <a:rPr sz="3200" dirty="0">
                <a:latin typeface="Calibri"/>
                <a:cs typeface="Calibri"/>
              </a:rPr>
              <a:t>and</a:t>
            </a:r>
            <a:r>
              <a:rPr sz="3200" spc="-40" dirty="0">
                <a:latin typeface="Calibri"/>
                <a:cs typeface="Calibri"/>
              </a:rPr>
              <a:t> </a:t>
            </a:r>
            <a:r>
              <a:rPr sz="3200" dirty="0">
                <a:latin typeface="Calibri"/>
                <a:cs typeface="Calibri"/>
              </a:rPr>
              <a:t>supply</a:t>
            </a:r>
            <a:r>
              <a:rPr sz="3200" spc="-45" dirty="0">
                <a:latin typeface="Calibri"/>
                <a:cs typeface="Calibri"/>
              </a:rPr>
              <a:t> </a:t>
            </a:r>
            <a:r>
              <a:rPr sz="3200" spc="-10" dirty="0">
                <a:latin typeface="Calibri"/>
                <a:cs typeface="Calibri"/>
              </a:rPr>
              <a:t>equations</a:t>
            </a:r>
            <a:endParaRPr sz="3200" dirty="0">
              <a:latin typeface="Calibri"/>
              <a:cs typeface="Calibri"/>
            </a:endParaRPr>
          </a:p>
          <a:p>
            <a:pPr marL="897255" lvl="1" indent="-478790">
              <a:spcBef>
                <a:spcPts val="50"/>
              </a:spcBef>
              <a:buAutoNum type="arabicPeriod"/>
              <a:tabLst>
                <a:tab pos="897255" algn="l"/>
              </a:tabLst>
            </a:pPr>
            <a:r>
              <a:rPr sz="3200" dirty="0">
                <a:latin typeface="Calibri"/>
                <a:cs typeface="Calibri"/>
              </a:rPr>
              <a:t>Solve</a:t>
            </a:r>
            <a:r>
              <a:rPr sz="3200" spc="-55" dirty="0">
                <a:latin typeface="Calibri"/>
                <a:cs typeface="Calibri"/>
              </a:rPr>
              <a:t> </a:t>
            </a:r>
            <a:r>
              <a:rPr sz="3200" dirty="0">
                <a:latin typeface="Calibri"/>
                <a:cs typeface="Calibri"/>
              </a:rPr>
              <a:t>the</a:t>
            </a:r>
            <a:r>
              <a:rPr sz="3200" spc="-55" dirty="0">
                <a:latin typeface="Calibri"/>
                <a:cs typeface="Calibri"/>
              </a:rPr>
              <a:t> </a:t>
            </a:r>
            <a:r>
              <a:rPr sz="3200" spc="-10" dirty="0">
                <a:latin typeface="Calibri"/>
                <a:cs typeface="Calibri"/>
              </a:rPr>
              <a:t>system</a:t>
            </a:r>
            <a:r>
              <a:rPr sz="3200" spc="-55" dirty="0">
                <a:latin typeface="Calibri"/>
                <a:cs typeface="Calibri"/>
              </a:rPr>
              <a:t> </a:t>
            </a:r>
            <a:r>
              <a:rPr sz="3200" dirty="0">
                <a:latin typeface="Calibri"/>
                <a:cs typeface="Calibri"/>
              </a:rPr>
              <a:t>of</a:t>
            </a:r>
            <a:r>
              <a:rPr sz="3200" spc="-55" dirty="0">
                <a:latin typeface="Calibri"/>
                <a:cs typeface="Calibri"/>
              </a:rPr>
              <a:t> </a:t>
            </a:r>
            <a:r>
              <a:rPr sz="3200" spc="-10" dirty="0">
                <a:latin typeface="Calibri"/>
                <a:cs typeface="Calibri"/>
              </a:rPr>
              <a:t>equations</a:t>
            </a:r>
            <a:endParaRPr sz="3200" dirty="0">
              <a:latin typeface="Calibri"/>
              <a:cs typeface="Calibri"/>
            </a:endParaRPr>
          </a:p>
          <a:p>
            <a:pPr marL="897255" marR="5080" lvl="1" indent="-479425">
              <a:buAutoNum type="arabicPeriod"/>
              <a:tabLst>
                <a:tab pos="897255" algn="l"/>
              </a:tabLst>
            </a:pPr>
            <a:r>
              <a:rPr sz="3200" dirty="0">
                <a:latin typeface="Calibri"/>
                <a:cs typeface="Calibri"/>
              </a:rPr>
              <a:t>Pluck</a:t>
            </a:r>
            <a:r>
              <a:rPr sz="3200" spc="-40" dirty="0">
                <a:latin typeface="Calibri"/>
                <a:cs typeface="Calibri"/>
              </a:rPr>
              <a:t> </a:t>
            </a:r>
            <a:r>
              <a:rPr sz="3200" dirty="0">
                <a:latin typeface="Calibri"/>
                <a:cs typeface="Calibri"/>
              </a:rPr>
              <a:t>the</a:t>
            </a:r>
            <a:r>
              <a:rPr sz="3200" spc="-35" dirty="0">
                <a:latin typeface="Calibri"/>
                <a:cs typeface="Calibri"/>
              </a:rPr>
              <a:t> </a:t>
            </a:r>
            <a:r>
              <a:rPr sz="3200" dirty="0">
                <a:latin typeface="Calibri"/>
                <a:cs typeface="Calibri"/>
              </a:rPr>
              <a:t>solved</a:t>
            </a:r>
            <a:r>
              <a:rPr sz="3200" spc="-35" dirty="0">
                <a:latin typeface="Calibri"/>
                <a:cs typeface="Calibri"/>
              </a:rPr>
              <a:t> </a:t>
            </a:r>
            <a:r>
              <a:rPr sz="3200" dirty="0">
                <a:latin typeface="Calibri"/>
                <a:cs typeface="Calibri"/>
              </a:rPr>
              <a:t>P</a:t>
            </a:r>
            <a:r>
              <a:rPr sz="3200" spc="-35" dirty="0">
                <a:latin typeface="Calibri"/>
                <a:cs typeface="Calibri"/>
              </a:rPr>
              <a:t> </a:t>
            </a:r>
            <a:r>
              <a:rPr sz="3200" dirty="0">
                <a:latin typeface="Calibri"/>
                <a:cs typeface="Calibri"/>
              </a:rPr>
              <a:t>or</a:t>
            </a:r>
            <a:r>
              <a:rPr sz="3200" spc="-40" dirty="0">
                <a:latin typeface="Calibri"/>
                <a:cs typeface="Calibri"/>
              </a:rPr>
              <a:t> </a:t>
            </a:r>
            <a:r>
              <a:rPr sz="3200" dirty="0">
                <a:latin typeface="Calibri"/>
                <a:cs typeface="Calibri"/>
              </a:rPr>
              <a:t>Q</a:t>
            </a:r>
            <a:r>
              <a:rPr sz="3200" spc="-35" dirty="0">
                <a:latin typeface="Calibri"/>
                <a:cs typeface="Calibri"/>
              </a:rPr>
              <a:t> </a:t>
            </a:r>
            <a:r>
              <a:rPr sz="3200" dirty="0">
                <a:latin typeface="Calibri"/>
                <a:cs typeface="Calibri"/>
              </a:rPr>
              <a:t>back</a:t>
            </a:r>
            <a:r>
              <a:rPr sz="3200" spc="-35" dirty="0">
                <a:latin typeface="Calibri"/>
                <a:cs typeface="Calibri"/>
              </a:rPr>
              <a:t> </a:t>
            </a:r>
            <a:r>
              <a:rPr sz="3200" dirty="0">
                <a:latin typeface="Calibri"/>
                <a:cs typeface="Calibri"/>
              </a:rPr>
              <a:t>into</a:t>
            </a:r>
            <a:r>
              <a:rPr sz="3200" spc="-40" dirty="0">
                <a:latin typeface="Calibri"/>
                <a:cs typeface="Calibri"/>
              </a:rPr>
              <a:t> </a:t>
            </a:r>
            <a:r>
              <a:rPr sz="3200" dirty="0">
                <a:latin typeface="Calibri"/>
                <a:cs typeface="Calibri"/>
              </a:rPr>
              <a:t>either</a:t>
            </a:r>
            <a:r>
              <a:rPr sz="3200" spc="-35" dirty="0">
                <a:latin typeface="Calibri"/>
                <a:cs typeface="Calibri"/>
              </a:rPr>
              <a:t> </a:t>
            </a:r>
            <a:r>
              <a:rPr sz="3200" dirty="0">
                <a:latin typeface="Calibri"/>
                <a:cs typeface="Calibri"/>
              </a:rPr>
              <a:t>of</a:t>
            </a:r>
            <a:r>
              <a:rPr sz="3200" spc="-35" dirty="0">
                <a:latin typeface="Calibri"/>
                <a:cs typeface="Calibri"/>
              </a:rPr>
              <a:t> </a:t>
            </a:r>
            <a:r>
              <a:rPr sz="3200" dirty="0">
                <a:latin typeface="Calibri"/>
                <a:cs typeface="Calibri"/>
              </a:rPr>
              <a:t>the</a:t>
            </a:r>
            <a:r>
              <a:rPr sz="3200" spc="-35" dirty="0">
                <a:latin typeface="Calibri"/>
                <a:cs typeface="Calibri"/>
              </a:rPr>
              <a:t> </a:t>
            </a:r>
            <a:r>
              <a:rPr sz="3200" dirty="0">
                <a:latin typeface="Calibri"/>
                <a:cs typeface="Calibri"/>
              </a:rPr>
              <a:t>demand</a:t>
            </a:r>
            <a:r>
              <a:rPr sz="3200" spc="-40" dirty="0">
                <a:latin typeface="Calibri"/>
                <a:cs typeface="Calibri"/>
              </a:rPr>
              <a:t> </a:t>
            </a:r>
            <a:r>
              <a:rPr sz="3200" dirty="0">
                <a:latin typeface="Calibri"/>
                <a:cs typeface="Calibri"/>
              </a:rPr>
              <a:t>or</a:t>
            </a:r>
            <a:r>
              <a:rPr sz="3200" spc="-35" dirty="0">
                <a:latin typeface="Calibri"/>
                <a:cs typeface="Calibri"/>
              </a:rPr>
              <a:t> </a:t>
            </a:r>
            <a:r>
              <a:rPr sz="3200" spc="-10" dirty="0">
                <a:latin typeface="Calibri"/>
                <a:cs typeface="Calibri"/>
              </a:rPr>
              <a:t>supply </a:t>
            </a:r>
            <a:r>
              <a:rPr sz="3200" dirty="0">
                <a:latin typeface="Calibri"/>
                <a:cs typeface="Calibri"/>
              </a:rPr>
              <a:t>functions</a:t>
            </a:r>
            <a:r>
              <a:rPr sz="3200" spc="-65" dirty="0">
                <a:latin typeface="Calibri"/>
                <a:cs typeface="Calibri"/>
              </a:rPr>
              <a:t> </a:t>
            </a:r>
            <a:r>
              <a:rPr sz="3200" dirty="0">
                <a:latin typeface="Calibri"/>
                <a:cs typeface="Calibri"/>
              </a:rPr>
              <a:t>to</a:t>
            </a:r>
            <a:r>
              <a:rPr sz="3200" spc="-65" dirty="0">
                <a:latin typeface="Calibri"/>
                <a:cs typeface="Calibri"/>
              </a:rPr>
              <a:t> </a:t>
            </a:r>
            <a:r>
              <a:rPr sz="3200" dirty="0">
                <a:latin typeface="Calibri"/>
                <a:cs typeface="Calibri"/>
              </a:rPr>
              <a:t>solve</a:t>
            </a:r>
            <a:r>
              <a:rPr sz="3200" spc="-65" dirty="0">
                <a:latin typeface="Calibri"/>
                <a:cs typeface="Calibri"/>
              </a:rPr>
              <a:t> </a:t>
            </a:r>
            <a:r>
              <a:rPr sz="3200" dirty="0">
                <a:latin typeface="Calibri"/>
                <a:cs typeface="Calibri"/>
              </a:rPr>
              <a:t>for</a:t>
            </a:r>
            <a:r>
              <a:rPr sz="3200" spc="-60" dirty="0">
                <a:latin typeface="Calibri"/>
                <a:cs typeface="Calibri"/>
              </a:rPr>
              <a:t> </a:t>
            </a:r>
            <a:r>
              <a:rPr sz="3200" dirty="0">
                <a:latin typeface="Calibri"/>
                <a:cs typeface="Calibri"/>
              </a:rPr>
              <a:t>the</a:t>
            </a:r>
            <a:r>
              <a:rPr sz="3200" spc="-65" dirty="0">
                <a:latin typeface="Calibri"/>
                <a:cs typeface="Calibri"/>
              </a:rPr>
              <a:t> </a:t>
            </a:r>
            <a:r>
              <a:rPr sz="3200" dirty="0">
                <a:latin typeface="Calibri"/>
                <a:cs typeface="Calibri"/>
              </a:rPr>
              <a:t>other</a:t>
            </a:r>
            <a:r>
              <a:rPr sz="3200" spc="-65" dirty="0">
                <a:latin typeface="Calibri"/>
                <a:cs typeface="Calibri"/>
              </a:rPr>
              <a:t> </a:t>
            </a:r>
            <a:r>
              <a:rPr sz="3200" spc="-10" dirty="0">
                <a:latin typeface="Calibri"/>
                <a:cs typeface="Calibri"/>
              </a:rPr>
              <a:t>unknown</a:t>
            </a:r>
            <a:endParaRPr sz="3200" dirty="0">
              <a:latin typeface="Calibri"/>
              <a:cs typeface="Calibri"/>
            </a:endParaRPr>
          </a:p>
        </p:txBody>
      </p:sp>
      <p:pic>
        <p:nvPicPr>
          <p:cNvPr id="6" name="object 2">
            <a:extLst>
              <a:ext uri="{FF2B5EF4-FFF2-40B4-BE49-F238E27FC236}">
                <a16:creationId xmlns:a16="http://schemas.microsoft.com/office/drawing/2014/main" id="{6DBB59FB-3406-BD47-10E6-9A7CF928FC61}"/>
              </a:ext>
            </a:extLst>
          </p:cNvPr>
          <p:cNvPicPr/>
          <p:nvPr/>
        </p:nvPicPr>
        <p:blipFill>
          <a:blip r:embed="rId2" cstate="print"/>
          <a:stretch>
            <a:fillRect/>
          </a:stretch>
        </p:blipFill>
        <p:spPr>
          <a:xfrm>
            <a:off x="11125200" y="1890135"/>
            <a:ext cx="6180200" cy="60297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453771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3.</a:t>
            </a:r>
            <a:r>
              <a:rPr sz="4200" spc="-45" dirty="0">
                <a:latin typeface="Calibri"/>
                <a:cs typeface="Calibri"/>
              </a:rPr>
              <a:t> </a:t>
            </a:r>
            <a:r>
              <a:rPr sz="4200" spc="-5" dirty="0">
                <a:latin typeface="Calibri"/>
                <a:cs typeface="Calibri"/>
              </a:rPr>
              <a:t>Demand</a:t>
            </a:r>
            <a:r>
              <a:rPr sz="4200" spc="-35" dirty="0">
                <a:latin typeface="Calibri"/>
                <a:cs typeface="Calibri"/>
              </a:rPr>
              <a:t> </a:t>
            </a:r>
            <a:r>
              <a:rPr sz="4200" dirty="0">
                <a:latin typeface="Calibri"/>
                <a:cs typeface="Calibri"/>
              </a:rPr>
              <a:t>&amp;</a:t>
            </a:r>
            <a:r>
              <a:rPr sz="4200" spc="-40" dirty="0">
                <a:latin typeface="Calibri"/>
                <a:cs typeface="Calibri"/>
              </a:rPr>
              <a:t> </a:t>
            </a:r>
            <a:r>
              <a:rPr sz="4200" spc="-5" dirty="0">
                <a:latin typeface="Calibri"/>
                <a:cs typeface="Calibri"/>
              </a:rPr>
              <a:t>Supply</a:t>
            </a:r>
            <a:endParaRPr sz="4200">
              <a:latin typeface="Calibri"/>
              <a:cs typeface="Calibri"/>
            </a:endParaRPr>
          </a:p>
        </p:txBody>
      </p:sp>
      <p:sp>
        <p:nvSpPr>
          <p:cNvPr id="10" name="object 3">
            <a:extLst>
              <a:ext uri="{FF2B5EF4-FFF2-40B4-BE49-F238E27FC236}">
                <a16:creationId xmlns:a16="http://schemas.microsoft.com/office/drawing/2014/main" id="{7CC70322-5975-3A0E-4C7E-9BB639604F27}"/>
              </a:ext>
            </a:extLst>
          </p:cNvPr>
          <p:cNvSpPr txBox="1"/>
          <p:nvPr/>
        </p:nvSpPr>
        <p:spPr>
          <a:xfrm>
            <a:off x="1066800" y="1714500"/>
            <a:ext cx="14213840" cy="7051289"/>
          </a:xfrm>
          <a:prstGeom prst="rect">
            <a:avLst/>
          </a:prstGeom>
        </p:spPr>
        <p:txBody>
          <a:bodyPr vert="horz" wrap="square" lIns="0" tIns="71755" rIns="0" bIns="0" rtlCol="0" anchor="t">
            <a:spAutoFit/>
          </a:bodyPr>
          <a:lstStyle/>
          <a:p>
            <a:pPr marL="12700">
              <a:spcBef>
                <a:spcPts val="565"/>
              </a:spcBef>
            </a:pPr>
            <a:r>
              <a:rPr lang="en-US" sz="3200" b="1" u="heavy" dirty="0">
                <a:solidFill>
                  <a:srgbClr val="1155CC"/>
                </a:solidFill>
                <a:uFill>
                  <a:solidFill>
                    <a:srgbClr val="1155CC"/>
                  </a:solidFill>
                </a:uFill>
                <a:latin typeface="Calibri"/>
                <a:cs typeface="Calibri"/>
              </a:rPr>
              <a:t>Q5:</a:t>
            </a:r>
            <a:r>
              <a:rPr lang="en-US" sz="3200" b="1" spc="-30" dirty="0">
                <a:solidFill>
                  <a:srgbClr val="1155CC"/>
                </a:solidFill>
                <a:latin typeface="Calibri"/>
                <a:cs typeface="Calibri"/>
              </a:rPr>
              <a:t> </a:t>
            </a:r>
            <a:r>
              <a:rPr lang="en-US" sz="3200" dirty="0">
                <a:latin typeface="Calibri"/>
                <a:cs typeface="Calibri"/>
              </a:rPr>
              <a:t>The</a:t>
            </a:r>
            <a:r>
              <a:rPr lang="en-US" sz="3200" spc="-40" dirty="0">
                <a:latin typeface="Calibri"/>
                <a:cs typeface="Calibri"/>
              </a:rPr>
              <a:t> </a:t>
            </a:r>
            <a:r>
              <a:rPr lang="en-US" sz="3200" dirty="0">
                <a:latin typeface="Calibri"/>
                <a:cs typeface="Calibri"/>
              </a:rPr>
              <a:t>prices</a:t>
            </a:r>
            <a:r>
              <a:rPr lang="en-US" sz="3200" spc="-40" dirty="0">
                <a:latin typeface="Calibri"/>
                <a:cs typeface="Calibri"/>
              </a:rPr>
              <a:t> </a:t>
            </a:r>
            <a:r>
              <a:rPr lang="en-US" sz="3200" dirty="0">
                <a:latin typeface="Calibri"/>
                <a:cs typeface="Calibri"/>
              </a:rPr>
              <a:t>for</a:t>
            </a:r>
            <a:r>
              <a:rPr lang="en-US" sz="3200" spc="-35" dirty="0">
                <a:latin typeface="Calibri"/>
                <a:cs typeface="Calibri"/>
              </a:rPr>
              <a:t> </a:t>
            </a:r>
            <a:r>
              <a:rPr lang="en-US" sz="3200" dirty="0">
                <a:latin typeface="Calibri"/>
                <a:cs typeface="Calibri"/>
              </a:rPr>
              <a:t>hoodies in</a:t>
            </a:r>
            <a:r>
              <a:rPr lang="en-US" sz="3200" spc="-40" dirty="0">
                <a:latin typeface="Calibri"/>
                <a:cs typeface="Calibri"/>
              </a:rPr>
              <a:t> </a:t>
            </a:r>
            <a:r>
              <a:rPr lang="en-US" sz="3200" dirty="0">
                <a:latin typeface="Calibri"/>
                <a:cs typeface="Calibri"/>
              </a:rPr>
              <a:t>CMP</a:t>
            </a:r>
            <a:r>
              <a:rPr lang="en-US" sz="3200" spc="-35" dirty="0">
                <a:latin typeface="Calibri"/>
                <a:cs typeface="Calibri"/>
              </a:rPr>
              <a:t> </a:t>
            </a:r>
            <a:r>
              <a:rPr lang="en-US" sz="3200" dirty="0">
                <a:latin typeface="Calibri"/>
                <a:cs typeface="Calibri"/>
              </a:rPr>
              <a:t>Land</a:t>
            </a:r>
            <a:r>
              <a:rPr lang="en-US" sz="3200" spc="-40" dirty="0">
                <a:latin typeface="Calibri"/>
                <a:cs typeface="Calibri"/>
              </a:rPr>
              <a:t> </a:t>
            </a:r>
            <a:r>
              <a:rPr lang="en-US" sz="3200" dirty="0">
                <a:latin typeface="Calibri"/>
                <a:cs typeface="Calibri"/>
              </a:rPr>
              <a:t>rose,</a:t>
            </a:r>
            <a:r>
              <a:rPr lang="en-US" sz="3200" spc="-40" dirty="0">
                <a:latin typeface="Calibri"/>
                <a:cs typeface="Calibri"/>
              </a:rPr>
              <a:t> </a:t>
            </a:r>
            <a:r>
              <a:rPr lang="en-US" sz="3200" dirty="0">
                <a:latin typeface="Calibri"/>
                <a:cs typeface="Calibri"/>
              </a:rPr>
              <a:t>as</a:t>
            </a:r>
            <a:r>
              <a:rPr lang="en-US" sz="3200" spc="-40" dirty="0">
                <a:latin typeface="Calibri"/>
                <a:cs typeface="Calibri"/>
              </a:rPr>
              <a:t> </a:t>
            </a:r>
            <a:r>
              <a:rPr lang="en-US" sz="3200" dirty="0">
                <a:latin typeface="Calibri"/>
                <a:cs typeface="Calibri"/>
              </a:rPr>
              <a:t>a</a:t>
            </a:r>
            <a:r>
              <a:rPr lang="en-US" sz="3200" spc="-35" dirty="0">
                <a:latin typeface="Calibri"/>
                <a:cs typeface="Calibri"/>
              </a:rPr>
              <a:t> </a:t>
            </a:r>
            <a:r>
              <a:rPr lang="en-US" sz="3200" spc="-10" dirty="0">
                <a:latin typeface="Calibri"/>
                <a:cs typeface="Calibri"/>
              </a:rPr>
              <a:t>result</a:t>
            </a:r>
            <a:r>
              <a:rPr lang="en-US" sz="3200" spc="-10" dirty="0">
                <a:latin typeface="Arial MT"/>
                <a:cs typeface="Arial MT"/>
              </a:rPr>
              <a:t>…</a:t>
            </a:r>
            <a:endParaRPr lang="en-US" sz="3200" dirty="0">
              <a:latin typeface="Arial MT"/>
              <a:cs typeface="Arial MT"/>
            </a:endParaRPr>
          </a:p>
          <a:p>
            <a:pPr marL="926465" indent="-485775">
              <a:spcBef>
                <a:spcPts val="470"/>
              </a:spcBef>
              <a:buAutoNum type="alphaLcParenR"/>
              <a:tabLst>
                <a:tab pos="926465" algn="l"/>
              </a:tabLst>
            </a:pPr>
            <a:r>
              <a:rPr lang="en-US" sz="3200" dirty="0">
                <a:latin typeface="Calibri"/>
                <a:cs typeface="Calibri"/>
              </a:rPr>
              <a:t>the</a:t>
            </a:r>
            <a:r>
              <a:rPr lang="en-US" sz="3200" spc="-40" dirty="0">
                <a:latin typeface="Calibri"/>
                <a:cs typeface="Calibri"/>
              </a:rPr>
              <a:t> </a:t>
            </a:r>
            <a:r>
              <a:rPr lang="en-US" sz="3200" dirty="0">
                <a:latin typeface="Calibri"/>
                <a:cs typeface="Calibri"/>
              </a:rPr>
              <a:t>supply</a:t>
            </a:r>
            <a:r>
              <a:rPr lang="en-US" sz="3200" spc="-40" dirty="0">
                <a:latin typeface="Calibri"/>
                <a:cs typeface="Calibri"/>
              </a:rPr>
              <a:t> </a:t>
            </a:r>
            <a:r>
              <a:rPr lang="en-US" sz="3200" dirty="0">
                <a:latin typeface="Calibri"/>
                <a:cs typeface="Calibri"/>
              </a:rPr>
              <a:t>curve</a:t>
            </a:r>
            <a:r>
              <a:rPr lang="en-US" sz="3200" spc="-40" dirty="0">
                <a:latin typeface="Calibri"/>
                <a:cs typeface="Calibri"/>
              </a:rPr>
              <a:t> </a:t>
            </a:r>
            <a:r>
              <a:rPr lang="en-US" sz="3200" dirty="0">
                <a:latin typeface="Calibri"/>
                <a:cs typeface="Calibri"/>
              </a:rPr>
              <a:t>will</a:t>
            </a:r>
            <a:r>
              <a:rPr lang="en-US" sz="3200" spc="-40" dirty="0">
                <a:latin typeface="Calibri"/>
                <a:cs typeface="Calibri"/>
              </a:rPr>
              <a:t> </a:t>
            </a:r>
            <a:r>
              <a:rPr lang="en-US" sz="3200" dirty="0">
                <a:latin typeface="Calibri"/>
                <a:cs typeface="Calibri"/>
              </a:rPr>
              <a:t>shift</a:t>
            </a:r>
            <a:r>
              <a:rPr lang="en-US" sz="3200" spc="-40" dirty="0">
                <a:latin typeface="Calibri"/>
                <a:cs typeface="Calibri"/>
              </a:rPr>
              <a:t> </a:t>
            </a:r>
            <a:r>
              <a:rPr lang="en-US" sz="3200" spc="-10" dirty="0">
                <a:latin typeface="Calibri"/>
                <a:cs typeface="Calibri"/>
              </a:rPr>
              <a:t>right</a:t>
            </a:r>
            <a:endParaRPr lang="en-US" sz="3200" dirty="0">
              <a:latin typeface="Calibri"/>
              <a:cs typeface="Calibri"/>
            </a:endParaRPr>
          </a:p>
          <a:p>
            <a:pPr marL="926465" indent="-501650">
              <a:spcBef>
                <a:spcPts val="470"/>
              </a:spcBef>
              <a:buAutoNum type="alphaLcParenR"/>
              <a:tabLst>
                <a:tab pos="926465" algn="l"/>
              </a:tabLst>
            </a:pPr>
            <a:r>
              <a:rPr lang="en-US" sz="3200" dirty="0">
                <a:latin typeface="Calibri"/>
                <a:cs typeface="Calibri"/>
              </a:rPr>
              <a:t>the</a:t>
            </a:r>
            <a:r>
              <a:rPr lang="en-US" sz="3200" spc="-40" dirty="0">
                <a:latin typeface="Calibri"/>
                <a:cs typeface="Calibri"/>
              </a:rPr>
              <a:t> </a:t>
            </a:r>
            <a:r>
              <a:rPr lang="en-US" sz="3200" dirty="0">
                <a:latin typeface="Calibri"/>
                <a:cs typeface="Calibri"/>
              </a:rPr>
              <a:t>demand curve</a:t>
            </a:r>
            <a:r>
              <a:rPr lang="en-US" sz="3200" spc="-40" dirty="0">
                <a:latin typeface="Calibri"/>
                <a:cs typeface="Calibri"/>
              </a:rPr>
              <a:t> </a:t>
            </a:r>
            <a:r>
              <a:rPr lang="en-US" sz="3200" dirty="0">
                <a:latin typeface="Calibri"/>
                <a:cs typeface="Calibri"/>
              </a:rPr>
              <a:t>will</a:t>
            </a:r>
            <a:r>
              <a:rPr lang="en-US" sz="3200" spc="-40" dirty="0">
                <a:latin typeface="Calibri"/>
                <a:cs typeface="Calibri"/>
              </a:rPr>
              <a:t> </a:t>
            </a:r>
            <a:r>
              <a:rPr lang="en-US" sz="3200" dirty="0">
                <a:latin typeface="Calibri"/>
                <a:cs typeface="Calibri"/>
              </a:rPr>
              <a:t>shift</a:t>
            </a:r>
            <a:r>
              <a:rPr lang="en-US" sz="3200" spc="-40" dirty="0">
                <a:latin typeface="Calibri"/>
                <a:cs typeface="Calibri"/>
              </a:rPr>
              <a:t> </a:t>
            </a:r>
            <a:r>
              <a:rPr lang="en-US" sz="3200" spc="-20" dirty="0">
                <a:latin typeface="Calibri"/>
                <a:cs typeface="Calibri"/>
              </a:rPr>
              <a:t>left</a:t>
            </a:r>
            <a:endParaRPr lang="en-US" sz="3200" dirty="0">
              <a:latin typeface="Calibri"/>
              <a:cs typeface="Calibri"/>
            </a:endParaRPr>
          </a:p>
          <a:p>
            <a:pPr marL="926465" indent="-467995">
              <a:spcBef>
                <a:spcPts val="465"/>
              </a:spcBef>
              <a:buAutoNum type="alphaLcParenR"/>
              <a:tabLst>
                <a:tab pos="926465" algn="l"/>
              </a:tabLst>
            </a:pPr>
            <a:r>
              <a:rPr lang="en-US" sz="3200" dirty="0">
                <a:latin typeface="Calibri"/>
                <a:cs typeface="Calibri"/>
              </a:rPr>
              <a:t>Qs</a:t>
            </a:r>
            <a:r>
              <a:rPr lang="en-US" sz="3200" spc="-35" dirty="0">
                <a:latin typeface="Calibri"/>
                <a:cs typeface="Calibri"/>
              </a:rPr>
              <a:t> </a:t>
            </a:r>
            <a:r>
              <a:rPr lang="en-US" sz="3200" dirty="0">
                <a:latin typeface="Calibri"/>
                <a:cs typeface="Calibri"/>
              </a:rPr>
              <a:t>will</a:t>
            </a:r>
            <a:r>
              <a:rPr lang="en-US" sz="3200" spc="-35" dirty="0">
                <a:latin typeface="Calibri"/>
                <a:cs typeface="Calibri"/>
              </a:rPr>
              <a:t> </a:t>
            </a:r>
            <a:r>
              <a:rPr lang="en-US" sz="3200" spc="-10" dirty="0">
                <a:latin typeface="Calibri"/>
                <a:cs typeface="Calibri"/>
              </a:rPr>
              <a:t>decrease</a:t>
            </a:r>
            <a:endParaRPr lang="en-US" sz="3200" dirty="0">
              <a:latin typeface="Calibri"/>
              <a:cs typeface="Calibri"/>
            </a:endParaRPr>
          </a:p>
          <a:p>
            <a:pPr marL="926465" indent="-501650">
              <a:spcBef>
                <a:spcPts val="470"/>
              </a:spcBef>
              <a:buAutoNum type="alphaLcParenR"/>
              <a:tabLst>
                <a:tab pos="926465" algn="l"/>
              </a:tabLst>
            </a:pPr>
            <a:r>
              <a:rPr lang="en-US" sz="3200" b="1" spc="-35" dirty="0">
                <a:latin typeface="Calibri"/>
                <a:cs typeface="Calibri"/>
              </a:rPr>
              <a:t>The supply curve will shift left</a:t>
            </a:r>
            <a:endParaRPr lang="en-US" sz="3200" b="1" spc="-10" dirty="0">
              <a:latin typeface="Calibri"/>
              <a:cs typeface="Calibri"/>
            </a:endParaRPr>
          </a:p>
          <a:p>
            <a:pPr marL="926465" indent="-501650">
              <a:spcBef>
                <a:spcPts val="470"/>
              </a:spcBef>
              <a:buAutoNum type="alphaLcParenR"/>
              <a:tabLst>
                <a:tab pos="5480050" algn="l"/>
                <a:tab pos="10645775" algn="l"/>
              </a:tabLst>
            </a:pPr>
            <a:endParaRPr lang="en-US" sz="3200" spc="-35" dirty="0">
              <a:solidFill>
                <a:srgbClr val="000000"/>
              </a:solidFill>
              <a:latin typeface="Calibri"/>
              <a:cs typeface="Calibri"/>
            </a:endParaRPr>
          </a:p>
          <a:p>
            <a:pPr marL="12700" marR="5080">
              <a:spcBef>
                <a:spcPts val="5"/>
              </a:spcBef>
              <a:tabLst>
                <a:tab pos="5480050" algn="l"/>
                <a:tab pos="10645775" algn="l"/>
              </a:tabLst>
            </a:pPr>
            <a:r>
              <a:rPr lang="en-US" sz="3200" b="1" u="heavy" dirty="0">
                <a:solidFill>
                  <a:srgbClr val="1155CC"/>
                </a:solidFill>
                <a:uFill>
                  <a:solidFill>
                    <a:srgbClr val="1155CC"/>
                  </a:solidFill>
                </a:uFill>
                <a:latin typeface="Calibri"/>
                <a:cs typeface="Calibri"/>
              </a:rPr>
              <a:t>Q6:</a:t>
            </a:r>
            <a:r>
              <a:rPr lang="en-US" sz="3200" b="1" spc="-40" dirty="0">
                <a:solidFill>
                  <a:srgbClr val="1155CC"/>
                </a:solidFill>
                <a:latin typeface="Calibri"/>
                <a:cs typeface="Calibri"/>
              </a:rPr>
              <a:t> </a:t>
            </a:r>
            <a:r>
              <a:rPr lang="en-US" sz="3200" spc="-50" dirty="0">
                <a:latin typeface="Calibri"/>
                <a:cs typeface="Calibri"/>
              </a:rPr>
              <a:t>Pen is </a:t>
            </a:r>
            <a:r>
              <a:rPr lang="en-US" sz="3200" dirty="0">
                <a:latin typeface="Calibri"/>
                <a:cs typeface="Calibri"/>
              </a:rPr>
              <a:t>a</a:t>
            </a:r>
            <a:r>
              <a:rPr lang="en-US" sz="3200" spc="-50" dirty="0">
                <a:latin typeface="Calibri"/>
                <a:cs typeface="Calibri"/>
              </a:rPr>
              <a:t> </a:t>
            </a:r>
            <a:r>
              <a:rPr lang="en-US" sz="3200" spc="-10" dirty="0">
                <a:latin typeface="Calibri"/>
                <a:cs typeface="Calibri"/>
              </a:rPr>
              <a:t>substitute</a:t>
            </a:r>
            <a:r>
              <a:rPr lang="en-US" sz="3200" spc="-50" dirty="0">
                <a:latin typeface="Calibri"/>
                <a:cs typeface="Calibri"/>
              </a:rPr>
              <a:t> </a:t>
            </a:r>
            <a:r>
              <a:rPr lang="en-US" sz="3200" dirty="0">
                <a:latin typeface="Calibri"/>
                <a:cs typeface="Calibri"/>
              </a:rPr>
              <a:t>of</a:t>
            </a:r>
            <a:r>
              <a:rPr lang="en-US" sz="3200" spc="-45" dirty="0">
                <a:latin typeface="Calibri"/>
                <a:cs typeface="Calibri"/>
              </a:rPr>
              <a:t> pencil</a:t>
            </a:r>
            <a:r>
              <a:rPr lang="en-US" sz="3200" dirty="0">
                <a:latin typeface="Calibri"/>
                <a:cs typeface="Calibri"/>
              </a:rPr>
              <a:t>,</a:t>
            </a:r>
            <a:r>
              <a:rPr lang="en-US" sz="3200" spc="-50" dirty="0">
                <a:latin typeface="Calibri"/>
                <a:cs typeface="Calibri"/>
              </a:rPr>
              <a:t> </a:t>
            </a:r>
            <a:r>
              <a:rPr lang="en-US" sz="3200" dirty="0">
                <a:latin typeface="Calibri"/>
                <a:cs typeface="Calibri"/>
              </a:rPr>
              <a:t>and</a:t>
            </a:r>
            <a:r>
              <a:rPr lang="en-US" sz="3200" spc="-50" dirty="0">
                <a:latin typeface="Calibri"/>
                <a:cs typeface="Calibri"/>
              </a:rPr>
              <a:t> eraser </a:t>
            </a:r>
            <a:r>
              <a:rPr lang="en-US" sz="3200" dirty="0">
                <a:latin typeface="Calibri"/>
                <a:cs typeface="Calibri"/>
              </a:rPr>
              <a:t>is</a:t>
            </a:r>
            <a:r>
              <a:rPr lang="en-US" sz="3200" spc="-50" dirty="0">
                <a:latin typeface="Calibri"/>
                <a:cs typeface="Calibri"/>
              </a:rPr>
              <a:t> </a:t>
            </a:r>
            <a:r>
              <a:rPr lang="en-US" sz="3200" spc="-10" dirty="0">
                <a:latin typeface="Calibri"/>
                <a:cs typeface="Calibri"/>
              </a:rPr>
              <a:t>complimentary to</a:t>
            </a:r>
            <a:r>
              <a:rPr lang="en-US" sz="3200" spc="-50" dirty="0">
                <a:latin typeface="Calibri"/>
                <a:cs typeface="Calibri"/>
              </a:rPr>
              <a:t> </a:t>
            </a:r>
            <a:r>
              <a:rPr lang="en-US" sz="3200" dirty="0">
                <a:latin typeface="Calibri"/>
                <a:cs typeface="Calibri"/>
              </a:rPr>
              <a:t>pencil.</a:t>
            </a:r>
            <a:r>
              <a:rPr lang="en-US" sz="3200" spc="-50" dirty="0">
                <a:latin typeface="Calibri"/>
                <a:cs typeface="Calibri"/>
              </a:rPr>
              <a:t> </a:t>
            </a:r>
            <a:r>
              <a:rPr lang="en-US" sz="3200" dirty="0">
                <a:latin typeface="Calibri"/>
                <a:cs typeface="Calibri"/>
              </a:rPr>
              <a:t>If</a:t>
            </a:r>
            <a:r>
              <a:rPr lang="en-US" sz="3200" spc="-50" dirty="0">
                <a:latin typeface="Calibri"/>
                <a:cs typeface="Calibri"/>
              </a:rPr>
              <a:t> </a:t>
            </a:r>
            <a:r>
              <a:rPr lang="en-US" sz="3200" dirty="0">
                <a:latin typeface="Calibri"/>
                <a:cs typeface="Calibri"/>
              </a:rPr>
              <a:t>the</a:t>
            </a:r>
            <a:r>
              <a:rPr lang="en-US" sz="3200" spc="-50" dirty="0">
                <a:latin typeface="Calibri"/>
                <a:cs typeface="Calibri"/>
              </a:rPr>
              <a:t> </a:t>
            </a:r>
            <a:r>
              <a:rPr lang="en-US" sz="3200" dirty="0">
                <a:latin typeface="Calibri"/>
                <a:cs typeface="Calibri"/>
              </a:rPr>
              <a:t>price</a:t>
            </a:r>
            <a:r>
              <a:rPr lang="en-US" sz="3200" spc="-45" dirty="0">
                <a:latin typeface="Calibri"/>
                <a:cs typeface="Calibri"/>
              </a:rPr>
              <a:t> </a:t>
            </a:r>
            <a:r>
              <a:rPr lang="en-US" sz="3200" dirty="0">
                <a:latin typeface="Calibri"/>
                <a:cs typeface="Calibri"/>
              </a:rPr>
              <a:t>for</a:t>
            </a:r>
            <a:r>
              <a:rPr lang="en-US" sz="3200" spc="-50" dirty="0">
                <a:latin typeface="Calibri"/>
                <a:cs typeface="Calibri"/>
              </a:rPr>
              <a:t> </a:t>
            </a:r>
            <a:r>
              <a:rPr lang="en-US" sz="3200" spc="-10" dirty="0">
                <a:latin typeface="Calibri"/>
                <a:cs typeface="Calibri"/>
              </a:rPr>
              <a:t>pencil </a:t>
            </a:r>
            <a:r>
              <a:rPr lang="en-US" sz="3200" dirty="0">
                <a:latin typeface="Calibri"/>
                <a:cs typeface="Calibri"/>
              </a:rPr>
              <a:t>increased, the demand for pen will </a:t>
            </a:r>
            <a:r>
              <a:rPr lang="en-US" sz="3200" u="heavy" dirty="0">
                <a:uFill>
                  <a:solidFill>
                    <a:srgbClr val="000000"/>
                  </a:solidFill>
                </a:uFill>
                <a:latin typeface="Times New Roman"/>
                <a:cs typeface="Times New Roman"/>
              </a:rPr>
              <a:t>	</a:t>
            </a:r>
            <a:r>
              <a:rPr lang="en-US" sz="3200" dirty="0">
                <a:latin typeface="Calibri"/>
                <a:cs typeface="Calibri"/>
              </a:rPr>
              <a:t>, and the demand for eraser will </a:t>
            </a:r>
            <a:r>
              <a:rPr lang="en-US" sz="3200" u="heavy" dirty="0">
                <a:uFill>
                  <a:solidFill>
                    <a:srgbClr val="000000"/>
                  </a:solidFill>
                </a:uFill>
                <a:latin typeface="Times New Roman"/>
                <a:cs typeface="Times New Roman"/>
              </a:rPr>
              <a:t>	</a:t>
            </a:r>
            <a:r>
              <a:rPr lang="en-US" sz="3200" spc="-50" dirty="0">
                <a:latin typeface="Calibri"/>
                <a:cs typeface="Calibri"/>
              </a:rPr>
              <a:t>.</a:t>
            </a:r>
            <a:endParaRPr lang="en-US" sz="3200" dirty="0">
              <a:latin typeface="Calibri"/>
              <a:cs typeface="Calibri"/>
            </a:endParaRPr>
          </a:p>
          <a:p>
            <a:pPr marL="926465" indent="-485775">
              <a:spcBef>
                <a:spcPts val="465"/>
              </a:spcBef>
              <a:buFontTx/>
              <a:buAutoNum type="alphaLcParenR"/>
              <a:tabLst>
                <a:tab pos="926465" algn="l"/>
              </a:tabLst>
            </a:pPr>
            <a:r>
              <a:rPr lang="en-US" sz="3200" dirty="0">
                <a:latin typeface="Calibri"/>
                <a:cs typeface="Calibri"/>
              </a:rPr>
              <a:t>remain</a:t>
            </a:r>
            <a:r>
              <a:rPr lang="en-US" sz="3200" spc="-45" dirty="0">
                <a:latin typeface="Calibri"/>
                <a:cs typeface="Calibri"/>
              </a:rPr>
              <a:t> </a:t>
            </a:r>
            <a:r>
              <a:rPr lang="en-US" sz="3200" dirty="0">
                <a:latin typeface="Calibri"/>
                <a:cs typeface="Calibri"/>
              </a:rPr>
              <a:t>the</a:t>
            </a:r>
            <a:r>
              <a:rPr lang="en-US" sz="3200" spc="-40" dirty="0">
                <a:latin typeface="Calibri"/>
                <a:cs typeface="Calibri"/>
              </a:rPr>
              <a:t> </a:t>
            </a:r>
            <a:r>
              <a:rPr lang="en-US" sz="3200" dirty="0">
                <a:latin typeface="Calibri"/>
                <a:cs typeface="Calibri"/>
              </a:rPr>
              <a:t>same,</a:t>
            </a:r>
            <a:r>
              <a:rPr lang="en-US" sz="3200" spc="-40" dirty="0">
                <a:latin typeface="Calibri"/>
                <a:cs typeface="Calibri"/>
              </a:rPr>
              <a:t> </a:t>
            </a:r>
            <a:r>
              <a:rPr lang="en-US" sz="3200" dirty="0">
                <a:latin typeface="Calibri"/>
                <a:cs typeface="Calibri"/>
              </a:rPr>
              <a:t>remain</a:t>
            </a:r>
            <a:r>
              <a:rPr lang="en-US" sz="3200" spc="-40" dirty="0">
                <a:latin typeface="Calibri"/>
                <a:cs typeface="Calibri"/>
              </a:rPr>
              <a:t> </a:t>
            </a:r>
            <a:r>
              <a:rPr lang="en-US" sz="3200" dirty="0">
                <a:latin typeface="Calibri"/>
                <a:cs typeface="Calibri"/>
              </a:rPr>
              <a:t>the</a:t>
            </a:r>
            <a:r>
              <a:rPr lang="en-US" sz="3200" spc="-40" dirty="0">
                <a:latin typeface="Calibri"/>
                <a:cs typeface="Calibri"/>
              </a:rPr>
              <a:t> </a:t>
            </a:r>
            <a:r>
              <a:rPr lang="en-US" sz="3200" spc="-20" dirty="0">
                <a:latin typeface="Calibri"/>
                <a:cs typeface="Calibri"/>
              </a:rPr>
              <a:t>same</a:t>
            </a:r>
            <a:endParaRPr lang="en-US" sz="3200" dirty="0">
              <a:latin typeface="Calibri"/>
              <a:cs typeface="Calibri"/>
            </a:endParaRPr>
          </a:p>
          <a:p>
            <a:pPr marL="926465" indent="-485775">
              <a:spcBef>
                <a:spcPts val="465"/>
              </a:spcBef>
              <a:buAutoNum type="alphaLcParenR"/>
              <a:tabLst>
                <a:tab pos="926465" algn="l"/>
              </a:tabLst>
            </a:pPr>
            <a:r>
              <a:rPr lang="en-US" sz="3200" b="1" dirty="0">
                <a:latin typeface="Calibri"/>
                <a:cs typeface="Calibri"/>
              </a:rPr>
              <a:t>increase,</a:t>
            </a:r>
            <a:r>
              <a:rPr lang="en-US" sz="3200" b="1" spc="-120" dirty="0">
                <a:latin typeface="Calibri"/>
                <a:cs typeface="Calibri"/>
              </a:rPr>
              <a:t> </a:t>
            </a:r>
            <a:r>
              <a:rPr lang="en-US" sz="3200" b="1" spc="-10" dirty="0">
                <a:latin typeface="Calibri"/>
                <a:cs typeface="Calibri"/>
              </a:rPr>
              <a:t>decrease</a:t>
            </a:r>
            <a:endParaRPr lang="en-US" sz="3200" b="1" dirty="0">
              <a:latin typeface="Calibri"/>
              <a:cs typeface="Calibri"/>
            </a:endParaRPr>
          </a:p>
          <a:p>
            <a:pPr marL="926465" indent="-501650">
              <a:spcBef>
                <a:spcPts val="470"/>
              </a:spcBef>
              <a:buAutoNum type="alphaLcParenR"/>
              <a:tabLst>
                <a:tab pos="926465" algn="l"/>
              </a:tabLst>
            </a:pPr>
            <a:r>
              <a:rPr lang="en-US" sz="3200" dirty="0">
                <a:latin typeface="Calibri"/>
                <a:cs typeface="Calibri"/>
              </a:rPr>
              <a:t>decrease,</a:t>
            </a:r>
            <a:r>
              <a:rPr lang="en-US" sz="3200" spc="-90" dirty="0">
                <a:latin typeface="Calibri"/>
                <a:cs typeface="Calibri"/>
              </a:rPr>
              <a:t> </a:t>
            </a:r>
            <a:r>
              <a:rPr lang="en-US" sz="3200" spc="-10" dirty="0">
                <a:latin typeface="Calibri"/>
                <a:cs typeface="Calibri"/>
              </a:rPr>
              <a:t>increase</a:t>
            </a:r>
            <a:endParaRPr lang="en-US" sz="3200" dirty="0">
              <a:latin typeface="Calibri"/>
              <a:cs typeface="Calibri"/>
            </a:endParaRPr>
          </a:p>
          <a:p>
            <a:pPr marL="926465" indent="-467995">
              <a:spcBef>
                <a:spcPts val="465"/>
              </a:spcBef>
              <a:buAutoNum type="alphaLcParenR"/>
              <a:tabLst>
                <a:tab pos="926465" algn="l"/>
              </a:tabLst>
            </a:pPr>
            <a:r>
              <a:rPr lang="en-US" sz="3200" dirty="0">
                <a:latin typeface="Calibri"/>
                <a:cs typeface="Calibri"/>
              </a:rPr>
              <a:t>decrease,</a:t>
            </a:r>
            <a:r>
              <a:rPr lang="en-US" sz="3200" spc="-60" dirty="0">
                <a:latin typeface="Calibri"/>
                <a:cs typeface="Calibri"/>
              </a:rPr>
              <a:t> </a:t>
            </a:r>
            <a:r>
              <a:rPr lang="en-US" sz="3200" dirty="0">
                <a:latin typeface="Calibri"/>
                <a:cs typeface="Calibri"/>
              </a:rPr>
              <a:t>remain</a:t>
            </a:r>
            <a:r>
              <a:rPr lang="en-US" sz="3200" spc="-55" dirty="0">
                <a:latin typeface="Calibri"/>
                <a:cs typeface="Calibri"/>
              </a:rPr>
              <a:t> </a:t>
            </a:r>
            <a:r>
              <a:rPr lang="en-US" sz="3200" dirty="0">
                <a:latin typeface="Calibri"/>
                <a:cs typeface="Calibri"/>
              </a:rPr>
              <a:t>the</a:t>
            </a:r>
            <a:r>
              <a:rPr lang="en-US" sz="3200" spc="-55" dirty="0">
                <a:latin typeface="Calibri"/>
                <a:cs typeface="Calibri"/>
              </a:rPr>
              <a:t> </a:t>
            </a:r>
            <a:r>
              <a:rPr lang="en-US" sz="3200" spc="-20" dirty="0">
                <a:latin typeface="Calibri"/>
                <a:cs typeface="Calibri"/>
              </a:rPr>
              <a:t>same</a:t>
            </a:r>
            <a:endParaRPr lang="en-US" sz="32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421703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5" dirty="0">
                <a:latin typeface="Calibri"/>
                <a:cs typeface="Calibri"/>
              </a:rPr>
              <a:t> </a:t>
            </a:r>
            <a:r>
              <a:rPr sz="4200" spc="-15" dirty="0">
                <a:latin typeface="Calibri"/>
                <a:cs typeface="Calibri"/>
              </a:rPr>
              <a:t>Elasticity</a:t>
            </a:r>
            <a:r>
              <a:rPr sz="4200" spc="-25" dirty="0">
                <a:latin typeface="Calibri"/>
                <a:cs typeface="Calibri"/>
              </a:rPr>
              <a:t> </a:t>
            </a:r>
            <a:r>
              <a:rPr sz="4200" dirty="0">
                <a:latin typeface="Calibri"/>
                <a:cs typeface="Calibri"/>
              </a:rPr>
              <a:t>-</a:t>
            </a:r>
            <a:r>
              <a:rPr sz="4200" spc="-20" dirty="0">
                <a:latin typeface="Calibri"/>
                <a:cs typeface="Calibri"/>
              </a:rPr>
              <a:t> </a:t>
            </a:r>
            <a:r>
              <a:rPr sz="4200" spc="-5" dirty="0">
                <a:latin typeface="Calibri"/>
                <a:cs typeface="Calibri"/>
              </a:rPr>
              <a:t>ed,</a:t>
            </a:r>
            <a:r>
              <a:rPr sz="4200" spc="-20" dirty="0">
                <a:latin typeface="Calibri"/>
                <a:cs typeface="Calibri"/>
              </a:rPr>
              <a:t> </a:t>
            </a:r>
            <a:r>
              <a:rPr sz="4200" spc="-5" dirty="0">
                <a:latin typeface="Calibri"/>
                <a:cs typeface="Calibri"/>
              </a:rPr>
              <a:t>es</a:t>
            </a:r>
            <a:endParaRPr sz="4200">
              <a:latin typeface="Calibri"/>
              <a:cs typeface="Calibri"/>
            </a:endParaRPr>
          </a:p>
        </p:txBody>
      </p:sp>
      <p:graphicFrame>
        <p:nvGraphicFramePr>
          <p:cNvPr id="3" name="object 3"/>
          <p:cNvGraphicFramePr>
            <a:graphicFrameLocks noGrp="1"/>
          </p:cNvGraphicFramePr>
          <p:nvPr/>
        </p:nvGraphicFramePr>
        <p:xfrm>
          <a:off x="1569662" y="2262712"/>
          <a:ext cx="15443200" cy="5291321"/>
        </p:xfrm>
        <a:graphic>
          <a:graphicData uri="http://schemas.openxmlformats.org/drawingml/2006/table">
            <a:tbl>
              <a:tblPr firstRow="1" bandRow="1">
                <a:tableStyleId>{2D5ABB26-0587-4C30-8999-92F81FD0307C}</a:tableStyleId>
              </a:tblPr>
              <a:tblGrid>
                <a:gridCol w="2286000">
                  <a:extLst>
                    <a:ext uri="{9D8B030D-6E8A-4147-A177-3AD203B41FA5}">
                      <a16:colId xmlns:a16="http://schemas.microsoft.com/office/drawing/2014/main" val="20000"/>
                    </a:ext>
                  </a:extLst>
                </a:gridCol>
                <a:gridCol w="6264275">
                  <a:extLst>
                    <a:ext uri="{9D8B030D-6E8A-4147-A177-3AD203B41FA5}">
                      <a16:colId xmlns:a16="http://schemas.microsoft.com/office/drawing/2014/main" val="20001"/>
                    </a:ext>
                  </a:extLst>
                </a:gridCol>
                <a:gridCol w="6892925">
                  <a:extLst>
                    <a:ext uri="{9D8B030D-6E8A-4147-A177-3AD203B41FA5}">
                      <a16:colId xmlns:a16="http://schemas.microsoft.com/office/drawing/2014/main" val="20002"/>
                    </a:ext>
                  </a:extLst>
                </a:gridCol>
              </a:tblGrid>
              <a:tr h="8663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600" b="1" spc="-5" dirty="0">
                          <a:latin typeface="Calibri"/>
                          <a:cs typeface="Calibri"/>
                        </a:rPr>
                        <a:t>Price</a:t>
                      </a:r>
                      <a:r>
                        <a:rPr sz="2600" b="1" spc="-20" dirty="0">
                          <a:latin typeface="Calibri"/>
                          <a:cs typeface="Calibri"/>
                        </a:rPr>
                        <a:t> </a:t>
                      </a:r>
                      <a:r>
                        <a:rPr sz="2600" b="1" spc="-10" dirty="0">
                          <a:latin typeface="Calibri"/>
                          <a:cs typeface="Calibri"/>
                        </a:rPr>
                        <a:t>elasticity</a:t>
                      </a:r>
                      <a:r>
                        <a:rPr sz="2600" b="1" spc="-20" dirty="0">
                          <a:latin typeface="Calibri"/>
                          <a:cs typeface="Calibri"/>
                        </a:rPr>
                        <a:t> </a:t>
                      </a:r>
                      <a:r>
                        <a:rPr sz="2600" b="1" spc="-5" dirty="0">
                          <a:latin typeface="Calibri"/>
                          <a:cs typeface="Calibri"/>
                        </a:rPr>
                        <a:t>of</a:t>
                      </a:r>
                      <a:r>
                        <a:rPr sz="2600" b="1" spc="-20" dirty="0">
                          <a:latin typeface="Calibri"/>
                          <a:cs typeface="Calibri"/>
                        </a:rPr>
                        <a:t> </a:t>
                      </a:r>
                      <a:r>
                        <a:rPr sz="2600" b="1" spc="-5" dirty="0">
                          <a:latin typeface="Calibri"/>
                          <a:cs typeface="Calibri"/>
                        </a:rPr>
                        <a:t>demand</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600" b="1" spc="-5" dirty="0">
                          <a:latin typeface="Calibri"/>
                          <a:cs typeface="Calibri"/>
                        </a:rPr>
                        <a:t>Price</a:t>
                      </a:r>
                      <a:r>
                        <a:rPr sz="2600" b="1" spc="-20" dirty="0">
                          <a:latin typeface="Calibri"/>
                          <a:cs typeface="Calibri"/>
                        </a:rPr>
                        <a:t> </a:t>
                      </a:r>
                      <a:r>
                        <a:rPr sz="2600" b="1" spc="-10" dirty="0">
                          <a:latin typeface="Calibri"/>
                          <a:cs typeface="Calibri"/>
                        </a:rPr>
                        <a:t>elasticity</a:t>
                      </a:r>
                      <a:r>
                        <a:rPr sz="2600" b="1" spc="-20" dirty="0">
                          <a:latin typeface="Calibri"/>
                          <a:cs typeface="Calibri"/>
                        </a:rPr>
                        <a:t> </a:t>
                      </a:r>
                      <a:r>
                        <a:rPr sz="2600" b="1" spc="-5" dirty="0">
                          <a:latin typeface="Calibri"/>
                          <a:cs typeface="Calibri"/>
                        </a:rPr>
                        <a:t>of</a:t>
                      </a:r>
                      <a:r>
                        <a:rPr sz="2600" b="1" spc="-20" dirty="0">
                          <a:latin typeface="Calibri"/>
                          <a:cs typeface="Calibri"/>
                        </a:rPr>
                        <a:t> </a:t>
                      </a:r>
                      <a:r>
                        <a:rPr sz="2600" b="1" spc="-5" dirty="0">
                          <a:latin typeface="Calibri"/>
                          <a:cs typeface="Calibri"/>
                        </a:rPr>
                        <a:t>supply</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72924">
                <a:tc>
                  <a:txBody>
                    <a:bodyPr/>
                    <a:lstStyle/>
                    <a:p>
                      <a:pPr marL="85725">
                        <a:lnSpc>
                          <a:spcPct val="100000"/>
                        </a:lnSpc>
                        <a:spcBef>
                          <a:spcPts val="570"/>
                        </a:spcBef>
                      </a:pPr>
                      <a:r>
                        <a:rPr sz="2600" spc="-10" dirty="0">
                          <a:latin typeface="Calibri"/>
                          <a:cs typeface="Calibri"/>
                        </a:rPr>
                        <a:t>Definition</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600" spc="-5" dirty="0">
                          <a:latin typeface="Calibri"/>
                          <a:cs typeface="Calibri"/>
                        </a:rPr>
                        <a:t>how</a:t>
                      </a:r>
                      <a:r>
                        <a:rPr sz="2600" spc="-15" dirty="0">
                          <a:latin typeface="Calibri"/>
                          <a:cs typeface="Calibri"/>
                        </a:rPr>
                        <a:t> </a:t>
                      </a:r>
                      <a:r>
                        <a:rPr sz="2600" spc="-10" dirty="0">
                          <a:latin typeface="Calibri"/>
                          <a:cs typeface="Calibri"/>
                        </a:rPr>
                        <a:t>responsive </a:t>
                      </a:r>
                      <a:r>
                        <a:rPr sz="2600" spc="-5" dirty="0">
                          <a:latin typeface="Calibri"/>
                          <a:cs typeface="Calibri"/>
                        </a:rPr>
                        <a:t>Qd</a:t>
                      </a:r>
                      <a:r>
                        <a:rPr sz="2600" spc="-15"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to </a:t>
                      </a:r>
                      <a:r>
                        <a:rPr sz="2600" dirty="0">
                          <a:latin typeface="Calibri"/>
                          <a:cs typeface="Calibri"/>
                        </a:rPr>
                        <a:t>a</a:t>
                      </a:r>
                      <a:r>
                        <a:rPr sz="2600" spc="-10" dirty="0">
                          <a:latin typeface="Calibri"/>
                          <a:cs typeface="Calibri"/>
                        </a:rPr>
                        <a:t> change</a:t>
                      </a:r>
                      <a:r>
                        <a:rPr sz="2600" spc="-15" dirty="0">
                          <a:latin typeface="Calibri"/>
                          <a:cs typeface="Calibri"/>
                        </a:rPr>
                        <a:t> </a:t>
                      </a:r>
                      <a:r>
                        <a:rPr sz="2600" spc="-5" dirty="0">
                          <a:latin typeface="Calibri"/>
                          <a:cs typeface="Calibri"/>
                        </a:rPr>
                        <a:t>in</a:t>
                      </a:r>
                      <a:r>
                        <a:rPr sz="2600" spc="-10" dirty="0">
                          <a:latin typeface="Calibri"/>
                          <a:cs typeface="Calibri"/>
                        </a:rPr>
                        <a:t> </a:t>
                      </a:r>
                      <a:r>
                        <a:rPr sz="2600" dirty="0">
                          <a:latin typeface="Calibri"/>
                          <a:cs typeface="Calibri"/>
                        </a:rPr>
                        <a:t>P</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600" spc="-5" dirty="0">
                          <a:latin typeface="Calibri"/>
                          <a:cs typeface="Calibri"/>
                        </a:rPr>
                        <a:t>how</a:t>
                      </a:r>
                      <a:r>
                        <a:rPr sz="2600" spc="-15" dirty="0">
                          <a:latin typeface="Calibri"/>
                          <a:cs typeface="Calibri"/>
                        </a:rPr>
                        <a:t> </a:t>
                      </a:r>
                      <a:r>
                        <a:rPr sz="2600" spc="-10" dirty="0">
                          <a:latin typeface="Calibri"/>
                          <a:cs typeface="Calibri"/>
                        </a:rPr>
                        <a:t>responsive </a:t>
                      </a:r>
                      <a:r>
                        <a:rPr sz="2600" spc="-5" dirty="0">
                          <a:latin typeface="Calibri"/>
                          <a:cs typeface="Calibri"/>
                        </a:rPr>
                        <a:t>Qs</a:t>
                      </a:r>
                      <a:r>
                        <a:rPr sz="2600" spc="-15"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to </a:t>
                      </a:r>
                      <a:r>
                        <a:rPr sz="2600" dirty="0">
                          <a:latin typeface="Calibri"/>
                          <a:cs typeface="Calibri"/>
                        </a:rPr>
                        <a:t>a</a:t>
                      </a:r>
                      <a:r>
                        <a:rPr sz="2600" spc="-10" dirty="0">
                          <a:latin typeface="Calibri"/>
                          <a:cs typeface="Calibri"/>
                        </a:rPr>
                        <a:t> change</a:t>
                      </a:r>
                      <a:r>
                        <a:rPr sz="2600" spc="-15" dirty="0">
                          <a:latin typeface="Calibri"/>
                          <a:cs typeface="Calibri"/>
                        </a:rPr>
                        <a:t> </a:t>
                      </a:r>
                      <a:r>
                        <a:rPr sz="2600" spc="-5" dirty="0">
                          <a:latin typeface="Calibri"/>
                          <a:cs typeface="Calibri"/>
                        </a:rPr>
                        <a:t>in</a:t>
                      </a:r>
                      <a:r>
                        <a:rPr sz="2600" spc="-10" dirty="0">
                          <a:latin typeface="Calibri"/>
                          <a:cs typeface="Calibri"/>
                        </a:rPr>
                        <a:t> </a:t>
                      </a:r>
                      <a:r>
                        <a:rPr sz="2600" dirty="0">
                          <a:latin typeface="Calibri"/>
                          <a:cs typeface="Calibri"/>
                        </a:rPr>
                        <a:t>P</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535924">
                <a:tc>
                  <a:txBody>
                    <a:bodyPr/>
                    <a:lstStyle/>
                    <a:p>
                      <a:pPr marL="85725">
                        <a:lnSpc>
                          <a:spcPct val="100000"/>
                        </a:lnSpc>
                        <a:spcBef>
                          <a:spcPts val="570"/>
                        </a:spcBef>
                      </a:pPr>
                      <a:r>
                        <a:rPr sz="2600" spc="-10" dirty="0">
                          <a:latin typeface="Calibri"/>
                          <a:cs typeface="Calibri"/>
                        </a:rPr>
                        <a:t>Formula</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353695" algn="ctr">
                        <a:lnSpc>
                          <a:spcPts val="2500"/>
                        </a:lnSpc>
                        <a:spcBef>
                          <a:spcPts val="570"/>
                        </a:spcBef>
                        <a:tabLst>
                          <a:tab pos="3652520" algn="l"/>
                        </a:tabLst>
                      </a:pPr>
                      <a:r>
                        <a:rPr sz="2600" spc="-5" dirty="0">
                          <a:latin typeface="Calibri"/>
                          <a:cs typeface="Calibri"/>
                        </a:rPr>
                        <a:t>ed </a:t>
                      </a:r>
                      <a:r>
                        <a:rPr sz="2600" dirty="0">
                          <a:latin typeface="Calibri"/>
                          <a:cs typeface="Calibri"/>
                        </a:rPr>
                        <a:t>= </a:t>
                      </a:r>
                      <a:r>
                        <a:rPr sz="2600" u="heavy" dirty="0">
                          <a:uFill>
                            <a:solidFill>
                              <a:srgbClr val="000000"/>
                            </a:solidFill>
                          </a:uFill>
                          <a:latin typeface="Calibri"/>
                          <a:cs typeface="Calibri"/>
                        </a:rPr>
                        <a:t>% </a:t>
                      </a:r>
                      <a:r>
                        <a:rPr sz="2600" u="heavy" spc="-865" dirty="0">
                          <a:uFill>
                            <a:solidFill>
                              <a:srgbClr val="000000"/>
                            </a:solidFill>
                          </a:uFill>
                          <a:latin typeface="Arial MT"/>
                          <a:cs typeface="Arial MT"/>
                        </a:rPr>
                        <a:t>Δ</a:t>
                      </a:r>
                      <a:r>
                        <a:rPr sz="2600" u="heavy" spc="-140" dirty="0">
                          <a:uFill>
                            <a:solidFill>
                              <a:srgbClr val="000000"/>
                            </a:solidFill>
                          </a:uFill>
                          <a:latin typeface="Arial MT"/>
                          <a:cs typeface="Arial MT"/>
                        </a:rPr>
                        <a:t> </a:t>
                      </a:r>
                      <a:r>
                        <a:rPr sz="2600" u="heavy" spc="-5" dirty="0">
                          <a:uFill>
                            <a:solidFill>
                              <a:srgbClr val="000000"/>
                            </a:solidFill>
                          </a:uFill>
                          <a:latin typeface="Calibri"/>
                          <a:cs typeface="Calibri"/>
                        </a:rPr>
                        <a:t>Qd</a:t>
                      </a:r>
                      <a:r>
                        <a:rPr sz="2600" spc="10" dirty="0">
                          <a:latin typeface="Calibri"/>
                          <a:cs typeface="Calibri"/>
                        </a:rPr>
                        <a:t> </a:t>
                      </a:r>
                      <a:r>
                        <a:rPr sz="2600" dirty="0">
                          <a:latin typeface="Calibri"/>
                          <a:cs typeface="Calibri"/>
                        </a:rPr>
                        <a:t>=</a:t>
                      </a:r>
                      <a:r>
                        <a:rPr sz="2600" spc="-5" dirty="0">
                          <a:latin typeface="Calibri"/>
                          <a:cs typeface="Calibri"/>
                        </a:rPr>
                        <a:t> </a:t>
                      </a:r>
                      <a:r>
                        <a:rPr sz="2600" u="heavy" spc="-434" dirty="0">
                          <a:uFill>
                            <a:solidFill>
                              <a:srgbClr val="000000"/>
                            </a:solidFill>
                          </a:uFill>
                          <a:latin typeface="Calibri"/>
                          <a:cs typeface="Calibri"/>
                        </a:rPr>
                        <a:t>(</a:t>
                      </a:r>
                      <a:r>
                        <a:rPr sz="2600" u="heavy" spc="-434" dirty="0">
                          <a:uFill>
                            <a:solidFill>
                              <a:srgbClr val="000000"/>
                            </a:solidFill>
                          </a:uFill>
                          <a:latin typeface="Arial MT"/>
                          <a:cs typeface="Arial MT"/>
                        </a:rPr>
                        <a:t>Δ</a:t>
                      </a:r>
                      <a:r>
                        <a:rPr sz="2600" u="heavy" spc="-135" dirty="0">
                          <a:uFill>
                            <a:solidFill>
                              <a:srgbClr val="000000"/>
                            </a:solidFill>
                          </a:uFill>
                          <a:latin typeface="Arial MT"/>
                          <a:cs typeface="Arial MT"/>
                        </a:rPr>
                        <a:t> </a:t>
                      </a:r>
                      <a:r>
                        <a:rPr sz="2600" u="heavy" spc="-5" dirty="0">
                          <a:uFill>
                            <a:solidFill>
                              <a:srgbClr val="000000"/>
                            </a:solidFill>
                          </a:uFill>
                          <a:latin typeface="Calibri"/>
                          <a:cs typeface="Calibri"/>
                        </a:rPr>
                        <a:t>Qd/ </a:t>
                      </a:r>
                      <a:r>
                        <a:rPr sz="2600" u="heavy" dirty="0">
                          <a:uFill>
                            <a:solidFill>
                              <a:srgbClr val="000000"/>
                            </a:solidFill>
                          </a:uFill>
                          <a:latin typeface="Calibri"/>
                          <a:cs typeface="Calibri"/>
                        </a:rPr>
                        <a:t>Qd</a:t>
                      </a:r>
                      <a:r>
                        <a:rPr sz="2600" u="heavy" dirty="0">
                          <a:uFill>
                            <a:solidFill>
                              <a:srgbClr val="000000"/>
                            </a:solidFill>
                          </a:uFill>
                          <a:latin typeface="Times New Roman"/>
                          <a:cs typeface="Times New Roman"/>
                        </a:rPr>
                        <a:t>	</a:t>
                      </a:r>
                      <a:r>
                        <a:rPr sz="2600" u="heavy" dirty="0">
                          <a:uFill>
                            <a:solidFill>
                              <a:srgbClr val="000000"/>
                            </a:solidFill>
                          </a:uFill>
                          <a:latin typeface="Calibri"/>
                          <a:cs typeface="Calibri"/>
                        </a:rPr>
                        <a:t>)</a:t>
                      </a:r>
                      <a:endParaRPr sz="2600">
                        <a:latin typeface="Calibri"/>
                        <a:cs typeface="Calibri"/>
                      </a:endParaRPr>
                    </a:p>
                    <a:p>
                      <a:pPr marR="1525270" algn="r">
                        <a:lnSpc>
                          <a:spcPts val="1255"/>
                        </a:lnSpc>
                      </a:pPr>
                      <a:r>
                        <a:rPr sz="1700" spc="-5" dirty="0">
                          <a:latin typeface="Calibri"/>
                          <a:cs typeface="Calibri"/>
                        </a:rPr>
                        <a:t>avg</a:t>
                      </a:r>
                      <a:endParaRPr sz="1700">
                        <a:latin typeface="Calibri"/>
                        <a:cs typeface="Calibri"/>
                      </a:endParaRPr>
                    </a:p>
                    <a:p>
                      <a:pPr marR="128270" algn="ctr">
                        <a:lnSpc>
                          <a:spcPts val="2335"/>
                        </a:lnSpc>
                        <a:tabLst>
                          <a:tab pos="1296670" algn="l"/>
                          <a:tab pos="2515870" algn="l"/>
                        </a:tabLst>
                      </a:pPr>
                      <a:r>
                        <a:rPr sz="2600" dirty="0">
                          <a:latin typeface="Calibri"/>
                          <a:cs typeface="Calibri"/>
                        </a:rPr>
                        <a:t>%</a:t>
                      </a:r>
                      <a:r>
                        <a:rPr sz="2600" spc="-5" dirty="0">
                          <a:latin typeface="Calibri"/>
                          <a:cs typeface="Calibri"/>
                        </a:rPr>
                        <a:t> </a:t>
                      </a:r>
                      <a:r>
                        <a:rPr sz="2600" spc="-865" dirty="0">
                          <a:latin typeface="Arial MT"/>
                          <a:cs typeface="Arial MT"/>
                        </a:rPr>
                        <a:t>Δ</a:t>
                      </a:r>
                      <a:r>
                        <a:rPr sz="2600" spc="-140" dirty="0">
                          <a:latin typeface="Arial MT"/>
                          <a:cs typeface="Arial MT"/>
                        </a:rPr>
                        <a:t> </a:t>
                      </a:r>
                      <a:r>
                        <a:rPr sz="2600" dirty="0">
                          <a:latin typeface="Calibri"/>
                          <a:cs typeface="Calibri"/>
                        </a:rPr>
                        <a:t>P	</a:t>
                      </a:r>
                      <a:r>
                        <a:rPr sz="2600" spc="-434" dirty="0">
                          <a:latin typeface="Calibri"/>
                          <a:cs typeface="Calibri"/>
                        </a:rPr>
                        <a:t>(</a:t>
                      </a:r>
                      <a:r>
                        <a:rPr sz="2600" spc="-434" dirty="0">
                          <a:latin typeface="Arial MT"/>
                          <a:cs typeface="Arial MT"/>
                        </a:rPr>
                        <a:t>Δ</a:t>
                      </a:r>
                      <a:r>
                        <a:rPr sz="2600" spc="-140" dirty="0">
                          <a:latin typeface="Arial MT"/>
                          <a:cs typeface="Arial MT"/>
                        </a:rPr>
                        <a:t> </a:t>
                      </a:r>
                      <a:r>
                        <a:rPr sz="2600" spc="-70" dirty="0">
                          <a:latin typeface="Calibri"/>
                          <a:cs typeface="Calibri"/>
                        </a:rPr>
                        <a:t>P/</a:t>
                      </a:r>
                      <a:r>
                        <a:rPr sz="2600" spc="-5" dirty="0">
                          <a:latin typeface="Calibri"/>
                          <a:cs typeface="Calibri"/>
                        </a:rPr>
                        <a:t> </a:t>
                      </a:r>
                      <a:r>
                        <a:rPr sz="2600" dirty="0">
                          <a:latin typeface="Calibri"/>
                          <a:cs typeface="Calibri"/>
                        </a:rPr>
                        <a:t>P	)</a:t>
                      </a:r>
                      <a:endParaRPr sz="2600">
                        <a:latin typeface="Calibri"/>
                        <a:cs typeface="Calibri"/>
                      </a:endParaRPr>
                    </a:p>
                    <a:p>
                      <a:pPr marL="3973195">
                        <a:lnSpc>
                          <a:spcPts val="1415"/>
                        </a:lnSpc>
                      </a:pPr>
                      <a:r>
                        <a:rPr sz="1700" spc="-5" dirty="0">
                          <a:latin typeface="Calibri"/>
                          <a:cs typeface="Calibri"/>
                        </a:rPr>
                        <a:t>avg</a:t>
                      </a:r>
                      <a:endParaRPr sz="17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74420" indent="-502920">
                        <a:lnSpc>
                          <a:spcPts val="2500"/>
                        </a:lnSpc>
                        <a:spcBef>
                          <a:spcPts val="570"/>
                        </a:spcBef>
                        <a:buFont typeface="Arial MT"/>
                        <a:buChar char="○"/>
                        <a:tabLst>
                          <a:tab pos="1074420" algn="l"/>
                          <a:tab pos="1075055" algn="l"/>
                          <a:tab pos="4550410" algn="l"/>
                        </a:tabLst>
                      </a:pPr>
                      <a:r>
                        <a:rPr sz="2600" spc="-5" dirty="0">
                          <a:latin typeface="Calibri"/>
                          <a:cs typeface="Calibri"/>
                        </a:rPr>
                        <a:t>es</a:t>
                      </a:r>
                      <a:r>
                        <a:rPr sz="2600" spc="5" dirty="0">
                          <a:latin typeface="Calibri"/>
                          <a:cs typeface="Calibri"/>
                        </a:rPr>
                        <a:t> </a:t>
                      </a:r>
                      <a:r>
                        <a:rPr sz="2600" dirty="0">
                          <a:latin typeface="Calibri"/>
                          <a:cs typeface="Calibri"/>
                        </a:rPr>
                        <a:t>=</a:t>
                      </a:r>
                      <a:r>
                        <a:rPr sz="2600" spc="10" dirty="0">
                          <a:latin typeface="Calibri"/>
                          <a:cs typeface="Calibri"/>
                        </a:rPr>
                        <a:t> </a:t>
                      </a:r>
                      <a:r>
                        <a:rPr sz="2600" u="heavy" dirty="0">
                          <a:uFill>
                            <a:solidFill>
                              <a:srgbClr val="000000"/>
                            </a:solidFill>
                          </a:uFill>
                          <a:latin typeface="Calibri"/>
                          <a:cs typeface="Calibri"/>
                        </a:rPr>
                        <a:t>%</a:t>
                      </a:r>
                      <a:r>
                        <a:rPr sz="2600" u="heavy" spc="10" dirty="0">
                          <a:uFill>
                            <a:solidFill>
                              <a:srgbClr val="000000"/>
                            </a:solidFill>
                          </a:uFill>
                          <a:latin typeface="Calibri"/>
                          <a:cs typeface="Calibri"/>
                        </a:rPr>
                        <a:t> </a:t>
                      </a:r>
                      <a:r>
                        <a:rPr sz="2600" u="heavy" spc="-865" dirty="0">
                          <a:uFill>
                            <a:solidFill>
                              <a:srgbClr val="000000"/>
                            </a:solidFill>
                          </a:uFill>
                          <a:latin typeface="Arial MT"/>
                          <a:cs typeface="Arial MT"/>
                        </a:rPr>
                        <a:t>Δ</a:t>
                      </a:r>
                      <a:r>
                        <a:rPr sz="2600" u="heavy" spc="-130" dirty="0">
                          <a:uFill>
                            <a:solidFill>
                              <a:srgbClr val="000000"/>
                            </a:solidFill>
                          </a:uFill>
                          <a:latin typeface="Arial MT"/>
                          <a:cs typeface="Arial MT"/>
                        </a:rPr>
                        <a:t> </a:t>
                      </a:r>
                      <a:r>
                        <a:rPr sz="2600" u="heavy" spc="-5" dirty="0">
                          <a:uFill>
                            <a:solidFill>
                              <a:srgbClr val="000000"/>
                            </a:solidFill>
                          </a:uFill>
                          <a:latin typeface="Calibri"/>
                          <a:cs typeface="Calibri"/>
                        </a:rPr>
                        <a:t>Qs</a:t>
                      </a:r>
                      <a:r>
                        <a:rPr sz="2600" spc="10" dirty="0">
                          <a:latin typeface="Calibri"/>
                          <a:cs typeface="Calibri"/>
                        </a:rPr>
                        <a:t> </a:t>
                      </a:r>
                      <a:r>
                        <a:rPr sz="2600" dirty="0">
                          <a:latin typeface="Calibri"/>
                          <a:cs typeface="Calibri"/>
                        </a:rPr>
                        <a:t>=</a:t>
                      </a:r>
                      <a:r>
                        <a:rPr sz="2600" spc="10" dirty="0">
                          <a:latin typeface="Calibri"/>
                          <a:cs typeface="Calibri"/>
                        </a:rPr>
                        <a:t> </a:t>
                      </a:r>
                      <a:r>
                        <a:rPr sz="2600" u="heavy" spc="-434" dirty="0">
                          <a:uFill>
                            <a:solidFill>
                              <a:srgbClr val="000000"/>
                            </a:solidFill>
                          </a:uFill>
                          <a:latin typeface="Calibri"/>
                          <a:cs typeface="Calibri"/>
                        </a:rPr>
                        <a:t>(</a:t>
                      </a:r>
                      <a:r>
                        <a:rPr sz="2600" u="heavy" spc="-434" dirty="0">
                          <a:uFill>
                            <a:solidFill>
                              <a:srgbClr val="000000"/>
                            </a:solidFill>
                          </a:uFill>
                          <a:latin typeface="Arial MT"/>
                          <a:cs typeface="Arial MT"/>
                        </a:rPr>
                        <a:t>Δ</a:t>
                      </a:r>
                      <a:r>
                        <a:rPr sz="2600" u="heavy" spc="-130" dirty="0">
                          <a:uFill>
                            <a:solidFill>
                              <a:srgbClr val="000000"/>
                            </a:solidFill>
                          </a:uFill>
                          <a:latin typeface="Arial MT"/>
                          <a:cs typeface="Arial MT"/>
                        </a:rPr>
                        <a:t> </a:t>
                      </a:r>
                      <a:r>
                        <a:rPr sz="2600" u="heavy" spc="-5" dirty="0">
                          <a:uFill>
                            <a:solidFill>
                              <a:srgbClr val="000000"/>
                            </a:solidFill>
                          </a:uFill>
                          <a:latin typeface="Calibri"/>
                          <a:cs typeface="Calibri"/>
                        </a:rPr>
                        <a:t>Qs/</a:t>
                      </a:r>
                      <a:r>
                        <a:rPr sz="2600" u="heavy" spc="5" dirty="0">
                          <a:uFill>
                            <a:solidFill>
                              <a:srgbClr val="000000"/>
                            </a:solidFill>
                          </a:uFill>
                          <a:latin typeface="Calibri"/>
                          <a:cs typeface="Calibri"/>
                        </a:rPr>
                        <a:t> </a:t>
                      </a:r>
                      <a:r>
                        <a:rPr sz="2600" u="heavy" dirty="0">
                          <a:uFill>
                            <a:solidFill>
                              <a:srgbClr val="000000"/>
                            </a:solidFill>
                          </a:uFill>
                          <a:latin typeface="Calibri"/>
                          <a:cs typeface="Calibri"/>
                        </a:rPr>
                        <a:t>Qs</a:t>
                      </a:r>
                      <a:r>
                        <a:rPr sz="2600" u="heavy" dirty="0">
                          <a:uFill>
                            <a:solidFill>
                              <a:srgbClr val="000000"/>
                            </a:solidFill>
                          </a:uFill>
                          <a:latin typeface="Times New Roman"/>
                          <a:cs typeface="Times New Roman"/>
                        </a:rPr>
                        <a:t>	</a:t>
                      </a:r>
                      <a:r>
                        <a:rPr sz="2600" u="heavy" dirty="0">
                          <a:uFill>
                            <a:solidFill>
                              <a:srgbClr val="000000"/>
                            </a:solidFill>
                          </a:uFill>
                          <a:latin typeface="Calibri"/>
                          <a:cs typeface="Calibri"/>
                        </a:rPr>
                        <a:t>)</a:t>
                      </a:r>
                      <a:endParaRPr sz="2600">
                        <a:latin typeface="Calibri"/>
                        <a:cs typeface="Calibri"/>
                      </a:endParaRPr>
                    </a:p>
                    <a:p>
                      <a:pPr marL="1912620" algn="ctr">
                        <a:lnSpc>
                          <a:spcPts val="1255"/>
                        </a:lnSpc>
                      </a:pPr>
                      <a:r>
                        <a:rPr sz="1700" spc="-5" dirty="0">
                          <a:latin typeface="Calibri"/>
                          <a:cs typeface="Calibri"/>
                        </a:rPr>
                        <a:t>avg</a:t>
                      </a:r>
                      <a:endParaRPr sz="1700">
                        <a:latin typeface="Calibri"/>
                        <a:cs typeface="Calibri"/>
                      </a:endParaRPr>
                    </a:p>
                    <a:p>
                      <a:pPr marL="1755775">
                        <a:lnSpc>
                          <a:spcPts val="2335"/>
                        </a:lnSpc>
                        <a:tabLst>
                          <a:tab pos="3052445" algn="l"/>
                          <a:tab pos="4271645" algn="l"/>
                        </a:tabLst>
                      </a:pPr>
                      <a:r>
                        <a:rPr sz="2600" dirty="0">
                          <a:latin typeface="Calibri"/>
                          <a:cs typeface="Calibri"/>
                        </a:rPr>
                        <a:t>%</a:t>
                      </a:r>
                      <a:r>
                        <a:rPr sz="2600" spc="-5" dirty="0">
                          <a:latin typeface="Calibri"/>
                          <a:cs typeface="Calibri"/>
                        </a:rPr>
                        <a:t> </a:t>
                      </a:r>
                      <a:r>
                        <a:rPr sz="2600" spc="-865" dirty="0">
                          <a:latin typeface="Arial MT"/>
                          <a:cs typeface="Arial MT"/>
                        </a:rPr>
                        <a:t>Δ</a:t>
                      </a:r>
                      <a:r>
                        <a:rPr sz="2600" spc="-140" dirty="0">
                          <a:latin typeface="Arial MT"/>
                          <a:cs typeface="Arial MT"/>
                        </a:rPr>
                        <a:t> </a:t>
                      </a:r>
                      <a:r>
                        <a:rPr sz="2600" dirty="0">
                          <a:latin typeface="Calibri"/>
                          <a:cs typeface="Calibri"/>
                        </a:rPr>
                        <a:t>P	</a:t>
                      </a:r>
                      <a:r>
                        <a:rPr sz="2600" spc="-434" dirty="0">
                          <a:latin typeface="Calibri"/>
                          <a:cs typeface="Calibri"/>
                        </a:rPr>
                        <a:t>(</a:t>
                      </a:r>
                      <a:r>
                        <a:rPr sz="2600" spc="-434" dirty="0">
                          <a:latin typeface="Arial MT"/>
                          <a:cs typeface="Arial MT"/>
                        </a:rPr>
                        <a:t>Δ</a:t>
                      </a:r>
                      <a:r>
                        <a:rPr sz="2600" spc="-140" dirty="0">
                          <a:latin typeface="Arial MT"/>
                          <a:cs typeface="Arial MT"/>
                        </a:rPr>
                        <a:t> </a:t>
                      </a:r>
                      <a:r>
                        <a:rPr sz="2600" spc="-70" dirty="0">
                          <a:latin typeface="Calibri"/>
                          <a:cs typeface="Calibri"/>
                        </a:rPr>
                        <a:t>P/</a:t>
                      </a:r>
                      <a:r>
                        <a:rPr sz="2600" spc="-5" dirty="0">
                          <a:latin typeface="Calibri"/>
                          <a:cs typeface="Calibri"/>
                        </a:rPr>
                        <a:t> </a:t>
                      </a:r>
                      <a:r>
                        <a:rPr sz="2600" dirty="0">
                          <a:latin typeface="Calibri"/>
                          <a:cs typeface="Calibri"/>
                        </a:rPr>
                        <a:t>P	)</a:t>
                      </a:r>
                      <a:endParaRPr sz="2600">
                        <a:latin typeface="Calibri"/>
                        <a:cs typeface="Calibri"/>
                      </a:endParaRPr>
                    </a:p>
                    <a:p>
                      <a:pPr marL="1356360" algn="ctr">
                        <a:lnSpc>
                          <a:spcPts val="1415"/>
                        </a:lnSpc>
                      </a:pPr>
                      <a:r>
                        <a:rPr sz="1700" spc="-5" dirty="0">
                          <a:latin typeface="Calibri"/>
                          <a:cs typeface="Calibri"/>
                        </a:rPr>
                        <a:t>avg</a:t>
                      </a:r>
                      <a:endParaRPr sz="17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916149">
                <a:tc>
                  <a:txBody>
                    <a:bodyPr/>
                    <a:lstStyle/>
                    <a:p>
                      <a:pPr marL="85725" marR="607695">
                        <a:lnSpc>
                          <a:spcPct val="114999"/>
                        </a:lnSpc>
                        <a:spcBef>
                          <a:spcPts val="100"/>
                        </a:spcBef>
                      </a:pPr>
                      <a:r>
                        <a:rPr sz="2600" spc="-25" dirty="0">
                          <a:latin typeface="Calibri"/>
                          <a:cs typeface="Calibri"/>
                        </a:rPr>
                        <a:t>Factors</a:t>
                      </a:r>
                      <a:r>
                        <a:rPr sz="2600" spc="-80" dirty="0">
                          <a:latin typeface="Calibri"/>
                          <a:cs typeface="Calibri"/>
                        </a:rPr>
                        <a:t> </a:t>
                      </a:r>
                      <a:r>
                        <a:rPr sz="2600" spc="-10" dirty="0">
                          <a:latin typeface="Calibri"/>
                          <a:cs typeface="Calibri"/>
                        </a:rPr>
                        <a:t>that </a:t>
                      </a:r>
                      <a:r>
                        <a:rPr sz="2600" spc="-570" dirty="0">
                          <a:latin typeface="Calibri"/>
                          <a:cs typeface="Calibri"/>
                        </a:rPr>
                        <a:t> </a:t>
                      </a:r>
                      <a:r>
                        <a:rPr sz="2600" spc="-10" dirty="0">
                          <a:latin typeface="Calibri"/>
                          <a:cs typeface="Calibri"/>
                        </a:rPr>
                        <a:t>Influence</a:t>
                      </a:r>
                      <a:r>
                        <a:rPr sz="2600" spc="-40" dirty="0">
                          <a:latin typeface="Calibri"/>
                          <a:cs typeface="Calibri"/>
                        </a:rPr>
                        <a:t> </a:t>
                      </a:r>
                      <a:r>
                        <a:rPr sz="2600" spc="-5" dirty="0">
                          <a:latin typeface="Calibri"/>
                          <a:cs typeface="Calibri"/>
                        </a:rPr>
                        <a:t>it</a:t>
                      </a:r>
                      <a:endParaRPr sz="2600">
                        <a:latin typeface="Calibri"/>
                        <a:cs typeface="Calibri"/>
                      </a:endParaRPr>
                    </a:p>
                  </a:txBody>
                  <a:tcPr marL="0" marR="0" marT="127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27990">
                        <a:lnSpc>
                          <a:spcPct val="100000"/>
                        </a:lnSpc>
                        <a:spcBef>
                          <a:spcPts val="570"/>
                        </a:spcBef>
                        <a:buFont typeface="Arial MT"/>
                        <a:buChar char="●"/>
                        <a:tabLst>
                          <a:tab pos="542290" algn="l"/>
                          <a:tab pos="542925" algn="l"/>
                        </a:tabLst>
                      </a:pPr>
                      <a:r>
                        <a:rPr sz="2600" spc="-5" dirty="0">
                          <a:latin typeface="Calibri"/>
                          <a:cs typeface="Calibri"/>
                        </a:rPr>
                        <a:t>closeness</a:t>
                      </a:r>
                      <a:r>
                        <a:rPr sz="2600" spc="-20" dirty="0">
                          <a:latin typeface="Calibri"/>
                          <a:cs typeface="Calibri"/>
                        </a:rPr>
                        <a:t> </a:t>
                      </a:r>
                      <a:r>
                        <a:rPr sz="2600" spc="-5" dirty="0">
                          <a:latin typeface="Calibri"/>
                          <a:cs typeface="Calibri"/>
                        </a:rPr>
                        <a:t>of</a:t>
                      </a:r>
                      <a:r>
                        <a:rPr sz="2600" spc="-15" dirty="0">
                          <a:latin typeface="Calibri"/>
                          <a:cs typeface="Calibri"/>
                        </a:rPr>
                        <a:t> substitutes</a:t>
                      </a:r>
                      <a:endParaRPr sz="2600">
                        <a:latin typeface="Calibri"/>
                        <a:cs typeface="Calibri"/>
                      </a:endParaRPr>
                    </a:p>
                    <a:p>
                      <a:pPr marL="542925" indent="-427990">
                        <a:lnSpc>
                          <a:spcPct val="100000"/>
                        </a:lnSpc>
                        <a:spcBef>
                          <a:spcPts val="470"/>
                        </a:spcBef>
                        <a:buFont typeface="Arial MT"/>
                        <a:buChar char="●"/>
                        <a:tabLst>
                          <a:tab pos="542290" algn="l"/>
                          <a:tab pos="542925" algn="l"/>
                        </a:tabLst>
                      </a:pPr>
                      <a:r>
                        <a:rPr sz="2600" spc="-10" dirty="0">
                          <a:latin typeface="Calibri"/>
                          <a:cs typeface="Calibri"/>
                        </a:rPr>
                        <a:t>proportion</a:t>
                      </a:r>
                      <a:r>
                        <a:rPr sz="2600" spc="-15" dirty="0">
                          <a:latin typeface="Calibri"/>
                          <a:cs typeface="Calibri"/>
                        </a:rPr>
                        <a:t> </a:t>
                      </a:r>
                      <a:r>
                        <a:rPr sz="2600" spc="-5" dirty="0">
                          <a:latin typeface="Calibri"/>
                          <a:cs typeface="Calibri"/>
                        </a:rPr>
                        <a:t>of</a:t>
                      </a:r>
                      <a:r>
                        <a:rPr sz="2600" spc="-10" dirty="0">
                          <a:latin typeface="Calibri"/>
                          <a:cs typeface="Calibri"/>
                        </a:rPr>
                        <a:t> income</a:t>
                      </a:r>
                      <a:r>
                        <a:rPr sz="2600" spc="-15" dirty="0">
                          <a:latin typeface="Calibri"/>
                          <a:cs typeface="Calibri"/>
                        </a:rPr>
                        <a:t> </a:t>
                      </a:r>
                      <a:r>
                        <a:rPr sz="2600" spc="-10" dirty="0">
                          <a:latin typeface="Calibri"/>
                          <a:cs typeface="Calibri"/>
                        </a:rPr>
                        <a:t>spent</a:t>
                      </a:r>
                      <a:r>
                        <a:rPr sz="2600" spc="-15" dirty="0">
                          <a:latin typeface="Calibri"/>
                          <a:cs typeface="Calibri"/>
                        </a:rPr>
                        <a:t> </a:t>
                      </a:r>
                      <a:r>
                        <a:rPr sz="2600" spc="-5" dirty="0">
                          <a:latin typeface="Calibri"/>
                          <a:cs typeface="Calibri"/>
                        </a:rPr>
                        <a:t>on</a:t>
                      </a:r>
                      <a:r>
                        <a:rPr sz="2600" spc="-10" dirty="0">
                          <a:latin typeface="Calibri"/>
                          <a:cs typeface="Calibri"/>
                        </a:rPr>
                        <a:t> good</a:t>
                      </a:r>
                      <a:endParaRPr sz="2600">
                        <a:latin typeface="Calibri"/>
                        <a:cs typeface="Calibri"/>
                      </a:endParaRPr>
                    </a:p>
                    <a:p>
                      <a:pPr marL="542925" indent="-427990">
                        <a:lnSpc>
                          <a:spcPct val="100000"/>
                        </a:lnSpc>
                        <a:spcBef>
                          <a:spcPts val="465"/>
                        </a:spcBef>
                        <a:buFont typeface="Arial MT"/>
                        <a:buChar char="●"/>
                        <a:tabLst>
                          <a:tab pos="542290" algn="l"/>
                          <a:tab pos="542925" algn="l"/>
                        </a:tabLst>
                      </a:pPr>
                      <a:r>
                        <a:rPr sz="2600" spc="-5" dirty="0">
                          <a:latin typeface="Calibri"/>
                          <a:cs typeface="Calibri"/>
                        </a:rPr>
                        <a:t>time</a:t>
                      </a:r>
                      <a:r>
                        <a:rPr sz="2600" spc="-20" dirty="0">
                          <a:latin typeface="Calibri"/>
                          <a:cs typeface="Calibri"/>
                        </a:rPr>
                        <a:t> </a:t>
                      </a:r>
                      <a:r>
                        <a:rPr sz="2600" spc="-10" dirty="0">
                          <a:latin typeface="Calibri"/>
                          <a:cs typeface="Calibri"/>
                        </a:rPr>
                        <a:t>elapsed </a:t>
                      </a:r>
                      <a:r>
                        <a:rPr sz="2600" spc="-5" dirty="0">
                          <a:latin typeface="Calibri"/>
                          <a:cs typeface="Calibri"/>
                        </a:rPr>
                        <a:t>since</a:t>
                      </a:r>
                      <a:r>
                        <a:rPr sz="2600" spc="-15" dirty="0">
                          <a:latin typeface="Calibri"/>
                          <a:cs typeface="Calibri"/>
                        </a:rPr>
                        <a:t> </a:t>
                      </a:r>
                      <a:r>
                        <a:rPr sz="2600" spc="-5" dirty="0">
                          <a:latin typeface="Calibri"/>
                          <a:cs typeface="Calibri"/>
                        </a:rPr>
                        <a:t>price</a:t>
                      </a:r>
                      <a:r>
                        <a:rPr sz="2600" spc="-10" dirty="0">
                          <a:latin typeface="Calibri"/>
                          <a:cs typeface="Calibri"/>
                        </a:rPr>
                        <a:t> change</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27990">
                        <a:lnSpc>
                          <a:spcPct val="100000"/>
                        </a:lnSpc>
                        <a:spcBef>
                          <a:spcPts val="570"/>
                        </a:spcBef>
                        <a:buFont typeface="Arial MT"/>
                        <a:buChar char="●"/>
                        <a:tabLst>
                          <a:tab pos="542290" algn="l"/>
                          <a:tab pos="542925" algn="l"/>
                        </a:tabLst>
                      </a:pPr>
                      <a:r>
                        <a:rPr sz="2600" spc="-15" dirty="0">
                          <a:latin typeface="Calibri"/>
                          <a:cs typeface="Calibri"/>
                        </a:rPr>
                        <a:t>resource</a:t>
                      </a:r>
                      <a:r>
                        <a:rPr sz="2600" spc="-25" dirty="0">
                          <a:latin typeface="Calibri"/>
                          <a:cs typeface="Calibri"/>
                        </a:rPr>
                        <a:t> </a:t>
                      </a:r>
                      <a:r>
                        <a:rPr sz="2600" spc="-10" dirty="0">
                          <a:latin typeface="Calibri"/>
                          <a:cs typeface="Calibri"/>
                        </a:rPr>
                        <a:t>substitution</a:t>
                      </a:r>
                      <a:r>
                        <a:rPr sz="2600" spc="-25" dirty="0">
                          <a:latin typeface="Calibri"/>
                          <a:cs typeface="Calibri"/>
                        </a:rPr>
                        <a:t> </a:t>
                      </a:r>
                      <a:r>
                        <a:rPr sz="2600" spc="-5" dirty="0">
                          <a:latin typeface="Calibri"/>
                          <a:cs typeface="Calibri"/>
                        </a:rPr>
                        <a:t>possibilities</a:t>
                      </a:r>
                      <a:endParaRPr sz="2600">
                        <a:latin typeface="Calibri"/>
                        <a:cs typeface="Calibri"/>
                      </a:endParaRPr>
                    </a:p>
                    <a:p>
                      <a:pPr marL="542925" indent="-427990">
                        <a:lnSpc>
                          <a:spcPct val="100000"/>
                        </a:lnSpc>
                        <a:buFont typeface="Arial MT"/>
                        <a:buChar char="●"/>
                        <a:tabLst>
                          <a:tab pos="542290" algn="l"/>
                          <a:tab pos="542925" algn="l"/>
                        </a:tabLst>
                      </a:pPr>
                      <a:r>
                        <a:rPr sz="2600" spc="-5" dirty="0">
                          <a:latin typeface="Calibri"/>
                          <a:cs typeface="Calibri"/>
                        </a:rPr>
                        <a:t>time</a:t>
                      </a:r>
                      <a:r>
                        <a:rPr sz="2600" spc="-25" dirty="0">
                          <a:latin typeface="Calibri"/>
                          <a:cs typeface="Calibri"/>
                        </a:rPr>
                        <a:t> </a:t>
                      </a:r>
                      <a:r>
                        <a:rPr sz="2600" spc="-15" dirty="0">
                          <a:latin typeface="Calibri"/>
                          <a:cs typeface="Calibri"/>
                        </a:rPr>
                        <a:t>frame</a:t>
                      </a:r>
                      <a:r>
                        <a:rPr sz="2600" spc="-20" dirty="0">
                          <a:latin typeface="Calibri"/>
                          <a:cs typeface="Calibri"/>
                        </a:rPr>
                        <a:t> for </a:t>
                      </a:r>
                      <a:r>
                        <a:rPr sz="2600" spc="-5" dirty="0">
                          <a:latin typeface="Calibri"/>
                          <a:cs typeface="Calibri"/>
                        </a:rPr>
                        <a:t>supply</a:t>
                      </a:r>
                      <a:r>
                        <a:rPr sz="2600" spc="-15" dirty="0">
                          <a:latin typeface="Calibri"/>
                          <a:cs typeface="Calibri"/>
                        </a:rPr>
                        <a:t> </a:t>
                      </a:r>
                      <a:r>
                        <a:rPr sz="2600" spc="-5" dirty="0">
                          <a:latin typeface="Calibri"/>
                          <a:cs typeface="Calibri"/>
                        </a:rPr>
                        <a:t>decision</a:t>
                      </a:r>
                      <a:endParaRPr sz="26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50"/>
              <a:t> </a:t>
            </a:r>
            <a:r>
              <a:rPr sz="4200" spc="-10"/>
              <a:t>Elasticity</a:t>
            </a:r>
            <a:r>
              <a:rPr sz="4200" spc="-50"/>
              <a:t> </a:t>
            </a:r>
            <a:r>
              <a:rPr sz="4200"/>
              <a:t>-</a:t>
            </a:r>
            <a:r>
              <a:rPr sz="4200" spc="-50"/>
              <a:t> </a:t>
            </a:r>
            <a:r>
              <a:rPr sz="4200"/>
              <a:t>ed,</a:t>
            </a:r>
            <a:r>
              <a:rPr sz="4200" spc="-50"/>
              <a:t> </a:t>
            </a:r>
            <a:r>
              <a:rPr sz="4200" spc="-25"/>
              <a:t>es</a:t>
            </a:r>
            <a:endParaRPr sz="4200"/>
          </a:p>
        </p:txBody>
      </p:sp>
      <p:sp>
        <p:nvSpPr>
          <p:cNvPr id="5" name="TextBox 4">
            <a:extLst>
              <a:ext uri="{FF2B5EF4-FFF2-40B4-BE49-F238E27FC236}">
                <a16:creationId xmlns:a16="http://schemas.microsoft.com/office/drawing/2014/main" id="{C94E88E0-ACB1-9286-13D1-11D679EBF018}"/>
              </a:ext>
            </a:extLst>
          </p:cNvPr>
          <p:cNvSpPr txBox="1"/>
          <p:nvPr/>
        </p:nvSpPr>
        <p:spPr>
          <a:xfrm>
            <a:off x="1219200" y="1714500"/>
            <a:ext cx="12496800" cy="6091411"/>
          </a:xfrm>
          <a:prstGeom prst="rect">
            <a:avLst/>
          </a:prstGeom>
          <a:noFill/>
        </p:spPr>
        <p:txBody>
          <a:bodyPr wrap="square">
            <a:spAutoFit/>
          </a:bodyPr>
          <a:lstStyle/>
          <a:p>
            <a:pPr marL="12700" marR="5080">
              <a:spcBef>
                <a:spcPts val="100"/>
              </a:spcBef>
            </a:pPr>
            <a:r>
              <a:rPr lang="en-US" sz="3200" b="1" u="heavy" dirty="0">
                <a:solidFill>
                  <a:srgbClr val="1155CC"/>
                </a:solidFill>
                <a:uFill>
                  <a:solidFill>
                    <a:srgbClr val="1155CC"/>
                  </a:solidFill>
                </a:uFill>
                <a:latin typeface="Calibri"/>
                <a:cs typeface="Calibri"/>
              </a:rPr>
              <a:t>Q7:</a:t>
            </a:r>
            <a:r>
              <a:rPr lang="en-US" sz="3200" b="1" spc="-40" dirty="0">
                <a:solidFill>
                  <a:srgbClr val="1155CC"/>
                </a:solidFill>
                <a:latin typeface="Calibri"/>
                <a:cs typeface="Calibri"/>
              </a:rPr>
              <a:t> </a:t>
            </a:r>
            <a:r>
              <a:rPr lang="en-US" sz="3200" dirty="0">
                <a:latin typeface="Calibri"/>
                <a:cs typeface="Calibri"/>
              </a:rPr>
              <a:t>Suppose the value of price elasticity of demand is -3. What does this mean?</a:t>
            </a:r>
          </a:p>
          <a:p>
            <a:pPr marL="527050" marR="5080" indent="-514350">
              <a:spcBef>
                <a:spcPts val="100"/>
              </a:spcBef>
              <a:buFont typeface="+mj-lt"/>
              <a:buAutoNum type="alphaLcParenR"/>
            </a:pPr>
            <a:r>
              <a:rPr lang="en-US" sz="3200" dirty="0">
                <a:latin typeface="Calibri"/>
                <a:cs typeface="Calibri"/>
              </a:rPr>
              <a:t>A $1 increase in price causes the quantity demanded to fall by 3 units</a:t>
            </a:r>
          </a:p>
          <a:p>
            <a:pPr marL="527050" marR="5080" indent="-514350">
              <a:spcBef>
                <a:spcPts val="100"/>
              </a:spcBef>
              <a:buFont typeface="+mj-lt"/>
              <a:buAutoNum type="alphaLcParenR"/>
            </a:pPr>
            <a:r>
              <a:rPr lang="en-US" sz="3200" dirty="0">
                <a:latin typeface="Calibri"/>
                <a:cs typeface="Calibri"/>
              </a:rPr>
              <a:t>A 3 percent increase in the price of a good causes quantity demanded to decrease by 1 percent</a:t>
            </a:r>
          </a:p>
          <a:p>
            <a:pPr marL="527050" marR="5080" indent="-514350">
              <a:spcBef>
                <a:spcPts val="100"/>
              </a:spcBef>
              <a:buFont typeface="+mj-lt"/>
              <a:buAutoNum type="alphaLcParenR"/>
            </a:pPr>
            <a:r>
              <a:rPr lang="en-US" sz="3200" dirty="0">
                <a:latin typeface="Calibri"/>
                <a:cs typeface="Calibri"/>
              </a:rPr>
              <a:t>A 1 percent increase in the price of a good causes the quantity demanded to increase by 3 percent</a:t>
            </a:r>
          </a:p>
          <a:p>
            <a:pPr marL="527050" marR="5080" indent="-514350">
              <a:spcBef>
                <a:spcPts val="100"/>
              </a:spcBef>
              <a:buFont typeface="+mj-lt"/>
              <a:buAutoNum type="alphaLcParenR"/>
            </a:pPr>
            <a:r>
              <a:rPr lang="en-US" sz="3200" b="1" dirty="0">
                <a:latin typeface="Calibri"/>
                <a:cs typeface="Calibri"/>
              </a:rPr>
              <a:t>A 1 percent increase in the price of a good causes the quantity demanded to decrease by 3 percent</a:t>
            </a:r>
          </a:p>
          <a:p>
            <a:pPr marL="527050" marR="5080" indent="-514350">
              <a:spcBef>
                <a:spcPts val="100"/>
              </a:spcBef>
              <a:buFont typeface="+mj-lt"/>
              <a:buAutoNum type="alphaLcParenR"/>
            </a:pPr>
            <a:endParaRPr lang="en-US" sz="3200" b="1" dirty="0">
              <a:latin typeface="Calibri"/>
              <a:cs typeface="Calibri"/>
            </a:endParaRPr>
          </a:p>
          <a:p>
            <a:pPr marL="12700" marR="5080">
              <a:spcBef>
                <a:spcPts val="100"/>
              </a:spcBef>
            </a:pPr>
            <a:r>
              <a:rPr lang="en-US" sz="3200" dirty="0">
                <a:latin typeface="Calibri"/>
                <a:cs typeface="Calibri"/>
              </a:rPr>
              <a:t>What does that tell you about elasticity?</a:t>
            </a:r>
          </a:p>
          <a:p>
            <a:pPr marL="12700" marR="5080">
              <a:spcBef>
                <a:spcPts val="100"/>
              </a:spcBef>
            </a:pPr>
            <a:r>
              <a:rPr lang="en-US" sz="3200" dirty="0">
                <a:latin typeface="Calibri"/>
                <a:cs typeface="Calibri"/>
              </a:rPr>
              <a:t>Elastic demand as |Ped| &gt; 1</a:t>
            </a:r>
          </a:p>
        </p:txBody>
      </p:sp>
    </p:spTree>
    <p:extLst>
      <p:ext uri="{BB962C8B-B14F-4D97-AF65-F5344CB8AC3E}">
        <p14:creationId xmlns:p14="http://schemas.microsoft.com/office/powerpoint/2010/main" val="1435975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581342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0" dirty="0">
                <a:latin typeface="Calibri"/>
                <a:cs typeface="Calibri"/>
              </a:rPr>
              <a:t> </a:t>
            </a:r>
            <a:r>
              <a:rPr sz="4200" spc="-15" dirty="0">
                <a:latin typeface="Calibri"/>
                <a:cs typeface="Calibri"/>
              </a:rPr>
              <a:t>Elasticity </a:t>
            </a:r>
            <a:r>
              <a:rPr sz="4200" dirty="0">
                <a:latin typeface="Calibri"/>
                <a:cs typeface="Calibri"/>
              </a:rPr>
              <a:t>-</a:t>
            </a:r>
            <a:r>
              <a:rPr sz="4200" spc="-15" dirty="0">
                <a:latin typeface="Calibri"/>
                <a:cs typeface="Calibri"/>
              </a:rPr>
              <a:t> </a:t>
            </a:r>
            <a:r>
              <a:rPr sz="4200" dirty="0">
                <a:latin typeface="Calibri"/>
                <a:cs typeface="Calibri"/>
              </a:rPr>
              <a:t>5</a:t>
            </a:r>
            <a:r>
              <a:rPr sz="4200" spc="-15" dirty="0">
                <a:latin typeface="Calibri"/>
                <a:cs typeface="Calibri"/>
              </a:rPr>
              <a:t> </a:t>
            </a:r>
            <a:r>
              <a:rPr sz="4200" spc="-35" dirty="0">
                <a:latin typeface="Calibri"/>
                <a:cs typeface="Calibri"/>
              </a:rPr>
              <a:t>Types</a:t>
            </a:r>
            <a:r>
              <a:rPr sz="4200" spc="-20" dirty="0">
                <a:latin typeface="Calibri"/>
                <a:cs typeface="Calibri"/>
              </a:rPr>
              <a:t> </a:t>
            </a:r>
            <a:r>
              <a:rPr sz="4200" spc="-5" dirty="0">
                <a:latin typeface="Calibri"/>
                <a:cs typeface="Calibri"/>
              </a:rPr>
              <a:t>of</a:t>
            </a:r>
            <a:r>
              <a:rPr sz="4200" spc="-15" dirty="0">
                <a:latin typeface="Calibri"/>
                <a:cs typeface="Calibri"/>
              </a:rPr>
              <a:t> </a:t>
            </a:r>
            <a:r>
              <a:rPr sz="4200" spc="-35" dirty="0">
                <a:latin typeface="Calibri"/>
                <a:cs typeface="Calibri"/>
              </a:rPr>
              <a:t>Ed</a:t>
            </a:r>
            <a:endParaRPr sz="4200">
              <a:latin typeface="Calibri"/>
              <a:cs typeface="Calibri"/>
            </a:endParaRPr>
          </a:p>
        </p:txBody>
      </p:sp>
      <p:graphicFrame>
        <p:nvGraphicFramePr>
          <p:cNvPr id="3" name="object 3"/>
          <p:cNvGraphicFramePr>
            <a:graphicFrameLocks noGrp="1"/>
          </p:cNvGraphicFramePr>
          <p:nvPr/>
        </p:nvGraphicFramePr>
        <p:xfrm>
          <a:off x="1117362" y="1943875"/>
          <a:ext cx="16197579" cy="6462146"/>
        </p:xfrm>
        <a:graphic>
          <a:graphicData uri="http://schemas.openxmlformats.org/drawingml/2006/table">
            <a:tbl>
              <a:tblPr firstRow="1" bandRow="1">
                <a:tableStyleId>{2D5ABB26-0587-4C30-8999-92F81FD0307C}</a:tableStyleId>
              </a:tblPr>
              <a:tblGrid>
                <a:gridCol w="1714500">
                  <a:extLst>
                    <a:ext uri="{9D8B030D-6E8A-4147-A177-3AD203B41FA5}">
                      <a16:colId xmlns:a16="http://schemas.microsoft.com/office/drawing/2014/main" val="20000"/>
                    </a:ext>
                  </a:extLst>
                </a:gridCol>
                <a:gridCol w="2850515">
                  <a:extLst>
                    <a:ext uri="{9D8B030D-6E8A-4147-A177-3AD203B41FA5}">
                      <a16:colId xmlns:a16="http://schemas.microsoft.com/office/drawing/2014/main" val="20001"/>
                    </a:ext>
                  </a:extLst>
                </a:gridCol>
                <a:gridCol w="2887980">
                  <a:extLst>
                    <a:ext uri="{9D8B030D-6E8A-4147-A177-3AD203B41FA5}">
                      <a16:colId xmlns:a16="http://schemas.microsoft.com/office/drawing/2014/main" val="20002"/>
                    </a:ext>
                  </a:extLst>
                </a:gridCol>
                <a:gridCol w="2812414">
                  <a:extLst>
                    <a:ext uri="{9D8B030D-6E8A-4147-A177-3AD203B41FA5}">
                      <a16:colId xmlns:a16="http://schemas.microsoft.com/office/drawing/2014/main" val="20003"/>
                    </a:ext>
                  </a:extLst>
                </a:gridCol>
                <a:gridCol w="2926080">
                  <a:extLst>
                    <a:ext uri="{9D8B030D-6E8A-4147-A177-3AD203B41FA5}">
                      <a16:colId xmlns:a16="http://schemas.microsoft.com/office/drawing/2014/main" val="20004"/>
                    </a:ext>
                  </a:extLst>
                </a:gridCol>
                <a:gridCol w="3006090">
                  <a:extLst>
                    <a:ext uri="{9D8B030D-6E8A-4147-A177-3AD203B41FA5}">
                      <a16:colId xmlns:a16="http://schemas.microsoft.com/office/drawing/2014/main" val="20005"/>
                    </a:ext>
                  </a:extLst>
                </a:gridCol>
              </a:tblGrid>
              <a:tr h="611099">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07340">
                        <a:lnSpc>
                          <a:spcPct val="100000"/>
                        </a:lnSpc>
                        <a:spcBef>
                          <a:spcPts val="580"/>
                        </a:spcBef>
                      </a:pPr>
                      <a:r>
                        <a:rPr sz="2400" b="1" spc="-10" dirty="0">
                          <a:latin typeface="Calibri"/>
                          <a:cs typeface="Calibri"/>
                        </a:rPr>
                        <a:t>perfectly</a:t>
                      </a:r>
                      <a:r>
                        <a:rPr sz="2400" b="1" spc="-35" dirty="0">
                          <a:latin typeface="Calibri"/>
                          <a:cs typeface="Calibri"/>
                        </a:rPr>
                        <a:t> </a:t>
                      </a:r>
                      <a:r>
                        <a:rPr sz="2400" b="1" spc="-10" dirty="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2019">
                        <a:lnSpc>
                          <a:spcPct val="100000"/>
                        </a:lnSpc>
                        <a:spcBef>
                          <a:spcPts val="580"/>
                        </a:spcBef>
                      </a:pPr>
                      <a:r>
                        <a:rPr sz="2400" b="1" spc="-10" dirty="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709930" algn="r">
                        <a:lnSpc>
                          <a:spcPct val="100000"/>
                        </a:lnSpc>
                        <a:spcBef>
                          <a:spcPts val="580"/>
                        </a:spcBef>
                      </a:pPr>
                      <a:r>
                        <a:rPr sz="2400" b="1" spc="-5" dirty="0">
                          <a:latin typeface="Calibri"/>
                          <a:cs typeface="Calibri"/>
                        </a:rPr>
                        <a:t>unit</a:t>
                      </a:r>
                      <a:r>
                        <a:rPr sz="2400" b="1" spc="-40" dirty="0">
                          <a:latin typeface="Calibri"/>
                          <a:cs typeface="Calibri"/>
                        </a:rPr>
                        <a:t> </a:t>
                      </a: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dirty="0">
                          <a:latin typeface="Calibri"/>
                          <a:cs typeface="Calibri"/>
                        </a:rPr>
                        <a:t>perfectly</a:t>
                      </a:r>
                      <a:r>
                        <a:rPr sz="2400" b="1" spc="-40" dirty="0">
                          <a:latin typeface="Calibri"/>
                          <a:cs typeface="Calibri"/>
                        </a:rPr>
                        <a:t> </a:t>
                      </a: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280124">
                <a:tc>
                  <a:txBody>
                    <a:bodyPr/>
                    <a:lstStyle/>
                    <a:p>
                      <a:pPr marL="85725">
                        <a:lnSpc>
                          <a:spcPct val="100000"/>
                        </a:lnSpc>
                        <a:spcBef>
                          <a:spcPts val="580"/>
                        </a:spcBef>
                      </a:pPr>
                      <a:r>
                        <a:rPr sz="2400" spc="-10" dirty="0">
                          <a:latin typeface="Calibri"/>
                          <a:cs typeface="Calibri"/>
                        </a:rPr>
                        <a:t>Definition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20700" marR="293370" indent="-223520">
                        <a:lnSpc>
                          <a:spcPct val="100000"/>
                        </a:lnSpc>
                        <a:spcBef>
                          <a:spcPts val="580"/>
                        </a:spcBef>
                      </a:pPr>
                      <a:r>
                        <a:rPr sz="2400" spc="-5" dirty="0">
                          <a:latin typeface="Calibri"/>
                          <a:cs typeface="Calibri"/>
                        </a:rPr>
                        <a:t>Qd</a:t>
                      </a:r>
                      <a:r>
                        <a:rPr sz="2400" spc="-30" dirty="0">
                          <a:latin typeface="Calibri"/>
                          <a:cs typeface="Calibri"/>
                        </a:rPr>
                        <a:t> stays </a:t>
                      </a:r>
                      <a:r>
                        <a:rPr sz="2400" spc="-5" dirty="0">
                          <a:latin typeface="Calibri"/>
                          <a:cs typeface="Calibri"/>
                        </a:rPr>
                        <a:t>the</a:t>
                      </a:r>
                      <a:r>
                        <a:rPr sz="2400" spc="-30" dirty="0">
                          <a:latin typeface="Calibri"/>
                          <a:cs typeface="Calibri"/>
                        </a:rPr>
                        <a:t> </a:t>
                      </a:r>
                      <a:r>
                        <a:rPr sz="2400" spc="-5" dirty="0">
                          <a:latin typeface="Calibri"/>
                          <a:cs typeface="Calibri"/>
                        </a:rPr>
                        <a:t>same </a:t>
                      </a:r>
                      <a:r>
                        <a:rPr sz="2400" spc="-530" dirty="0">
                          <a:latin typeface="Calibri"/>
                          <a:cs typeface="Calibri"/>
                        </a:rPr>
                        <a:t> </a:t>
                      </a:r>
                      <a:r>
                        <a:rPr sz="2400" spc="-15" dirty="0">
                          <a:latin typeface="Calibri"/>
                          <a:cs typeface="Calibri"/>
                        </a:rPr>
                        <a:t>regardless</a:t>
                      </a:r>
                      <a:r>
                        <a:rPr sz="2400" spc="-25" dirty="0">
                          <a:latin typeface="Calibri"/>
                          <a:cs typeface="Calibri"/>
                        </a:rPr>
                        <a:t> </a:t>
                      </a:r>
                      <a:r>
                        <a:rPr sz="2400" spc="-5" dirty="0">
                          <a:latin typeface="Calibri"/>
                          <a:cs typeface="Calibri"/>
                        </a:rPr>
                        <a:t>of</a:t>
                      </a:r>
                      <a:r>
                        <a:rPr sz="2400" spc="-20" dirty="0">
                          <a:latin typeface="Calibri"/>
                          <a:cs typeface="Calibri"/>
                        </a:rPr>
                        <a:t> </a:t>
                      </a:r>
                      <a:r>
                        <a:rPr sz="2400" dirty="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40435" marR="256540" indent="-681355">
                        <a:lnSpc>
                          <a:spcPct val="100000"/>
                        </a:lnSpc>
                        <a:spcBef>
                          <a:spcPts val="580"/>
                        </a:spcBef>
                      </a:pPr>
                      <a:r>
                        <a:rPr sz="2400" spc="-5" dirty="0">
                          <a:latin typeface="Calibri"/>
                          <a:cs typeface="Calibri"/>
                        </a:rPr>
                        <a:t>Qd</a:t>
                      </a:r>
                      <a:r>
                        <a:rPr sz="2400" spc="-25" dirty="0">
                          <a:latin typeface="Calibri"/>
                          <a:cs typeface="Calibri"/>
                        </a:rPr>
                        <a:t> </a:t>
                      </a:r>
                      <a:r>
                        <a:rPr sz="2400" spc="-10" dirty="0">
                          <a:latin typeface="Calibri"/>
                          <a:cs typeface="Calibri"/>
                        </a:rPr>
                        <a:t>reacts</a:t>
                      </a:r>
                      <a:r>
                        <a:rPr sz="2400" spc="-25" dirty="0">
                          <a:latin typeface="Calibri"/>
                          <a:cs typeface="Calibri"/>
                        </a:rPr>
                        <a:t> </a:t>
                      </a:r>
                      <a:r>
                        <a:rPr sz="2400" spc="-10" dirty="0">
                          <a:latin typeface="Calibri"/>
                          <a:cs typeface="Calibri"/>
                        </a:rPr>
                        <a:t>little</a:t>
                      </a:r>
                      <a:r>
                        <a:rPr sz="2400" spc="-25" dirty="0">
                          <a:latin typeface="Calibri"/>
                          <a:cs typeface="Calibri"/>
                        </a:rPr>
                        <a:t> </a:t>
                      </a:r>
                      <a:r>
                        <a:rPr sz="2400" spc="-15" dirty="0">
                          <a:latin typeface="Calibri"/>
                          <a:cs typeface="Calibri"/>
                        </a:rPr>
                        <a:t>to</a:t>
                      </a:r>
                      <a:r>
                        <a:rPr sz="2400" spc="-25" dirty="0">
                          <a:latin typeface="Calibri"/>
                          <a:cs typeface="Calibri"/>
                        </a:rPr>
                        <a:t> </a:t>
                      </a:r>
                      <a:r>
                        <a:rPr sz="2400" dirty="0">
                          <a:latin typeface="Calibri"/>
                          <a:cs typeface="Calibri"/>
                        </a:rPr>
                        <a:t>P </a:t>
                      </a:r>
                      <a:r>
                        <a:rPr sz="2400" spc="-530" dirty="0">
                          <a:latin typeface="Calibri"/>
                          <a:cs typeface="Calibri"/>
                        </a:rPr>
                        <a:t> </a:t>
                      </a:r>
                      <a:r>
                        <a:rPr sz="2400" spc="-10" dirty="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03200" marR="197485" indent="-3175" algn="ctr">
                        <a:lnSpc>
                          <a:spcPct val="100000"/>
                        </a:lnSpc>
                        <a:spcBef>
                          <a:spcPts val="580"/>
                        </a:spcBef>
                      </a:pPr>
                      <a:r>
                        <a:rPr sz="2400" spc="-5" dirty="0">
                          <a:latin typeface="Calibri"/>
                          <a:cs typeface="Calibri"/>
                        </a:rPr>
                        <a:t>Qd </a:t>
                      </a:r>
                      <a:r>
                        <a:rPr sz="2400" spc="-10" dirty="0">
                          <a:latin typeface="Calibri"/>
                          <a:cs typeface="Calibri"/>
                        </a:rPr>
                        <a:t>changes </a:t>
                      </a:r>
                      <a:r>
                        <a:rPr sz="2400" spc="-5" dirty="0">
                          <a:latin typeface="Calibri"/>
                          <a:cs typeface="Calibri"/>
                        </a:rPr>
                        <a:t>in the </a:t>
                      </a:r>
                      <a:r>
                        <a:rPr sz="2400" dirty="0">
                          <a:latin typeface="Calibri"/>
                          <a:cs typeface="Calibri"/>
                        </a:rPr>
                        <a:t> </a:t>
                      </a:r>
                      <a:r>
                        <a:rPr sz="2400" spc="-5" dirty="0">
                          <a:latin typeface="Calibri"/>
                          <a:cs typeface="Calibri"/>
                        </a:rPr>
                        <a:t>same</a:t>
                      </a:r>
                      <a:r>
                        <a:rPr sz="2400" spc="-45" dirty="0">
                          <a:latin typeface="Calibri"/>
                          <a:cs typeface="Calibri"/>
                        </a:rPr>
                        <a:t> </a:t>
                      </a:r>
                      <a:r>
                        <a:rPr sz="2400" spc="-10" dirty="0">
                          <a:latin typeface="Calibri"/>
                          <a:cs typeface="Calibri"/>
                        </a:rPr>
                        <a:t>proportion</a:t>
                      </a:r>
                      <a:r>
                        <a:rPr sz="2400" spc="-40" dirty="0">
                          <a:latin typeface="Calibri"/>
                          <a:cs typeface="Calibri"/>
                        </a:rPr>
                        <a:t> </a:t>
                      </a:r>
                      <a:r>
                        <a:rPr sz="2400" dirty="0">
                          <a:latin typeface="Calibri"/>
                          <a:cs typeface="Calibri"/>
                        </a:rPr>
                        <a:t>as </a:t>
                      </a:r>
                      <a:r>
                        <a:rPr sz="2400" spc="-525" dirty="0">
                          <a:latin typeface="Calibri"/>
                          <a:cs typeface="Calibri"/>
                        </a:rPr>
                        <a:t> </a:t>
                      </a:r>
                      <a:r>
                        <a:rPr sz="2400" spc="-5" dirty="0">
                          <a:latin typeface="Calibri"/>
                          <a:cs typeface="Calibri"/>
                        </a:rPr>
                        <a:t>the</a:t>
                      </a:r>
                      <a:r>
                        <a:rPr sz="2400" spc="-15" dirty="0">
                          <a:latin typeface="Calibri"/>
                          <a:cs typeface="Calibri"/>
                        </a:rPr>
                        <a:t> </a:t>
                      </a:r>
                      <a:r>
                        <a:rPr sz="2400" spc="-10" dirty="0">
                          <a:latin typeface="Calibri"/>
                          <a:cs typeface="Calibri"/>
                        </a:rPr>
                        <a:t>change </a:t>
                      </a:r>
                      <a:r>
                        <a:rPr sz="2400" spc="-5" dirty="0">
                          <a:latin typeface="Calibri"/>
                          <a:cs typeface="Calibri"/>
                        </a:rPr>
                        <a:t>in</a:t>
                      </a:r>
                      <a:r>
                        <a:rPr sz="2400" spc="-15" dirty="0">
                          <a:latin typeface="Calibri"/>
                          <a:cs typeface="Calibri"/>
                        </a:rPr>
                        <a:t> </a:t>
                      </a:r>
                      <a:r>
                        <a:rPr sz="2400" dirty="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9485" marR="314960" indent="-640080">
                        <a:lnSpc>
                          <a:spcPct val="100000"/>
                        </a:lnSpc>
                        <a:spcBef>
                          <a:spcPts val="580"/>
                        </a:spcBef>
                      </a:pPr>
                      <a:r>
                        <a:rPr sz="2400" spc="-5" dirty="0">
                          <a:latin typeface="Calibri"/>
                          <a:cs typeface="Calibri"/>
                        </a:rPr>
                        <a:t>Qd</a:t>
                      </a:r>
                      <a:r>
                        <a:rPr sz="2400" spc="-30" dirty="0">
                          <a:latin typeface="Calibri"/>
                          <a:cs typeface="Calibri"/>
                        </a:rPr>
                        <a:t> </a:t>
                      </a:r>
                      <a:r>
                        <a:rPr sz="2400" spc="-10" dirty="0">
                          <a:latin typeface="Calibri"/>
                          <a:cs typeface="Calibri"/>
                        </a:rPr>
                        <a:t>reacts</a:t>
                      </a:r>
                      <a:r>
                        <a:rPr sz="2400" spc="-25" dirty="0">
                          <a:latin typeface="Calibri"/>
                          <a:cs typeface="Calibri"/>
                        </a:rPr>
                        <a:t> </a:t>
                      </a:r>
                      <a:r>
                        <a:rPr sz="2400" dirty="0">
                          <a:latin typeface="Calibri"/>
                          <a:cs typeface="Calibri"/>
                        </a:rPr>
                        <a:t>alot</a:t>
                      </a:r>
                      <a:r>
                        <a:rPr sz="2400" spc="-25" dirty="0">
                          <a:latin typeface="Calibri"/>
                          <a:cs typeface="Calibri"/>
                        </a:rPr>
                        <a:t> </a:t>
                      </a:r>
                      <a:r>
                        <a:rPr sz="2400" spc="-15" dirty="0">
                          <a:latin typeface="Calibri"/>
                          <a:cs typeface="Calibri"/>
                        </a:rPr>
                        <a:t>to</a:t>
                      </a:r>
                      <a:r>
                        <a:rPr sz="2400" spc="-25" dirty="0">
                          <a:latin typeface="Calibri"/>
                          <a:cs typeface="Calibri"/>
                        </a:rPr>
                        <a:t> </a:t>
                      </a:r>
                      <a:r>
                        <a:rPr sz="2400" dirty="0">
                          <a:latin typeface="Calibri"/>
                          <a:cs typeface="Calibri"/>
                        </a:rPr>
                        <a:t>P </a:t>
                      </a:r>
                      <a:r>
                        <a:rPr sz="2400" spc="-530" dirty="0">
                          <a:latin typeface="Calibri"/>
                          <a:cs typeface="Calibri"/>
                        </a:rPr>
                        <a:t> </a:t>
                      </a:r>
                      <a:r>
                        <a:rPr sz="2400" spc="-10" dirty="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3505" marR="97790" indent="-1905" algn="ctr">
                        <a:lnSpc>
                          <a:spcPct val="100000"/>
                        </a:lnSpc>
                        <a:spcBef>
                          <a:spcPts val="580"/>
                        </a:spcBef>
                      </a:pPr>
                      <a:r>
                        <a:rPr sz="2400" spc="-5" dirty="0">
                          <a:latin typeface="Calibri"/>
                          <a:cs typeface="Calibri"/>
                        </a:rPr>
                        <a:t>Qd </a:t>
                      </a:r>
                      <a:r>
                        <a:rPr sz="2400" spc="-10" dirty="0">
                          <a:latin typeface="Calibri"/>
                          <a:cs typeface="Calibri"/>
                        </a:rPr>
                        <a:t>changes by </a:t>
                      </a:r>
                      <a:r>
                        <a:rPr sz="2400" dirty="0">
                          <a:latin typeface="Calibri"/>
                          <a:cs typeface="Calibri"/>
                        </a:rPr>
                        <a:t>an </a:t>
                      </a:r>
                      <a:r>
                        <a:rPr sz="2400" spc="5" dirty="0">
                          <a:latin typeface="Calibri"/>
                          <a:cs typeface="Calibri"/>
                        </a:rPr>
                        <a:t> </a:t>
                      </a:r>
                      <a:r>
                        <a:rPr sz="2400" spc="-10" dirty="0">
                          <a:latin typeface="Calibri"/>
                          <a:cs typeface="Calibri"/>
                        </a:rPr>
                        <a:t>infinitely </a:t>
                      </a:r>
                      <a:r>
                        <a:rPr sz="2400" spc="-15" dirty="0">
                          <a:latin typeface="Calibri"/>
                          <a:cs typeface="Calibri"/>
                        </a:rPr>
                        <a:t>large </a:t>
                      </a:r>
                      <a:r>
                        <a:rPr sz="2400" spc="-5" dirty="0">
                          <a:latin typeface="Calibri"/>
                          <a:cs typeface="Calibri"/>
                        </a:rPr>
                        <a:t>amount </a:t>
                      </a:r>
                      <a:r>
                        <a:rPr sz="2400" spc="-530" dirty="0">
                          <a:latin typeface="Calibri"/>
                          <a:cs typeface="Calibri"/>
                        </a:rPr>
                        <a:t> </a:t>
                      </a:r>
                      <a:r>
                        <a:rPr sz="2400" spc="-5" dirty="0">
                          <a:latin typeface="Calibri"/>
                          <a:cs typeface="Calibri"/>
                        </a:rPr>
                        <a:t>when</a:t>
                      </a:r>
                      <a:r>
                        <a:rPr sz="2400" spc="-15" dirty="0">
                          <a:latin typeface="Calibri"/>
                          <a:cs typeface="Calibri"/>
                        </a:rPr>
                        <a:t> </a:t>
                      </a:r>
                      <a:r>
                        <a:rPr sz="2400" dirty="0">
                          <a:latin typeface="Calibri"/>
                          <a:cs typeface="Calibri"/>
                        </a:rPr>
                        <a:t>P</a:t>
                      </a:r>
                      <a:r>
                        <a:rPr sz="2400" spc="-10" dirty="0">
                          <a:latin typeface="Calibri"/>
                          <a:cs typeface="Calibri"/>
                        </a:rPr>
                        <a:t> 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8624">
                <a:tc>
                  <a:txBody>
                    <a:bodyPr/>
                    <a:lstStyle/>
                    <a:p>
                      <a:pPr marL="85725">
                        <a:lnSpc>
                          <a:spcPct val="100000"/>
                        </a:lnSpc>
                        <a:spcBef>
                          <a:spcPts val="580"/>
                        </a:spcBef>
                      </a:pPr>
                      <a:r>
                        <a:rPr sz="2400" spc="-5" dirty="0">
                          <a:latin typeface="Calibri"/>
                          <a:cs typeface="Calibri"/>
                        </a:rPr>
                        <a:t>ed</a:t>
                      </a:r>
                      <a:r>
                        <a:rPr sz="2400" spc="-45" dirty="0">
                          <a:latin typeface="Calibri"/>
                          <a:cs typeface="Calibri"/>
                        </a:rPr>
                        <a:t> </a:t>
                      </a:r>
                      <a:r>
                        <a:rPr sz="2400" spc="-15" dirty="0">
                          <a:latin typeface="Calibri"/>
                          <a:cs typeface="Calibri"/>
                        </a:rPr>
                        <a:t>range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spc="-5" dirty="0">
                          <a:latin typeface="Arial MT"/>
                          <a:cs typeface="Arial MT"/>
                        </a:rPr>
                        <a:t>ed</a:t>
                      </a:r>
                      <a:r>
                        <a:rPr sz="2400" spc="-35" dirty="0">
                          <a:latin typeface="Arial MT"/>
                          <a:cs typeface="Arial MT"/>
                        </a:rPr>
                        <a:t> </a:t>
                      </a:r>
                      <a:r>
                        <a:rPr sz="2400" dirty="0">
                          <a:latin typeface="Arial MT"/>
                          <a:cs typeface="Arial MT"/>
                        </a:rPr>
                        <a:t>=</a:t>
                      </a:r>
                      <a:r>
                        <a:rPr sz="2400" spc="-40" dirty="0">
                          <a:latin typeface="Arial MT"/>
                          <a:cs typeface="Arial MT"/>
                        </a:rPr>
                        <a:t> </a:t>
                      </a:r>
                      <a:r>
                        <a:rPr sz="2400" dirty="0">
                          <a:latin typeface="Arial MT"/>
                          <a:cs typeface="Arial MT"/>
                        </a:rPr>
                        <a:t>0</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00125">
                        <a:lnSpc>
                          <a:spcPct val="100000"/>
                        </a:lnSpc>
                        <a:spcBef>
                          <a:spcPts val="580"/>
                        </a:spcBef>
                      </a:pPr>
                      <a:r>
                        <a:rPr sz="2400" spc="-5" dirty="0">
                          <a:latin typeface="Calibri"/>
                          <a:cs typeface="Calibri"/>
                        </a:rPr>
                        <a:t>ed</a:t>
                      </a:r>
                      <a:r>
                        <a:rPr sz="2400" spc="-35" dirty="0">
                          <a:latin typeface="Calibri"/>
                          <a:cs typeface="Calibri"/>
                        </a:rPr>
                        <a:t> </a:t>
                      </a:r>
                      <a:r>
                        <a:rPr sz="2400" dirty="0">
                          <a:latin typeface="Calibri"/>
                          <a:cs typeface="Calibri"/>
                        </a:rPr>
                        <a:t>&lt;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768985" algn="r">
                        <a:lnSpc>
                          <a:spcPct val="100000"/>
                        </a:lnSpc>
                        <a:spcBef>
                          <a:spcPts val="580"/>
                        </a:spcBef>
                      </a:pPr>
                      <a:r>
                        <a:rPr sz="2400" spc="-5" dirty="0">
                          <a:latin typeface="Calibri"/>
                          <a:cs typeface="Calibri"/>
                        </a:rPr>
                        <a:t>ed</a:t>
                      </a:r>
                      <a:r>
                        <a:rPr sz="2400" spc="-35" dirty="0">
                          <a:latin typeface="Calibri"/>
                          <a:cs typeface="Calibri"/>
                        </a:rPr>
                        <a:t> </a:t>
                      </a:r>
                      <a:r>
                        <a:rPr sz="2400" dirty="0">
                          <a:latin typeface="Calibri"/>
                          <a:cs typeface="Calibri"/>
                        </a:rPr>
                        <a: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spc="-5" dirty="0">
                          <a:latin typeface="Calibri"/>
                          <a:cs typeface="Calibri"/>
                        </a:rPr>
                        <a:t>ed</a:t>
                      </a:r>
                      <a:r>
                        <a:rPr sz="2400" spc="-35" dirty="0">
                          <a:latin typeface="Calibri"/>
                          <a:cs typeface="Calibri"/>
                        </a:rPr>
                        <a:t> </a:t>
                      </a:r>
                      <a:r>
                        <a:rPr sz="2400" dirty="0">
                          <a:latin typeface="Calibri"/>
                          <a:cs typeface="Calibri"/>
                        </a:rPr>
                        <a:t>&gt;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1115" algn="ctr">
                        <a:lnSpc>
                          <a:spcPct val="100000"/>
                        </a:lnSpc>
                        <a:spcBef>
                          <a:spcPts val="580"/>
                        </a:spcBef>
                      </a:pPr>
                      <a:r>
                        <a:rPr sz="2400" spc="-5" dirty="0">
                          <a:latin typeface="Calibri"/>
                          <a:cs typeface="Calibri"/>
                        </a:rPr>
                        <a:t>ed</a:t>
                      </a:r>
                      <a:r>
                        <a:rPr sz="2400" spc="-30" dirty="0">
                          <a:latin typeface="Calibri"/>
                          <a:cs typeface="Calibri"/>
                        </a:rPr>
                        <a:t> </a:t>
                      </a:r>
                      <a:r>
                        <a:rPr sz="2400" dirty="0">
                          <a:latin typeface="Calibri"/>
                          <a:cs typeface="Calibri"/>
                        </a:rPr>
                        <a:t>=</a:t>
                      </a:r>
                      <a:r>
                        <a:rPr sz="2400" spc="-30" dirty="0">
                          <a:latin typeface="Calibri"/>
                          <a:cs typeface="Calibri"/>
                        </a:rPr>
                        <a:t> </a:t>
                      </a:r>
                      <a:r>
                        <a:rPr sz="2400" spc="-5" dirty="0">
                          <a:latin typeface="Calibri"/>
                          <a:cs typeface="Calibri"/>
                        </a:rPr>
                        <a:t>|</a:t>
                      </a:r>
                      <a:r>
                        <a:rPr sz="2400" spc="-5" dirty="0">
                          <a:solidFill>
                            <a:srgbClr val="202124"/>
                          </a:solidFill>
                          <a:latin typeface="Arial MT"/>
                          <a:cs typeface="Arial MT"/>
                        </a:rPr>
                        <a:t>∞|</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2502175">
                <a:tc>
                  <a:txBody>
                    <a:bodyPr/>
                    <a:lstStyle/>
                    <a:p>
                      <a:pPr marL="85725">
                        <a:lnSpc>
                          <a:spcPct val="100000"/>
                        </a:lnSpc>
                        <a:spcBef>
                          <a:spcPts val="580"/>
                        </a:spcBef>
                      </a:pPr>
                      <a:r>
                        <a:rPr sz="2400" spc="-15" dirty="0">
                          <a:latin typeface="Calibri"/>
                          <a:cs typeface="Calibri"/>
                        </a:rPr>
                        <a:t>graph</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280124">
                <a:tc>
                  <a:txBody>
                    <a:bodyPr/>
                    <a:lstStyle/>
                    <a:p>
                      <a:pPr marL="85725">
                        <a:lnSpc>
                          <a:spcPct val="100000"/>
                        </a:lnSpc>
                        <a:spcBef>
                          <a:spcPts val="580"/>
                        </a:spcBef>
                      </a:pPr>
                      <a:r>
                        <a:rPr sz="2400" spc="-15" dirty="0">
                          <a:latin typeface="Calibri"/>
                          <a:cs typeface="Calibri"/>
                        </a:rPr>
                        <a:t>examples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12750">
                        <a:lnSpc>
                          <a:spcPct val="100000"/>
                        </a:lnSpc>
                        <a:spcBef>
                          <a:spcPts val="580"/>
                        </a:spcBef>
                        <a:buFont typeface="Arial MT"/>
                        <a:buChar char="●"/>
                        <a:tabLst>
                          <a:tab pos="542290" algn="l"/>
                          <a:tab pos="542925" algn="l"/>
                        </a:tabLst>
                      </a:pPr>
                      <a:r>
                        <a:rPr sz="2400" spc="-5" dirty="0">
                          <a:latin typeface="Calibri"/>
                          <a:cs typeface="Calibri"/>
                        </a:rPr>
                        <a:t>insulin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12750">
                        <a:lnSpc>
                          <a:spcPct val="100000"/>
                        </a:lnSpc>
                        <a:spcBef>
                          <a:spcPts val="580"/>
                        </a:spcBef>
                        <a:buFont typeface="Arial MT"/>
                        <a:buChar char="●"/>
                        <a:tabLst>
                          <a:tab pos="542290" algn="l"/>
                          <a:tab pos="542925" algn="l"/>
                        </a:tabLst>
                      </a:pPr>
                      <a:r>
                        <a:rPr sz="2400" spc="-20" dirty="0">
                          <a:latin typeface="Calibri"/>
                          <a:cs typeface="Calibri"/>
                        </a:rPr>
                        <a:t>food</a:t>
                      </a:r>
                      <a:endParaRPr sz="2400">
                        <a:latin typeface="Calibri"/>
                        <a:cs typeface="Calibri"/>
                      </a:endParaRPr>
                    </a:p>
                    <a:p>
                      <a:pPr marL="542925" indent="-412750">
                        <a:lnSpc>
                          <a:spcPct val="100000"/>
                        </a:lnSpc>
                        <a:spcBef>
                          <a:spcPts val="430"/>
                        </a:spcBef>
                        <a:buFont typeface="Arial MT"/>
                        <a:buChar char="●"/>
                        <a:tabLst>
                          <a:tab pos="542290" algn="l"/>
                          <a:tab pos="542925" algn="l"/>
                        </a:tabLst>
                      </a:pPr>
                      <a:r>
                        <a:rPr sz="2400" spc="-10" dirty="0">
                          <a:latin typeface="Calibri"/>
                          <a:cs typeface="Calibri"/>
                        </a:rPr>
                        <a:t>shelter</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12750">
                        <a:lnSpc>
                          <a:spcPct val="100000"/>
                        </a:lnSpc>
                        <a:spcBef>
                          <a:spcPts val="580"/>
                        </a:spcBef>
                        <a:buFont typeface="Arial MT"/>
                        <a:buChar char="●"/>
                        <a:tabLst>
                          <a:tab pos="542290" algn="l"/>
                          <a:tab pos="542925" algn="l"/>
                        </a:tabLst>
                      </a:pPr>
                      <a:r>
                        <a:rPr sz="2400" spc="-20" dirty="0">
                          <a:latin typeface="Calibri"/>
                          <a:cs typeface="Calibri"/>
                        </a:rPr>
                        <a:t>cars</a:t>
                      </a:r>
                      <a:endParaRPr sz="2400">
                        <a:latin typeface="Calibri"/>
                        <a:cs typeface="Calibri"/>
                      </a:endParaRPr>
                    </a:p>
                    <a:p>
                      <a:pPr marL="542925" indent="-412750">
                        <a:lnSpc>
                          <a:spcPct val="100000"/>
                        </a:lnSpc>
                        <a:spcBef>
                          <a:spcPts val="430"/>
                        </a:spcBef>
                        <a:buFont typeface="Arial MT"/>
                        <a:buChar char="●"/>
                        <a:tabLst>
                          <a:tab pos="542290" algn="l"/>
                          <a:tab pos="542925" algn="l"/>
                        </a:tabLst>
                      </a:pPr>
                      <a:r>
                        <a:rPr sz="2400" spc="-10" dirty="0">
                          <a:latin typeface="Calibri"/>
                          <a:cs typeface="Calibri"/>
                        </a:rPr>
                        <a:t>furnitures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464184" indent="-412750">
                        <a:lnSpc>
                          <a:spcPct val="100000"/>
                        </a:lnSpc>
                        <a:spcBef>
                          <a:spcPts val="580"/>
                        </a:spcBef>
                        <a:buFont typeface="Arial MT"/>
                        <a:buChar char="●"/>
                        <a:tabLst>
                          <a:tab pos="542290" algn="l"/>
                          <a:tab pos="542925" algn="l"/>
                        </a:tabLst>
                      </a:pPr>
                      <a:r>
                        <a:rPr sz="2400" dirty="0">
                          <a:latin typeface="Calibri"/>
                          <a:cs typeface="Calibri"/>
                        </a:rPr>
                        <a:t>2 </a:t>
                      </a:r>
                      <a:r>
                        <a:rPr sz="2400" spc="-5" dirty="0">
                          <a:latin typeface="Calibri"/>
                          <a:cs typeface="Calibri"/>
                        </a:rPr>
                        <a:t>soft </a:t>
                      </a:r>
                      <a:r>
                        <a:rPr sz="2400" spc="-10" dirty="0">
                          <a:latin typeface="Calibri"/>
                          <a:cs typeface="Calibri"/>
                        </a:rPr>
                        <a:t>drinks </a:t>
                      </a:r>
                      <a:r>
                        <a:rPr sz="2400" spc="-5" dirty="0">
                          <a:latin typeface="Calibri"/>
                          <a:cs typeface="Calibri"/>
                        </a:rPr>
                        <a:t> </a:t>
                      </a:r>
                      <a:r>
                        <a:rPr sz="2400" spc="-10" dirty="0">
                          <a:latin typeface="Calibri"/>
                          <a:cs typeface="Calibri"/>
                        </a:rPr>
                        <a:t>side-by-side</a:t>
                      </a:r>
                      <a:r>
                        <a:rPr sz="2400" spc="-50" dirty="0">
                          <a:latin typeface="Calibri"/>
                          <a:cs typeface="Calibri"/>
                        </a:rPr>
                        <a:t> </a:t>
                      </a:r>
                      <a:r>
                        <a:rPr sz="2400" spc="-5" dirty="0">
                          <a:latin typeface="Calibri"/>
                          <a:cs typeface="Calibri"/>
                        </a:rPr>
                        <a:t>in</a:t>
                      </a:r>
                      <a:r>
                        <a:rPr sz="2400" spc="-45" dirty="0">
                          <a:latin typeface="Calibri"/>
                          <a:cs typeface="Calibri"/>
                        </a:rPr>
                        <a:t> </a:t>
                      </a:r>
                      <a:r>
                        <a:rPr sz="2400" dirty="0">
                          <a:latin typeface="Calibri"/>
                          <a:cs typeface="Calibri"/>
                        </a:rPr>
                        <a:t>a</a:t>
                      </a:r>
                      <a:endParaRPr sz="2400">
                        <a:latin typeface="Calibri"/>
                        <a:cs typeface="Calibri"/>
                      </a:endParaRPr>
                    </a:p>
                    <a:p>
                      <a:pPr marL="542925">
                        <a:lnSpc>
                          <a:spcPct val="100000"/>
                        </a:lnSpc>
                      </a:pPr>
                      <a:r>
                        <a:rPr sz="2400" spc="-10" dirty="0">
                          <a:latin typeface="Calibri"/>
                          <a:cs typeface="Calibri"/>
                        </a:rPr>
                        <a:t>vending</a:t>
                      </a:r>
                      <a:r>
                        <a:rPr sz="2400" spc="-40" dirty="0">
                          <a:latin typeface="Calibri"/>
                          <a:cs typeface="Calibri"/>
                        </a:rPr>
                        <a:t> </a:t>
                      </a:r>
                      <a:r>
                        <a:rPr sz="2400" spc="-5" dirty="0">
                          <a:latin typeface="Calibri"/>
                          <a:cs typeface="Calibri"/>
                        </a:rPr>
                        <a:t>machine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3081347" y="4849100"/>
            <a:ext cx="2172955" cy="2041249"/>
          </a:xfrm>
          <a:prstGeom prst="rect">
            <a:avLst/>
          </a:prstGeom>
        </p:spPr>
      </p:pic>
      <p:pic>
        <p:nvPicPr>
          <p:cNvPr id="5" name="object 5"/>
          <p:cNvPicPr/>
          <p:nvPr/>
        </p:nvPicPr>
        <p:blipFill>
          <a:blip r:embed="rId3" cstate="print"/>
          <a:stretch>
            <a:fillRect/>
          </a:stretch>
        </p:blipFill>
        <p:spPr>
          <a:xfrm>
            <a:off x="5945725" y="4849100"/>
            <a:ext cx="2247103" cy="1989789"/>
          </a:xfrm>
          <a:prstGeom prst="rect">
            <a:avLst/>
          </a:prstGeom>
        </p:spPr>
      </p:pic>
      <p:pic>
        <p:nvPicPr>
          <p:cNvPr id="6" name="object 6"/>
          <p:cNvPicPr/>
          <p:nvPr/>
        </p:nvPicPr>
        <p:blipFill>
          <a:blip r:embed="rId4" cstate="print"/>
          <a:stretch>
            <a:fillRect/>
          </a:stretch>
        </p:blipFill>
        <p:spPr>
          <a:xfrm>
            <a:off x="14750141" y="4918295"/>
            <a:ext cx="2352657" cy="1972054"/>
          </a:xfrm>
          <a:prstGeom prst="rect">
            <a:avLst/>
          </a:prstGeom>
        </p:spPr>
      </p:pic>
      <p:pic>
        <p:nvPicPr>
          <p:cNvPr id="7" name="object 7"/>
          <p:cNvPicPr/>
          <p:nvPr/>
        </p:nvPicPr>
        <p:blipFill>
          <a:blip r:embed="rId5" cstate="print"/>
          <a:stretch>
            <a:fillRect/>
          </a:stretch>
        </p:blipFill>
        <p:spPr>
          <a:xfrm>
            <a:off x="11726333" y="4849100"/>
            <a:ext cx="2165088" cy="1951855"/>
          </a:xfrm>
          <a:prstGeom prst="rect">
            <a:avLst/>
          </a:prstGeom>
        </p:spPr>
      </p:pic>
      <p:pic>
        <p:nvPicPr>
          <p:cNvPr id="8" name="object 8"/>
          <p:cNvPicPr/>
          <p:nvPr/>
        </p:nvPicPr>
        <p:blipFill>
          <a:blip r:embed="rId6" cstate="print"/>
          <a:stretch>
            <a:fillRect/>
          </a:stretch>
        </p:blipFill>
        <p:spPr>
          <a:xfrm>
            <a:off x="8730500" y="4849100"/>
            <a:ext cx="2278657" cy="20100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11375" y="266499"/>
            <a:ext cx="5109749" cy="8665624"/>
          </a:xfrm>
          <a:prstGeom prst="rect">
            <a:avLst/>
          </a:prstGeom>
        </p:spPr>
      </p:pic>
      <p:sp>
        <p:nvSpPr>
          <p:cNvPr id="3" name="object 3"/>
          <p:cNvSpPr txBox="1">
            <a:spLocks noGrp="1"/>
          </p:cNvSpPr>
          <p:nvPr>
            <p:ph type="title"/>
          </p:nvPr>
        </p:nvSpPr>
        <p:spPr>
          <a:xfrm>
            <a:off x="877625" y="820614"/>
            <a:ext cx="7052309"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5" dirty="0">
                <a:latin typeface="Calibri"/>
                <a:cs typeface="Calibri"/>
              </a:rPr>
              <a:t> </a:t>
            </a:r>
            <a:r>
              <a:rPr sz="4200" spc="-15" dirty="0">
                <a:latin typeface="Calibri"/>
                <a:cs typeface="Calibri"/>
              </a:rPr>
              <a:t>Elasticity</a:t>
            </a:r>
            <a:r>
              <a:rPr sz="4200" spc="-20" dirty="0">
                <a:latin typeface="Calibri"/>
                <a:cs typeface="Calibri"/>
              </a:rPr>
              <a:t> </a:t>
            </a:r>
            <a:r>
              <a:rPr sz="4200" dirty="0">
                <a:latin typeface="Calibri"/>
                <a:cs typeface="Calibri"/>
              </a:rPr>
              <a:t>-</a:t>
            </a:r>
            <a:r>
              <a:rPr sz="4200" spc="-20" dirty="0">
                <a:latin typeface="Calibri"/>
                <a:cs typeface="Calibri"/>
              </a:rPr>
              <a:t> </a:t>
            </a:r>
            <a:r>
              <a:rPr sz="4200" spc="-85" dirty="0">
                <a:latin typeface="Calibri"/>
                <a:cs typeface="Calibri"/>
              </a:rPr>
              <a:t>Total</a:t>
            </a:r>
            <a:r>
              <a:rPr sz="4200" spc="-20" dirty="0">
                <a:latin typeface="Calibri"/>
                <a:cs typeface="Calibri"/>
              </a:rPr>
              <a:t> Revenue </a:t>
            </a:r>
            <a:r>
              <a:rPr sz="4200" spc="-5" dirty="0">
                <a:latin typeface="Calibri"/>
                <a:cs typeface="Calibri"/>
              </a:rPr>
              <a:t>(TR)</a:t>
            </a:r>
            <a:endParaRPr sz="4200">
              <a:latin typeface="Calibri"/>
              <a:cs typeface="Calibri"/>
            </a:endParaRPr>
          </a:p>
        </p:txBody>
      </p:sp>
      <p:sp>
        <p:nvSpPr>
          <p:cNvPr id="4" name="object 4"/>
          <p:cNvSpPr txBox="1"/>
          <p:nvPr/>
        </p:nvSpPr>
        <p:spPr>
          <a:xfrm>
            <a:off x="1489992" y="1862734"/>
            <a:ext cx="5703570" cy="5374640"/>
          </a:xfrm>
          <a:prstGeom prst="rect">
            <a:avLst/>
          </a:prstGeom>
        </p:spPr>
        <p:txBody>
          <a:bodyPr vert="horz" wrap="square" lIns="0" tIns="210820" rIns="0" bIns="0" rtlCol="0">
            <a:spAutoFit/>
          </a:bodyPr>
          <a:lstStyle/>
          <a:p>
            <a:pPr marL="440055" indent="-427990">
              <a:lnSpc>
                <a:spcPct val="100000"/>
              </a:lnSpc>
              <a:spcBef>
                <a:spcPts val="1660"/>
              </a:spcBef>
              <a:buFont typeface="Arial MT"/>
              <a:buChar char="●"/>
              <a:tabLst>
                <a:tab pos="440055" algn="l"/>
                <a:tab pos="440690" algn="l"/>
              </a:tabLst>
            </a:pPr>
            <a:r>
              <a:rPr sz="2600" spc="-5" dirty="0">
                <a:latin typeface="Calibri"/>
                <a:cs typeface="Calibri"/>
              </a:rPr>
              <a:t>ed</a:t>
            </a:r>
            <a:r>
              <a:rPr sz="2600" spc="-35" dirty="0">
                <a:latin typeface="Calibri"/>
                <a:cs typeface="Calibri"/>
              </a:rPr>
              <a:t> </a:t>
            </a:r>
            <a:r>
              <a:rPr sz="2600" dirty="0">
                <a:latin typeface="Calibri"/>
                <a:cs typeface="Calibri"/>
              </a:rPr>
              <a:t>=</a:t>
            </a:r>
            <a:r>
              <a:rPr sz="2600" spc="-30" dirty="0">
                <a:latin typeface="Calibri"/>
                <a:cs typeface="Calibri"/>
              </a:rPr>
              <a:t> </a:t>
            </a:r>
            <a:r>
              <a:rPr sz="2600" spc="-10" dirty="0">
                <a:latin typeface="Calibri"/>
                <a:cs typeface="Calibri"/>
              </a:rPr>
              <a:t>elastic</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upper</a:t>
            </a:r>
            <a:r>
              <a:rPr sz="2600" spc="-20" dirty="0">
                <a:latin typeface="Calibri"/>
                <a:cs typeface="Calibri"/>
              </a:rPr>
              <a:t> </a:t>
            </a:r>
            <a:r>
              <a:rPr sz="2600" spc="-5" dirty="0">
                <a:latin typeface="Calibri"/>
                <a:cs typeface="Calibri"/>
              </a:rPr>
              <a:t>half</a:t>
            </a:r>
            <a:r>
              <a:rPr sz="2600" spc="-15" dirty="0">
                <a:latin typeface="Calibri"/>
                <a:cs typeface="Calibri"/>
              </a:rPr>
              <a:t> </a:t>
            </a:r>
            <a:r>
              <a:rPr sz="2600" spc="-5" dirty="0">
                <a:latin typeface="Calibri"/>
                <a:cs typeface="Calibri"/>
              </a:rPr>
              <a:t>of</a:t>
            </a:r>
            <a:r>
              <a:rPr sz="2600" spc="-15" dirty="0">
                <a:latin typeface="Calibri"/>
                <a:cs typeface="Calibri"/>
              </a:rPr>
              <a:t> </a:t>
            </a:r>
            <a:r>
              <a:rPr sz="2600" dirty="0">
                <a:latin typeface="Calibri"/>
                <a:cs typeface="Calibri"/>
              </a:rPr>
              <a:t>a</a:t>
            </a:r>
            <a:r>
              <a:rPr sz="2600" spc="-15" dirty="0">
                <a:latin typeface="Calibri"/>
                <a:cs typeface="Calibri"/>
              </a:rPr>
              <a:t> </a:t>
            </a:r>
            <a:r>
              <a:rPr sz="2600" spc="-5" dirty="0">
                <a:latin typeface="Calibri"/>
                <a:cs typeface="Calibri"/>
              </a:rPr>
              <a:t>linear</a:t>
            </a:r>
            <a:r>
              <a:rPr sz="2600" spc="-20" dirty="0">
                <a:latin typeface="Calibri"/>
                <a:cs typeface="Calibri"/>
              </a:rPr>
              <a:t> </a:t>
            </a:r>
            <a:r>
              <a:rPr sz="2600" spc="-5" dirty="0">
                <a:latin typeface="Calibri"/>
                <a:cs typeface="Calibri"/>
              </a:rPr>
              <a:t>demand</a:t>
            </a:r>
            <a:r>
              <a:rPr sz="2600" spc="-15" dirty="0">
                <a:latin typeface="Calibri"/>
                <a:cs typeface="Calibri"/>
              </a:rPr>
              <a:t> </a:t>
            </a:r>
            <a:r>
              <a:rPr sz="2600" spc="-5" dirty="0">
                <a:latin typeface="Calibri"/>
                <a:cs typeface="Calibri"/>
              </a:rPr>
              <a:t>curve</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decrease</a:t>
            </a:r>
            <a:r>
              <a:rPr sz="2600" spc="-20" dirty="0">
                <a:latin typeface="Calibri"/>
                <a:cs typeface="Calibri"/>
              </a:rPr>
              <a:t> </a:t>
            </a:r>
            <a:r>
              <a:rPr sz="2600" spc="-5" dirty="0">
                <a:latin typeface="Calibri"/>
                <a:cs typeface="Calibri"/>
              </a:rPr>
              <a:t>price</a:t>
            </a:r>
            <a:r>
              <a:rPr sz="2600" spc="-20" dirty="0">
                <a:latin typeface="Calibri"/>
                <a:cs typeface="Calibri"/>
              </a:rPr>
              <a:t> </a:t>
            </a:r>
            <a:r>
              <a:rPr sz="2600" spc="-15" dirty="0">
                <a:latin typeface="Calibri"/>
                <a:cs typeface="Calibri"/>
              </a:rPr>
              <a:t>to</a:t>
            </a:r>
            <a:r>
              <a:rPr sz="2600" spc="-20" dirty="0">
                <a:latin typeface="Calibri"/>
                <a:cs typeface="Calibri"/>
              </a:rPr>
              <a:t> </a:t>
            </a:r>
            <a:r>
              <a:rPr sz="2600" spc="-15" dirty="0">
                <a:latin typeface="Calibri"/>
                <a:cs typeface="Calibri"/>
              </a:rPr>
              <a:t>maximize </a:t>
            </a:r>
            <a:r>
              <a:rPr sz="2600" spc="-5" dirty="0">
                <a:latin typeface="Calibri"/>
                <a:cs typeface="Calibri"/>
              </a:rPr>
              <a:t>TR</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ed</a:t>
            </a:r>
            <a:r>
              <a:rPr sz="2600" spc="-30" dirty="0">
                <a:latin typeface="Calibri"/>
                <a:cs typeface="Calibri"/>
              </a:rPr>
              <a:t> </a:t>
            </a:r>
            <a:r>
              <a:rPr sz="2600" dirty="0">
                <a:latin typeface="Calibri"/>
                <a:cs typeface="Calibri"/>
              </a:rPr>
              <a:t>=</a:t>
            </a:r>
            <a:r>
              <a:rPr sz="2600" spc="-25" dirty="0">
                <a:latin typeface="Calibri"/>
                <a:cs typeface="Calibri"/>
              </a:rPr>
              <a:t> </a:t>
            </a:r>
            <a:r>
              <a:rPr sz="2600" spc="-10" dirty="0">
                <a:latin typeface="Calibri"/>
                <a:cs typeface="Calibri"/>
              </a:rPr>
              <a:t>inelastic</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lower</a:t>
            </a:r>
            <a:r>
              <a:rPr sz="2600" spc="-20" dirty="0">
                <a:latin typeface="Calibri"/>
                <a:cs typeface="Calibri"/>
              </a:rPr>
              <a:t> </a:t>
            </a:r>
            <a:r>
              <a:rPr sz="2600" spc="-5" dirty="0">
                <a:latin typeface="Calibri"/>
                <a:cs typeface="Calibri"/>
              </a:rPr>
              <a:t>half</a:t>
            </a:r>
            <a:r>
              <a:rPr sz="2600" spc="-15" dirty="0">
                <a:latin typeface="Calibri"/>
                <a:cs typeface="Calibri"/>
              </a:rPr>
              <a:t> </a:t>
            </a:r>
            <a:r>
              <a:rPr sz="2600" spc="-5" dirty="0">
                <a:latin typeface="Calibri"/>
                <a:cs typeface="Calibri"/>
              </a:rPr>
              <a:t>of</a:t>
            </a:r>
            <a:r>
              <a:rPr sz="2600" spc="-15" dirty="0">
                <a:latin typeface="Calibri"/>
                <a:cs typeface="Calibri"/>
              </a:rPr>
              <a:t> </a:t>
            </a:r>
            <a:r>
              <a:rPr sz="2600" dirty="0">
                <a:latin typeface="Calibri"/>
                <a:cs typeface="Calibri"/>
              </a:rPr>
              <a:t>a</a:t>
            </a:r>
            <a:r>
              <a:rPr sz="2600" spc="-15" dirty="0">
                <a:latin typeface="Calibri"/>
                <a:cs typeface="Calibri"/>
              </a:rPr>
              <a:t> </a:t>
            </a:r>
            <a:r>
              <a:rPr sz="2600" spc="-5" dirty="0">
                <a:latin typeface="Calibri"/>
                <a:cs typeface="Calibri"/>
              </a:rPr>
              <a:t>linear</a:t>
            </a:r>
            <a:r>
              <a:rPr sz="2600" spc="-15" dirty="0">
                <a:latin typeface="Calibri"/>
                <a:cs typeface="Calibri"/>
              </a:rPr>
              <a:t> </a:t>
            </a:r>
            <a:r>
              <a:rPr sz="2600" spc="-5" dirty="0">
                <a:latin typeface="Calibri"/>
                <a:cs typeface="Calibri"/>
              </a:rPr>
              <a:t>demand</a:t>
            </a:r>
            <a:r>
              <a:rPr sz="2600" spc="-15" dirty="0">
                <a:latin typeface="Calibri"/>
                <a:cs typeface="Calibri"/>
              </a:rPr>
              <a:t> </a:t>
            </a:r>
            <a:r>
              <a:rPr sz="2600" spc="-5" dirty="0">
                <a:latin typeface="Calibri"/>
                <a:cs typeface="Calibri"/>
              </a:rPr>
              <a:t>curve</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increase</a:t>
            </a:r>
            <a:r>
              <a:rPr sz="2600" spc="-20" dirty="0">
                <a:latin typeface="Calibri"/>
                <a:cs typeface="Calibri"/>
              </a:rPr>
              <a:t> </a:t>
            </a:r>
            <a:r>
              <a:rPr sz="2600" spc="-5" dirty="0">
                <a:latin typeface="Calibri"/>
                <a:cs typeface="Calibri"/>
              </a:rPr>
              <a:t>price</a:t>
            </a:r>
            <a:r>
              <a:rPr sz="2600" spc="-20" dirty="0">
                <a:latin typeface="Calibri"/>
                <a:cs typeface="Calibri"/>
              </a:rPr>
              <a:t> </a:t>
            </a:r>
            <a:r>
              <a:rPr sz="2600" spc="-15" dirty="0">
                <a:latin typeface="Calibri"/>
                <a:cs typeface="Calibri"/>
              </a:rPr>
              <a:t>to</a:t>
            </a:r>
            <a:r>
              <a:rPr sz="2600" spc="-20" dirty="0">
                <a:latin typeface="Calibri"/>
                <a:cs typeface="Calibri"/>
              </a:rPr>
              <a:t> </a:t>
            </a:r>
            <a:r>
              <a:rPr sz="2600" spc="-15" dirty="0">
                <a:latin typeface="Calibri"/>
                <a:cs typeface="Calibri"/>
              </a:rPr>
              <a:t>maximize</a:t>
            </a:r>
            <a:r>
              <a:rPr sz="2600" spc="-20" dirty="0">
                <a:latin typeface="Calibri"/>
                <a:cs typeface="Calibri"/>
              </a:rPr>
              <a:t> </a:t>
            </a:r>
            <a:r>
              <a:rPr sz="2600" spc="-5" dirty="0">
                <a:latin typeface="Calibri"/>
                <a:cs typeface="Calibri"/>
              </a:rPr>
              <a:t>TR</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ed</a:t>
            </a:r>
            <a:r>
              <a:rPr sz="2600" spc="-25" dirty="0">
                <a:latin typeface="Calibri"/>
                <a:cs typeface="Calibri"/>
              </a:rPr>
              <a:t> </a:t>
            </a:r>
            <a:r>
              <a:rPr sz="2600" dirty="0">
                <a:latin typeface="Calibri"/>
                <a:cs typeface="Calibri"/>
              </a:rPr>
              <a:t>=</a:t>
            </a:r>
            <a:r>
              <a:rPr sz="2600" spc="-25" dirty="0">
                <a:latin typeface="Calibri"/>
                <a:cs typeface="Calibri"/>
              </a:rPr>
              <a:t> </a:t>
            </a:r>
            <a:r>
              <a:rPr sz="2600" spc="-5" dirty="0">
                <a:latin typeface="Calibri"/>
                <a:cs typeface="Calibri"/>
              </a:rPr>
              <a:t>unit</a:t>
            </a:r>
            <a:r>
              <a:rPr sz="2600" spc="-25" dirty="0">
                <a:latin typeface="Calibri"/>
                <a:cs typeface="Calibri"/>
              </a:rPr>
              <a:t> </a:t>
            </a:r>
            <a:r>
              <a:rPr sz="2600" spc="-10" dirty="0">
                <a:latin typeface="Calibri"/>
                <a:cs typeface="Calibri"/>
              </a:rPr>
              <a:t>elastic</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midpoint</a:t>
            </a:r>
            <a:r>
              <a:rPr sz="2600" spc="-20" dirty="0">
                <a:latin typeface="Calibri"/>
                <a:cs typeface="Calibri"/>
              </a:rPr>
              <a:t> </a:t>
            </a:r>
            <a:r>
              <a:rPr sz="2600" spc="-5" dirty="0">
                <a:latin typeface="Calibri"/>
                <a:cs typeface="Calibri"/>
              </a:rPr>
              <a:t>of</a:t>
            </a:r>
            <a:r>
              <a:rPr sz="2600" spc="-15" dirty="0">
                <a:latin typeface="Calibri"/>
                <a:cs typeface="Calibri"/>
              </a:rPr>
              <a:t> </a:t>
            </a:r>
            <a:r>
              <a:rPr sz="2600" dirty="0">
                <a:latin typeface="Calibri"/>
                <a:cs typeface="Calibri"/>
              </a:rPr>
              <a:t>a</a:t>
            </a:r>
            <a:r>
              <a:rPr sz="2600" spc="-15" dirty="0">
                <a:latin typeface="Calibri"/>
                <a:cs typeface="Calibri"/>
              </a:rPr>
              <a:t> </a:t>
            </a:r>
            <a:r>
              <a:rPr sz="2600" spc="-5" dirty="0">
                <a:latin typeface="Calibri"/>
                <a:cs typeface="Calibri"/>
              </a:rPr>
              <a:t>linear</a:t>
            </a:r>
            <a:r>
              <a:rPr sz="2600" spc="-15" dirty="0">
                <a:latin typeface="Calibri"/>
                <a:cs typeface="Calibri"/>
              </a:rPr>
              <a:t> </a:t>
            </a:r>
            <a:r>
              <a:rPr sz="2600" spc="-5" dirty="0">
                <a:latin typeface="Calibri"/>
                <a:cs typeface="Calibri"/>
              </a:rPr>
              <a:t>demand</a:t>
            </a:r>
            <a:r>
              <a:rPr sz="2600" spc="-15" dirty="0">
                <a:latin typeface="Calibri"/>
                <a:cs typeface="Calibri"/>
              </a:rPr>
              <a:t> </a:t>
            </a:r>
            <a:r>
              <a:rPr sz="2600" spc="-5" dirty="0">
                <a:latin typeface="Calibri"/>
                <a:cs typeface="Calibri"/>
              </a:rPr>
              <a:t>curve</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5" dirty="0">
                <a:latin typeface="Calibri"/>
                <a:cs typeface="Calibri"/>
              </a:rPr>
              <a:t>maximizes</a:t>
            </a:r>
            <a:r>
              <a:rPr sz="2600" spc="-40" dirty="0">
                <a:latin typeface="Calibri"/>
                <a:cs typeface="Calibri"/>
              </a:rPr>
              <a:t> </a:t>
            </a:r>
            <a:r>
              <a:rPr sz="2600" spc="-5" dirty="0">
                <a:latin typeface="Calibri"/>
                <a:cs typeface="Calibri"/>
              </a:rPr>
              <a:t>TR</a:t>
            </a:r>
            <a:endParaRPr sz="26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7052309"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5" dirty="0">
                <a:latin typeface="Calibri"/>
                <a:cs typeface="Calibri"/>
              </a:rPr>
              <a:t> </a:t>
            </a:r>
            <a:r>
              <a:rPr sz="4200" spc="-15" dirty="0">
                <a:latin typeface="Calibri"/>
                <a:cs typeface="Calibri"/>
              </a:rPr>
              <a:t>Elasticity</a:t>
            </a:r>
            <a:r>
              <a:rPr sz="4200" spc="-20" dirty="0">
                <a:latin typeface="Calibri"/>
                <a:cs typeface="Calibri"/>
              </a:rPr>
              <a:t> </a:t>
            </a:r>
            <a:r>
              <a:rPr sz="4200" dirty="0">
                <a:latin typeface="Calibri"/>
                <a:cs typeface="Calibri"/>
              </a:rPr>
              <a:t>-</a:t>
            </a:r>
            <a:r>
              <a:rPr sz="4200" spc="-20" dirty="0">
                <a:latin typeface="Calibri"/>
                <a:cs typeface="Calibri"/>
              </a:rPr>
              <a:t> </a:t>
            </a:r>
            <a:r>
              <a:rPr sz="4200" spc="-85" dirty="0">
                <a:latin typeface="Calibri"/>
                <a:cs typeface="Calibri"/>
              </a:rPr>
              <a:t>Total</a:t>
            </a:r>
            <a:r>
              <a:rPr sz="4200" spc="-20" dirty="0">
                <a:latin typeface="Calibri"/>
                <a:cs typeface="Calibri"/>
              </a:rPr>
              <a:t> Revenue </a:t>
            </a:r>
            <a:r>
              <a:rPr sz="4200" spc="-5" dirty="0">
                <a:latin typeface="Calibri"/>
                <a:cs typeface="Calibri"/>
              </a:rPr>
              <a:t>(TR)</a:t>
            </a:r>
            <a:endParaRPr sz="4200">
              <a:latin typeface="Calibri"/>
              <a:cs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CFFC4A-128A-227D-5A02-367E6DA3707D}"/>
                  </a:ext>
                </a:extLst>
              </p:cNvPr>
              <p:cNvSpPr txBox="1"/>
              <p:nvPr/>
            </p:nvSpPr>
            <p:spPr>
              <a:xfrm>
                <a:off x="1295400" y="1866900"/>
                <a:ext cx="12838375" cy="7114768"/>
              </a:xfrm>
              <a:prstGeom prst="rect">
                <a:avLst/>
              </a:prstGeom>
              <a:noFill/>
            </p:spPr>
            <p:txBody>
              <a:bodyPr wrap="square">
                <a:spAutoFit/>
              </a:bodyPr>
              <a:lstStyle/>
              <a:p>
                <a:pPr marL="12700" marR="5080">
                  <a:spcBef>
                    <a:spcPts val="100"/>
                  </a:spcBef>
                </a:pPr>
                <a:r>
                  <a:rPr lang="en-US" sz="3200" b="1" u="heavy" dirty="0">
                    <a:solidFill>
                      <a:srgbClr val="1155CC"/>
                    </a:solidFill>
                    <a:uFill>
                      <a:solidFill>
                        <a:srgbClr val="1155CC"/>
                      </a:solidFill>
                    </a:uFill>
                    <a:latin typeface="Calibri"/>
                    <a:cs typeface="Calibri"/>
                  </a:rPr>
                  <a:t>Q8:</a:t>
                </a:r>
                <a:r>
                  <a:rPr lang="en-US" sz="3200" b="1" spc="-40" dirty="0">
                    <a:solidFill>
                      <a:srgbClr val="1155CC"/>
                    </a:solidFill>
                    <a:latin typeface="Calibri"/>
                    <a:cs typeface="Calibri"/>
                  </a:rPr>
                  <a:t> </a:t>
                </a:r>
                <a:r>
                  <a:rPr lang="en-US" sz="3200" dirty="0">
                    <a:latin typeface="Calibri"/>
                    <a:cs typeface="Calibri"/>
                  </a:rPr>
                  <a:t>Along a downward sloping linear demand curve, total revenue is the greatest</a:t>
                </a:r>
              </a:p>
              <a:p>
                <a:pPr marL="527050" marR="5080" indent="-514350">
                  <a:spcBef>
                    <a:spcPts val="100"/>
                  </a:spcBef>
                  <a:buFont typeface="+mj-lt"/>
                  <a:buAutoNum type="alphaLcParenR"/>
                </a:pPr>
                <a:r>
                  <a:rPr lang="en-US" sz="3200" b="1" dirty="0">
                    <a:latin typeface="Calibri"/>
                    <a:cs typeface="Calibri"/>
                  </a:rPr>
                  <a:t>Where demand is unit-elastic</a:t>
                </a:r>
              </a:p>
              <a:p>
                <a:pPr marL="527050" marR="5080" indent="-514350">
                  <a:spcBef>
                    <a:spcPts val="100"/>
                  </a:spcBef>
                  <a:buFont typeface="+mj-lt"/>
                  <a:buAutoNum type="alphaLcParenR"/>
                </a:pPr>
                <a:r>
                  <a:rPr lang="en-US" sz="3200" dirty="0">
                    <a:latin typeface="Calibri"/>
                    <a:cs typeface="Calibri"/>
                  </a:rPr>
                  <a:t>Where demand is normal</a:t>
                </a:r>
              </a:p>
              <a:p>
                <a:pPr marL="527050" marR="5080" indent="-514350">
                  <a:spcBef>
                    <a:spcPts val="100"/>
                  </a:spcBef>
                  <a:buFont typeface="+mj-lt"/>
                  <a:buAutoNum type="alphaLcParenR"/>
                </a:pPr>
                <a:r>
                  <a:rPr lang="en-US" sz="3200" dirty="0">
                    <a:latin typeface="Calibri"/>
                    <a:cs typeface="Calibri"/>
                  </a:rPr>
                  <a:t>Where demand is the most inelastic</a:t>
                </a:r>
              </a:p>
              <a:p>
                <a:pPr marL="527050" marR="5080" indent="-514350">
                  <a:spcBef>
                    <a:spcPts val="100"/>
                  </a:spcBef>
                  <a:buFont typeface="+mj-lt"/>
                  <a:buAutoNum type="alphaLcParenR"/>
                </a:pPr>
                <a:r>
                  <a:rPr lang="en-US" sz="3200" dirty="0">
                    <a:latin typeface="Calibri"/>
                    <a:cs typeface="Calibri"/>
                  </a:rPr>
                  <a:t>Where demand is the most elastic</a:t>
                </a:r>
              </a:p>
              <a:p>
                <a:pPr marL="12700" marR="5080">
                  <a:spcBef>
                    <a:spcPts val="100"/>
                  </a:spcBef>
                </a:pPr>
                <a:endParaRPr lang="en-US" sz="3200" dirty="0">
                  <a:latin typeface="Calibri"/>
                  <a:cs typeface="Calibri"/>
                </a:endParaRPr>
              </a:p>
              <a:p>
                <a:pPr marL="12700" marR="5080">
                  <a:spcBef>
                    <a:spcPts val="100"/>
                  </a:spcBef>
                </a:pPr>
                <a:r>
                  <a:rPr lang="en-US" sz="3200" b="1" u="heavy" dirty="0">
                    <a:solidFill>
                      <a:srgbClr val="1155CC"/>
                    </a:solidFill>
                    <a:uFill>
                      <a:solidFill>
                        <a:srgbClr val="1155CC"/>
                      </a:solidFill>
                    </a:uFill>
                    <a:latin typeface="Calibri"/>
                    <a:cs typeface="Calibri"/>
                  </a:rPr>
                  <a:t>Q9: </a:t>
                </a:r>
                <a:r>
                  <a:rPr lang="en-US" sz="3200" dirty="0">
                    <a:latin typeface="Calibri"/>
                    <a:cs typeface="Calibri"/>
                  </a:rPr>
                  <a:t>Suppose the absolute value of the price elasticity of demand for meals at the Fortune Buffet House is </a:t>
                </a:r>
                <a14:m>
                  <m:oMath xmlns:m="http://schemas.openxmlformats.org/officeDocument/2006/math">
                    <m:r>
                      <a:rPr lang="en-US" sz="3200" i="1" smtClean="0">
                        <a:latin typeface="Cambria Math" panose="02040503050406030204" pitchFamily="18" charset="0"/>
                        <a:ea typeface="Cambria Math" panose="02040503050406030204" pitchFamily="18" charset="0"/>
                        <a:cs typeface="Calibri"/>
                      </a:rPr>
                      <m:t>∞</m:t>
                    </m:r>
                  </m:oMath>
                </a14:m>
                <a:r>
                  <a:rPr lang="en-US" sz="3200" dirty="0">
                    <a:latin typeface="Calibri"/>
                    <a:cs typeface="Calibri"/>
                  </a:rPr>
                  <a:t>. What happens to the sales revenue us the restaurant increases its price by 5%?</a:t>
                </a:r>
              </a:p>
              <a:p>
                <a:pPr marL="527050" marR="5080" indent="-514350">
                  <a:spcBef>
                    <a:spcPts val="100"/>
                  </a:spcBef>
                  <a:buFont typeface="+mj-lt"/>
                  <a:buAutoNum type="alphaLcParenR"/>
                </a:pPr>
                <a:r>
                  <a:rPr lang="en-US" sz="3200" dirty="0">
                    <a:latin typeface="Calibri"/>
                    <a:cs typeface="Calibri"/>
                  </a:rPr>
                  <a:t>Sales revenue falls by less than 5%</a:t>
                </a:r>
              </a:p>
              <a:p>
                <a:pPr marL="527050" marR="5080" indent="-514350">
                  <a:spcBef>
                    <a:spcPts val="100"/>
                  </a:spcBef>
                  <a:buFont typeface="+mj-lt"/>
                  <a:buAutoNum type="alphaLcParenR"/>
                </a:pPr>
                <a:r>
                  <a:rPr lang="en-US" sz="3200" b="1" dirty="0">
                    <a:latin typeface="Calibri"/>
                    <a:cs typeface="Calibri"/>
                  </a:rPr>
                  <a:t>Sales revenue falls by 100 percent</a:t>
                </a:r>
              </a:p>
              <a:p>
                <a:pPr marL="527050" marR="5080" indent="-514350">
                  <a:spcBef>
                    <a:spcPts val="100"/>
                  </a:spcBef>
                  <a:buFont typeface="+mj-lt"/>
                  <a:buAutoNum type="alphaLcParenR"/>
                </a:pPr>
                <a:r>
                  <a:rPr lang="en-US" sz="3200" dirty="0">
                    <a:latin typeface="Calibri"/>
                    <a:cs typeface="Calibri"/>
                  </a:rPr>
                  <a:t>Sales revenue remains unchanged</a:t>
                </a:r>
              </a:p>
              <a:p>
                <a:pPr marL="527050" marR="5080" indent="-514350">
                  <a:spcBef>
                    <a:spcPts val="100"/>
                  </a:spcBef>
                  <a:buFont typeface="+mj-lt"/>
                  <a:buAutoNum type="alphaLcParenR"/>
                </a:pPr>
                <a:r>
                  <a:rPr lang="en-US" sz="3200" dirty="0">
                    <a:latin typeface="Calibri"/>
                    <a:cs typeface="Calibri"/>
                  </a:rPr>
                  <a:t>Sales revenue cannot be determined without information on prices</a:t>
                </a:r>
              </a:p>
            </p:txBody>
          </p:sp>
        </mc:Choice>
        <mc:Fallback xmlns="">
          <p:sp>
            <p:nvSpPr>
              <p:cNvPr id="12" name="TextBox 11">
                <a:extLst>
                  <a:ext uri="{FF2B5EF4-FFF2-40B4-BE49-F238E27FC236}">
                    <a16:creationId xmlns:a16="http://schemas.microsoft.com/office/drawing/2014/main" id="{02CFFC4A-128A-227D-5A02-367E6DA3707D}"/>
                  </a:ext>
                </a:extLst>
              </p:cNvPr>
              <p:cNvSpPr txBox="1">
                <a:spLocks noRot="1" noChangeAspect="1" noMove="1" noResize="1" noEditPoints="1" noAdjustHandles="1" noChangeArrowheads="1" noChangeShapeType="1" noTextEdit="1"/>
              </p:cNvSpPr>
              <p:nvPr/>
            </p:nvSpPr>
            <p:spPr>
              <a:xfrm>
                <a:off x="1295400" y="1866900"/>
                <a:ext cx="12838375" cy="7114768"/>
              </a:xfrm>
              <a:prstGeom prst="rect">
                <a:avLst/>
              </a:prstGeom>
              <a:blipFill>
                <a:blip r:embed="rId2"/>
                <a:stretch>
                  <a:fillRect l="-1187" t="-1114" r="-950" b="-1971"/>
                </a:stretch>
              </a:blipFill>
            </p:spPr>
            <p:txBody>
              <a:bodyPr/>
              <a:lstStyle/>
              <a:p>
                <a:r>
                  <a:rPr lang="en-CA">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87969"/>
            <a:ext cx="18288000" cy="1299210"/>
          </a:xfrm>
          <a:custGeom>
            <a:avLst/>
            <a:gdLst/>
            <a:ahLst/>
            <a:cxnLst/>
            <a:rect l="l" t="t" r="r" b="b"/>
            <a:pathLst>
              <a:path w="18288000" h="1299209">
                <a:moveTo>
                  <a:pt x="18287994" y="1299029"/>
                </a:moveTo>
                <a:lnTo>
                  <a:pt x="0" y="1299029"/>
                </a:lnTo>
                <a:lnTo>
                  <a:pt x="0" y="0"/>
                </a:lnTo>
                <a:lnTo>
                  <a:pt x="18287994" y="0"/>
                </a:lnTo>
                <a:lnTo>
                  <a:pt x="18287994" y="1299029"/>
                </a:lnTo>
                <a:close/>
              </a:path>
            </a:pathLst>
          </a:custGeom>
          <a:solidFill>
            <a:srgbClr val="FDC099"/>
          </a:solidFill>
        </p:spPr>
        <p:txBody>
          <a:bodyPr wrap="square" lIns="0" tIns="0" rIns="0" bIns="0" rtlCol="0"/>
          <a:lstStyle/>
          <a:p>
            <a:endParaRPr/>
          </a:p>
        </p:txBody>
      </p:sp>
      <p:pic>
        <p:nvPicPr>
          <p:cNvPr id="3" name="object 3"/>
          <p:cNvPicPr/>
          <p:nvPr/>
        </p:nvPicPr>
        <p:blipFill>
          <a:blip r:embed="rId2" cstate="print"/>
          <a:stretch>
            <a:fillRect/>
          </a:stretch>
        </p:blipFill>
        <p:spPr>
          <a:xfrm>
            <a:off x="15845976" y="0"/>
            <a:ext cx="2442022" cy="2391834"/>
          </a:xfrm>
          <a:prstGeom prst="rect">
            <a:avLst/>
          </a:prstGeom>
        </p:spPr>
      </p:pic>
      <p:sp>
        <p:nvSpPr>
          <p:cNvPr id="4" name="object 4"/>
          <p:cNvSpPr txBox="1">
            <a:spLocks noGrp="1"/>
          </p:cNvSpPr>
          <p:nvPr>
            <p:ph type="title"/>
          </p:nvPr>
        </p:nvSpPr>
        <p:spPr>
          <a:xfrm>
            <a:off x="724700" y="589823"/>
            <a:ext cx="6699250" cy="878205"/>
          </a:xfrm>
          <a:prstGeom prst="rect">
            <a:avLst/>
          </a:prstGeom>
          <a:solidFill>
            <a:srgbClr val="FDC099"/>
          </a:solidFill>
        </p:spPr>
        <p:txBody>
          <a:bodyPr vert="horz" wrap="square" lIns="0" tIns="93980" rIns="0" bIns="0" rtlCol="0">
            <a:spAutoFit/>
          </a:bodyPr>
          <a:lstStyle/>
          <a:p>
            <a:pPr marL="268605">
              <a:lnSpc>
                <a:spcPct val="100000"/>
              </a:lnSpc>
              <a:spcBef>
                <a:spcPts val="740"/>
              </a:spcBef>
            </a:pPr>
            <a:r>
              <a:rPr sz="4550" spc="-75" dirty="0">
                <a:solidFill>
                  <a:srgbClr val="FFFFFF"/>
                </a:solidFill>
              </a:rPr>
              <a:t>TABLE</a:t>
            </a:r>
            <a:r>
              <a:rPr sz="4550" spc="-40" dirty="0">
                <a:solidFill>
                  <a:srgbClr val="FFFFFF"/>
                </a:solidFill>
              </a:rPr>
              <a:t> </a:t>
            </a:r>
            <a:r>
              <a:rPr sz="4550" spc="-5" dirty="0">
                <a:solidFill>
                  <a:srgbClr val="FFFFFF"/>
                </a:solidFill>
              </a:rPr>
              <a:t>OF</a:t>
            </a:r>
            <a:r>
              <a:rPr sz="4550" spc="-40" dirty="0">
                <a:solidFill>
                  <a:srgbClr val="FFFFFF"/>
                </a:solidFill>
              </a:rPr>
              <a:t> </a:t>
            </a:r>
            <a:r>
              <a:rPr sz="4550" spc="-5" dirty="0">
                <a:solidFill>
                  <a:srgbClr val="FFFFFF"/>
                </a:solidFill>
              </a:rPr>
              <a:t>CONTENTS</a:t>
            </a:r>
            <a:endParaRPr sz="4550"/>
          </a:p>
        </p:txBody>
      </p:sp>
      <p:pic>
        <p:nvPicPr>
          <p:cNvPr id="5" name="object 5"/>
          <p:cNvPicPr/>
          <p:nvPr/>
        </p:nvPicPr>
        <p:blipFill>
          <a:blip r:embed="rId3" cstate="print"/>
          <a:stretch>
            <a:fillRect/>
          </a:stretch>
        </p:blipFill>
        <p:spPr>
          <a:xfrm>
            <a:off x="15845978" y="7130810"/>
            <a:ext cx="2442021" cy="3156189"/>
          </a:xfrm>
          <a:prstGeom prst="rect">
            <a:avLst/>
          </a:prstGeom>
        </p:spPr>
      </p:pic>
      <p:pic>
        <p:nvPicPr>
          <p:cNvPr id="6" name="object 6"/>
          <p:cNvPicPr/>
          <p:nvPr/>
        </p:nvPicPr>
        <p:blipFill>
          <a:blip r:embed="rId4" cstate="print"/>
          <a:stretch>
            <a:fillRect/>
          </a:stretch>
        </p:blipFill>
        <p:spPr>
          <a:xfrm>
            <a:off x="107744" y="9061043"/>
            <a:ext cx="1716190" cy="1175658"/>
          </a:xfrm>
          <a:prstGeom prst="rect">
            <a:avLst/>
          </a:prstGeom>
        </p:spPr>
      </p:pic>
      <p:sp>
        <p:nvSpPr>
          <p:cNvPr id="10" name="object 7">
            <a:extLst>
              <a:ext uri="{FF2B5EF4-FFF2-40B4-BE49-F238E27FC236}">
                <a16:creationId xmlns:a16="http://schemas.microsoft.com/office/drawing/2014/main" id="{5F6227EF-9889-5647-3778-C43805BAC90B}"/>
              </a:ext>
            </a:extLst>
          </p:cNvPr>
          <p:cNvSpPr txBox="1"/>
          <p:nvPr/>
        </p:nvSpPr>
        <p:spPr>
          <a:xfrm>
            <a:off x="1105207" y="1731718"/>
            <a:ext cx="6104890" cy="4657685"/>
          </a:xfrm>
          <a:prstGeom prst="rect">
            <a:avLst/>
          </a:prstGeom>
        </p:spPr>
        <p:txBody>
          <a:bodyPr vert="horz" wrap="square" lIns="0" tIns="147320" rIns="0" bIns="0" rtlCol="0">
            <a:spAutoFit/>
          </a:bodyPr>
          <a:lstStyle/>
          <a:p>
            <a:pPr marL="575310" indent="-556895">
              <a:lnSpc>
                <a:spcPct val="100000"/>
              </a:lnSpc>
              <a:spcBef>
                <a:spcPts val="1160"/>
              </a:spcBef>
              <a:buAutoNum type="arabicPeriod"/>
              <a:tabLst>
                <a:tab pos="575310" algn="l"/>
              </a:tabLst>
            </a:pPr>
            <a:r>
              <a:rPr lang="en-CA" sz="3400" dirty="0">
                <a:latin typeface="Calibri"/>
                <a:cs typeface="Calibri"/>
              </a:rPr>
              <a:t>What</a:t>
            </a:r>
            <a:r>
              <a:rPr lang="en-CA" sz="3400" spc="-25" dirty="0">
                <a:latin typeface="Calibri"/>
                <a:cs typeface="Calibri"/>
              </a:rPr>
              <a:t> </a:t>
            </a:r>
            <a:r>
              <a:rPr lang="en-CA" sz="3400" dirty="0">
                <a:latin typeface="Calibri"/>
                <a:cs typeface="Calibri"/>
              </a:rPr>
              <a:t>is</a:t>
            </a:r>
            <a:r>
              <a:rPr lang="en-CA" sz="3400" spc="-25" dirty="0">
                <a:latin typeface="Calibri"/>
                <a:cs typeface="Calibri"/>
              </a:rPr>
              <a:t> </a:t>
            </a:r>
            <a:r>
              <a:rPr lang="en-CA" sz="3400" spc="-10" dirty="0">
                <a:latin typeface="Calibri"/>
                <a:cs typeface="Calibri"/>
              </a:rPr>
              <a:t>Economics</a:t>
            </a:r>
            <a:endParaRPr lang="en-CA" sz="3400" dirty="0">
              <a:latin typeface="Calibri"/>
              <a:cs typeface="Calibri"/>
            </a:endParaRPr>
          </a:p>
          <a:p>
            <a:pPr marL="575310" indent="-556895">
              <a:lnSpc>
                <a:spcPct val="100000"/>
              </a:lnSpc>
              <a:spcBef>
                <a:spcPts val="1060"/>
              </a:spcBef>
              <a:buAutoNum type="arabicPeriod"/>
              <a:tabLst>
                <a:tab pos="575310" algn="l"/>
              </a:tabLst>
            </a:pPr>
            <a:r>
              <a:rPr lang="en-CA" sz="3400" spc="-75" dirty="0">
                <a:latin typeface="Calibri"/>
                <a:cs typeface="Calibri"/>
              </a:rPr>
              <a:t>PPF,</a:t>
            </a:r>
            <a:r>
              <a:rPr lang="en-CA" sz="3400" spc="-80" dirty="0">
                <a:latin typeface="Calibri"/>
                <a:cs typeface="Calibri"/>
              </a:rPr>
              <a:t> </a:t>
            </a:r>
            <a:r>
              <a:rPr lang="en-CA" sz="3400" dirty="0">
                <a:latin typeface="Calibri"/>
                <a:cs typeface="Calibri"/>
              </a:rPr>
              <a:t>Gains</a:t>
            </a:r>
            <a:r>
              <a:rPr lang="en-CA" sz="3400" spc="-80" dirty="0">
                <a:latin typeface="Calibri"/>
                <a:cs typeface="Calibri"/>
              </a:rPr>
              <a:t> </a:t>
            </a:r>
            <a:r>
              <a:rPr lang="en-CA" sz="3400" dirty="0">
                <a:latin typeface="Calibri"/>
                <a:cs typeface="Calibri"/>
              </a:rPr>
              <a:t>from</a:t>
            </a:r>
            <a:r>
              <a:rPr lang="en-CA" sz="3400" spc="-80" dirty="0">
                <a:latin typeface="Calibri"/>
                <a:cs typeface="Calibri"/>
              </a:rPr>
              <a:t> </a:t>
            </a:r>
            <a:r>
              <a:rPr lang="en-CA" sz="3400" spc="-10" dirty="0">
                <a:latin typeface="Calibri"/>
                <a:cs typeface="Calibri"/>
              </a:rPr>
              <a:t>Trade</a:t>
            </a:r>
            <a:endParaRPr sz="3400" dirty="0">
              <a:latin typeface="Calibri"/>
              <a:cs typeface="Calibri"/>
            </a:endParaRPr>
          </a:p>
          <a:p>
            <a:pPr marL="575310" indent="-556895">
              <a:lnSpc>
                <a:spcPct val="100000"/>
              </a:lnSpc>
              <a:spcBef>
                <a:spcPts val="1060"/>
              </a:spcBef>
              <a:buAutoNum type="arabicPeriod"/>
              <a:tabLst>
                <a:tab pos="575310" algn="l"/>
              </a:tabLst>
            </a:pPr>
            <a:r>
              <a:rPr sz="3400" dirty="0">
                <a:latin typeface="Calibri"/>
                <a:cs typeface="Calibri"/>
              </a:rPr>
              <a:t>Demand</a:t>
            </a:r>
            <a:r>
              <a:rPr sz="3400" spc="-30" dirty="0">
                <a:latin typeface="Calibri"/>
                <a:cs typeface="Calibri"/>
              </a:rPr>
              <a:t> </a:t>
            </a:r>
            <a:r>
              <a:rPr sz="3400" dirty="0">
                <a:latin typeface="Calibri"/>
                <a:cs typeface="Calibri"/>
              </a:rPr>
              <a:t>&amp;</a:t>
            </a:r>
            <a:r>
              <a:rPr sz="3400" spc="-30" dirty="0">
                <a:latin typeface="Calibri"/>
                <a:cs typeface="Calibri"/>
              </a:rPr>
              <a:t> </a:t>
            </a:r>
            <a:r>
              <a:rPr sz="3400" spc="-10" dirty="0">
                <a:latin typeface="Calibri"/>
                <a:cs typeface="Calibri"/>
              </a:rPr>
              <a:t>Supply</a:t>
            </a:r>
            <a:endParaRPr sz="3400" dirty="0">
              <a:latin typeface="Calibri"/>
              <a:cs typeface="Calibri"/>
            </a:endParaRPr>
          </a:p>
          <a:p>
            <a:pPr marL="575310" indent="-556895">
              <a:lnSpc>
                <a:spcPct val="100000"/>
              </a:lnSpc>
              <a:spcBef>
                <a:spcPts val="1060"/>
              </a:spcBef>
              <a:buAutoNum type="arabicPeriod"/>
              <a:tabLst>
                <a:tab pos="575310" algn="l"/>
              </a:tabLst>
            </a:pPr>
            <a:r>
              <a:rPr sz="3400" spc="-10" dirty="0">
                <a:latin typeface="Calibri"/>
                <a:cs typeface="Calibri"/>
              </a:rPr>
              <a:t>Elasticity</a:t>
            </a:r>
            <a:endParaRPr sz="3400" dirty="0">
              <a:latin typeface="Calibri"/>
              <a:cs typeface="Calibri"/>
            </a:endParaRPr>
          </a:p>
          <a:p>
            <a:pPr marL="575310" indent="-556895">
              <a:lnSpc>
                <a:spcPct val="100000"/>
              </a:lnSpc>
              <a:spcBef>
                <a:spcPts val="1065"/>
              </a:spcBef>
              <a:buAutoNum type="arabicPeriod"/>
              <a:tabLst>
                <a:tab pos="575310" algn="l"/>
              </a:tabLst>
            </a:pPr>
            <a:r>
              <a:rPr sz="3400" dirty="0">
                <a:latin typeface="Calibri"/>
                <a:cs typeface="Calibri"/>
              </a:rPr>
              <a:t>Surplus</a:t>
            </a:r>
            <a:r>
              <a:rPr sz="3400" spc="-35" dirty="0">
                <a:latin typeface="Calibri"/>
                <a:cs typeface="Calibri"/>
              </a:rPr>
              <a:t> </a:t>
            </a:r>
            <a:r>
              <a:rPr sz="3400" dirty="0">
                <a:latin typeface="Calibri"/>
                <a:cs typeface="Calibri"/>
              </a:rPr>
              <a:t>&amp;</a:t>
            </a:r>
            <a:r>
              <a:rPr sz="3400" spc="-30" dirty="0">
                <a:latin typeface="Calibri"/>
                <a:cs typeface="Calibri"/>
              </a:rPr>
              <a:t> </a:t>
            </a:r>
            <a:r>
              <a:rPr sz="3400" spc="-10" dirty="0">
                <a:latin typeface="Calibri"/>
                <a:cs typeface="Calibri"/>
              </a:rPr>
              <a:t>Efficiency</a:t>
            </a:r>
            <a:endParaRPr sz="3400" dirty="0">
              <a:latin typeface="Calibri"/>
              <a:cs typeface="Calibri"/>
            </a:endParaRPr>
          </a:p>
          <a:p>
            <a:pPr marL="575310" indent="-556895">
              <a:lnSpc>
                <a:spcPct val="100000"/>
              </a:lnSpc>
              <a:spcBef>
                <a:spcPts val="1060"/>
              </a:spcBef>
              <a:buAutoNum type="arabicPeriod"/>
              <a:tabLst>
                <a:tab pos="575310" algn="l"/>
              </a:tabLst>
            </a:pPr>
            <a:r>
              <a:rPr lang="en-CA" sz="3400" dirty="0">
                <a:latin typeface="Calibri"/>
                <a:cs typeface="Calibri"/>
              </a:rPr>
              <a:t>Price Controls and Quotas</a:t>
            </a:r>
            <a:endParaRPr sz="3400" dirty="0">
              <a:latin typeface="Calibri"/>
              <a:cs typeface="Calibri"/>
            </a:endParaRPr>
          </a:p>
          <a:p>
            <a:pPr marL="575310" indent="-562610">
              <a:lnSpc>
                <a:spcPct val="100000"/>
              </a:lnSpc>
              <a:spcBef>
                <a:spcPts val="1060"/>
              </a:spcBef>
              <a:buAutoNum type="arabicPeriod"/>
              <a:tabLst>
                <a:tab pos="575310" algn="l"/>
              </a:tabLst>
            </a:pPr>
            <a:r>
              <a:rPr lang="en-CA" sz="3400" spc="-10" dirty="0">
                <a:latin typeface="Calibri"/>
                <a:cs typeface="Calibri"/>
              </a:rPr>
              <a:t>Taxes</a:t>
            </a:r>
            <a:endParaRPr sz="3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621538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5" dirty="0">
                <a:latin typeface="Calibri"/>
                <a:cs typeface="Calibri"/>
              </a:rPr>
              <a:t> </a:t>
            </a:r>
            <a:r>
              <a:rPr sz="4200" spc="-15" dirty="0">
                <a:latin typeface="Calibri"/>
                <a:cs typeface="Calibri"/>
              </a:rPr>
              <a:t>Elasticity</a:t>
            </a:r>
            <a:r>
              <a:rPr sz="4200" spc="-25" dirty="0">
                <a:latin typeface="Calibri"/>
                <a:cs typeface="Calibri"/>
              </a:rPr>
              <a:t> </a:t>
            </a:r>
            <a:r>
              <a:rPr sz="4200" dirty="0">
                <a:latin typeface="Calibri"/>
                <a:cs typeface="Calibri"/>
              </a:rPr>
              <a:t>-</a:t>
            </a:r>
            <a:r>
              <a:rPr sz="4200" spc="-20" dirty="0">
                <a:latin typeface="Calibri"/>
                <a:cs typeface="Calibri"/>
              </a:rPr>
              <a:t> </a:t>
            </a:r>
            <a:r>
              <a:rPr sz="4200" spc="-15" dirty="0">
                <a:latin typeface="Calibri"/>
                <a:cs typeface="Calibri"/>
              </a:rPr>
              <a:t>More</a:t>
            </a:r>
            <a:r>
              <a:rPr sz="4200" spc="-20" dirty="0">
                <a:latin typeface="Calibri"/>
                <a:cs typeface="Calibri"/>
              </a:rPr>
              <a:t> </a:t>
            </a:r>
            <a:r>
              <a:rPr sz="4200" spc="-10" dirty="0">
                <a:latin typeface="Calibri"/>
                <a:cs typeface="Calibri"/>
              </a:rPr>
              <a:t>Elasticity</a:t>
            </a:r>
            <a:endParaRPr sz="4200">
              <a:latin typeface="Calibri"/>
              <a:cs typeface="Calibri"/>
            </a:endParaRPr>
          </a:p>
        </p:txBody>
      </p:sp>
      <p:sp>
        <p:nvSpPr>
          <p:cNvPr id="3" name="object 3"/>
          <p:cNvSpPr txBox="1"/>
          <p:nvPr/>
        </p:nvSpPr>
        <p:spPr>
          <a:xfrm>
            <a:off x="1415558" y="1889875"/>
            <a:ext cx="11691620" cy="5854700"/>
          </a:xfrm>
          <a:prstGeom prst="rect">
            <a:avLst/>
          </a:prstGeom>
        </p:spPr>
        <p:txBody>
          <a:bodyPr vert="horz" wrap="square" lIns="0" tIns="12700" rIns="0" bIns="0" rtlCol="0">
            <a:spAutoFit/>
          </a:bodyPr>
          <a:lstStyle/>
          <a:p>
            <a:pPr marL="432434" indent="-420370">
              <a:lnSpc>
                <a:spcPts val="2395"/>
              </a:lnSpc>
              <a:spcBef>
                <a:spcPts val="100"/>
              </a:spcBef>
              <a:buFont typeface="Arial"/>
              <a:buChar char="●"/>
              <a:tabLst>
                <a:tab pos="432434" algn="l"/>
                <a:tab pos="433070" algn="l"/>
                <a:tab pos="10631170" algn="l"/>
              </a:tabLst>
            </a:pPr>
            <a:r>
              <a:rPr sz="2500" b="1" spc="-5" dirty="0">
                <a:latin typeface="Calibri"/>
                <a:cs typeface="Calibri"/>
              </a:rPr>
              <a:t>c</a:t>
            </a:r>
            <a:r>
              <a:rPr sz="2500" b="1" spc="-35" dirty="0">
                <a:latin typeface="Calibri"/>
                <a:cs typeface="Calibri"/>
              </a:rPr>
              <a:t>r</a:t>
            </a:r>
            <a:r>
              <a:rPr sz="2500" b="1" spc="-5" dirty="0">
                <a:latin typeface="Calibri"/>
                <a:cs typeface="Calibri"/>
              </a:rPr>
              <a:t>os</a:t>
            </a:r>
            <a:r>
              <a:rPr sz="2500" b="1" dirty="0">
                <a:latin typeface="Calibri"/>
                <a:cs typeface="Calibri"/>
              </a:rPr>
              <a:t>s</a:t>
            </a:r>
            <a:r>
              <a:rPr sz="2500" b="1" spc="-5" dirty="0">
                <a:latin typeface="Calibri"/>
                <a:cs typeface="Calibri"/>
              </a:rPr>
              <a:t> ela</a:t>
            </a:r>
            <a:r>
              <a:rPr sz="2500" b="1" spc="-30" dirty="0">
                <a:latin typeface="Calibri"/>
                <a:cs typeface="Calibri"/>
              </a:rPr>
              <a:t>s</a:t>
            </a:r>
            <a:r>
              <a:rPr sz="2500" b="1" spc="-5" dirty="0">
                <a:latin typeface="Calibri"/>
                <a:cs typeface="Calibri"/>
              </a:rPr>
              <a:t>ticit</a:t>
            </a:r>
            <a:r>
              <a:rPr sz="2500" b="1" spc="20" dirty="0">
                <a:latin typeface="Calibri"/>
                <a:cs typeface="Calibri"/>
              </a:rPr>
              <a:t>y</a:t>
            </a:r>
            <a:r>
              <a:rPr sz="2500" dirty="0">
                <a:latin typeface="Calibri"/>
                <a:cs typeface="Calibri"/>
              </a:rPr>
              <a:t>:</a:t>
            </a:r>
            <a:r>
              <a:rPr sz="2500" spc="-5" dirty="0">
                <a:latin typeface="Calibri"/>
                <a:cs typeface="Calibri"/>
              </a:rPr>
              <a:t> h</a:t>
            </a:r>
            <a:r>
              <a:rPr sz="2500" spc="-10" dirty="0">
                <a:latin typeface="Calibri"/>
                <a:cs typeface="Calibri"/>
              </a:rPr>
              <a:t>o</a:t>
            </a:r>
            <a:r>
              <a:rPr sz="2500" dirty="0">
                <a:latin typeface="Calibri"/>
                <a:cs typeface="Calibri"/>
              </a:rPr>
              <a:t>w</a:t>
            </a:r>
            <a:r>
              <a:rPr sz="2500" spc="-5" dirty="0">
                <a:latin typeface="Calibri"/>
                <a:cs typeface="Calibri"/>
              </a:rPr>
              <a:t> </a:t>
            </a:r>
            <a:r>
              <a:rPr sz="2500" spc="-35" dirty="0">
                <a:latin typeface="Calibri"/>
                <a:cs typeface="Calibri"/>
              </a:rPr>
              <a:t>r</a:t>
            </a:r>
            <a:r>
              <a:rPr sz="2500" spc="-5" dirty="0">
                <a:latin typeface="Calibri"/>
                <a:cs typeface="Calibri"/>
              </a:rPr>
              <a:t>esponsi</a:t>
            </a:r>
            <a:r>
              <a:rPr sz="2500" spc="-25" dirty="0">
                <a:latin typeface="Calibri"/>
                <a:cs typeface="Calibri"/>
              </a:rPr>
              <a:t>v</a:t>
            </a:r>
            <a:r>
              <a:rPr sz="2500" dirty="0">
                <a:latin typeface="Calibri"/>
                <a:cs typeface="Calibri"/>
              </a:rPr>
              <a:t>e</a:t>
            </a:r>
            <a:r>
              <a:rPr sz="2500" spc="-5" dirty="0">
                <a:latin typeface="Calibri"/>
                <a:cs typeface="Calibri"/>
              </a:rPr>
              <a:t> deman</a:t>
            </a:r>
            <a:r>
              <a:rPr sz="2500" dirty="0">
                <a:latin typeface="Calibri"/>
                <a:cs typeface="Calibri"/>
              </a:rPr>
              <a:t>d</a:t>
            </a:r>
            <a:r>
              <a:rPr sz="2500" spc="-5" dirty="0">
                <a:latin typeface="Calibri"/>
                <a:cs typeface="Calibri"/>
              </a:rPr>
              <a:t> </a:t>
            </a:r>
            <a:r>
              <a:rPr sz="2500" spc="-55" dirty="0">
                <a:latin typeface="Calibri"/>
                <a:cs typeface="Calibri"/>
              </a:rPr>
              <a:t>f</a:t>
            </a:r>
            <a:r>
              <a:rPr sz="2500" spc="-5" dirty="0">
                <a:latin typeface="Calibri"/>
                <a:cs typeface="Calibri"/>
              </a:rPr>
              <a:t>o</a:t>
            </a:r>
            <a:r>
              <a:rPr sz="2500" dirty="0">
                <a:latin typeface="Calibri"/>
                <a:cs typeface="Calibri"/>
              </a:rPr>
              <a:t>r</a:t>
            </a:r>
            <a:r>
              <a:rPr sz="2500" spc="-5" dirty="0">
                <a:latin typeface="Calibri"/>
                <a:cs typeface="Calibri"/>
              </a:rPr>
              <a:t> </a:t>
            </a:r>
            <a:r>
              <a:rPr sz="2500" dirty="0">
                <a:latin typeface="Calibri"/>
                <a:cs typeface="Calibri"/>
              </a:rPr>
              <a:t>a</a:t>
            </a:r>
            <a:r>
              <a:rPr sz="2500" spc="-5" dirty="0">
                <a:latin typeface="Calibri"/>
                <a:cs typeface="Calibri"/>
              </a:rPr>
              <a:t> </a:t>
            </a:r>
            <a:r>
              <a:rPr sz="2500" spc="-20" dirty="0">
                <a:latin typeface="Calibri"/>
                <a:cs typeface="Calibri"/>
              </a:rPr>
              <a:t>g</a:t>
            </a:r>
            <a:r>
              <a:rPr sz="2500" spc="-5" dirty="0">
                <a:latin typeface="Calibri"/>
                <a:cs typeface="Calibri"/>
              </a:rPr>
              <a:t>oo</a:t>
            </a:r>
            <a:r>
              <a:rPr sz="2500" dirty="0">
                <a:latin typeface="Calibri"/>
                <a:cs typeface="Calibri"/>
              </a:rPr>
              <a:t>d</a:t>
            </a:r>
            <a:r>
              <a:rPr sz="2500" spc="-5" dirty="0">
                <a:latin typeface="Calibri"/>
                <a:cs typeface="Calibri"/>
              </a:rPr>
              <a:t> i</a:t>
            </a:r>
            <a:r>
              <a:rPr sz="2500" dirty="0">
                <a:latin typeface="Calibri"/>
                <a:cs typeface="Calibri"/>
              </a:rPr>
              <a:t>s</a:t>
            </a:r>
            <a:r>
              <a:rPr sz="2500" spc="-5" dirty="0">
                <a:latin typeface="Calibri"/>
                <a:cs typeface="Calibri"/>
              </a:rPr>
              <a:t> whe</a:t>
            </a:r>
            <a:r>
              <a:rPr sz="2500" dirty="0">
                <a:latin typeface="Calibri"/>
                <a:cs typeface="Calibri"/>
              </a:rPr>
              <a:t>n</a:t>
            </a:r>
            <a:r>
              <a:rPr sz="2500" spc="-5" dirty="0">
                <a:latin typeface="Calibri"/>
                <a:cs typeface="Calibri"/>
              </a:rPr>
              <a:t> </a:t>
            </a:r>
            <a:r>
              <a:rPr sz="2500" dirty="0">
                <a:latin typeface="Calibri"/>
                <a:cs typeface="Calibri"/>
              </a:rPr>
              <a:t>P	</a:t>
            </a:r>
            <a:r>
              <a:rPr sz="2500" spc="-5" dirty="0">
                <a:latin typeface="Calibri"/>
                <a:cs typeface="Calibri"/>
              </a:rPr>
              <a:t>chan</a:t>
            </a:r>
            <a:r>
              <a:rPr sz="2500" spc="-25" dirty="0">
                <a:latin typeface="Calibri"/>
                <a:cs typeface="Calibri"/>
              </a:rPr>
              <a:t>g</a:t>
            </a:r>
            <a:r>
              <a:rPr sz="2500" spc="-5" dirty="0">
                <a:latin typeface="Calibri"/>
                <a:cs typeface="Calibri"/>
              </a:rPr>
              <a:t>es</a:t>
            </a:r>
            <a:endParaRPr sz="2500">
              <a:latin typeface="Calibri"/>
              <a:cs typeface="Calibri"/>
            </a:endParaRPr>
          </a:p>
          <a:p>
            <a:pPr marR="1120775" algn="r">
              <a:lnSpc>
                <a:spcPts val="1375"/>
              </a:lnSpc>
            </a:pPr>
            <a:r>
              <a:rPr sz="1650" spc="-5" dirty="0">
                <a:latin typeface="Calibri"/>
                <a:cs typeface="Calibri"/>
              </a:rPr>
              <a:t>substitute</a:t>
            </a:r>
            <a:r>
              <a:rPr sz="1650" spc="-15" dirty="0">
                <a:latin typeface="Calibri"/>
                <a:cs typeface="Calibri"/>
              </a:rPr>
              <a:t> </a:t>
            </a:r>
            <a:r>
              <a:rPr sz="1650" dirty="0">
                <a:latin typeface="Calibri"/>
                <a:cs typeface="Calibri"/>
              </a:rPr>
              <a:t>or</a:t>
            </a:r>
            <a:r>
              <a:rPr sz="1650" spc="-10" dirty="0">
                <a:latin typeface="Calibri"/>
                <a:cs typeface="Calibri"/>
              </a:rPr>
              <a:t> </a:t>
            </a:r>
            <a:r>
              <a:rPr sz="1650" dirty="0">
                <a:latin typeface="Calibri"/>
                <a:cs typeface="Calibri"/>
              </a:rPr>
              <a:t>complement</a:t>
            </a:r>
            <a:endParaRPr sz="1650">
              <a:latin typeface="Calibri"/>
              <a:cs typeface="Calibri"/>
            </a:endParaRPr>
          </a:p>
          <a:p>
            <a:pPr marL="961390" lvl="1" indent="-492125">
              <a:lnSpc>
                <a:spcPct val="100000"/>
              </a:lnSpc>
              <a:spcBef>
                <a:spcPts val="730"/>
              </a:spcBef>
              <a:buFont typeface="Arial MT"/>
              <a:buChar char="○"/>
              <a:tabLst>
                <a:tab pos="961390" algn="l"/>
                <a:tab pos="962025" algn="l"/>
              </a:tabLst>
            </a:pPr>
            <a:r>
              <a:rPr sz="2500" spc="-5" dirty="0">
                <a:latin typeface="Calibri"/>
                <a:cs typeface="Calibri"/>
              </a:rPr>
              <a:t>e</a:t>
            </a:r>
            <a:r>
              <a:rPr sz="2500" dirty="0">
                <a:latin typeface="Calibri"/>
                <a:cs typeface="Calibri"/>
              </a:rPr>
              <a:t>c</a:t>
            </a:r>
            <a:r>
              <a:rPr sz="2500" spc="-5" dirty="0">
                <a:latin typeface="Calibri"/>
                <a:cs typeface="Calibri"/>
              </a:rPr>
              <a:t> </a:t>
            </a:r>
            <a:r>
              <a:rPr sz="2500" dirty="0">
                <a:latin typeface="Calibri"/>
                <a:cs typeface="Calibri"/>
              </a:rPr>
              <a:t>=</a:t>
            </a:r>
            <a:r>
              <a:rPr sz="2500" spc="5" dirty="0">
                <a:latin typeface="Calibri"/>
                <a:cs typeface="Calibri"/>
              </a:rPr>
              <a:t> </a:t>
            </a:r>
            <a:r>
              <a:rPr sz="2500" u="heavy" dirty="0">
                <a:uFill>
                  <a:solidFill>
                    <a:srgbClr val="000000"/>
                  </a:solidFill>
                </a:uFill>
                <a:latin typeface="Calibri"/>
                <a:cs typeface="Calibri"/>
              </a:rPr>
              <a:t>%</a:t>
            </a:r>
            <a:r>
              <a:rPr sz="2500" u="heavy" spc="-5" dirty="0">
                <a:uFill>
                  <a:solidFill>
                    <a:srgbClr val="000000"/>
                  </a:solidFill>
                </a:uFill>
                <a:latin typeface="Calibri"/>
                <a:cs typeface="Calibri"/>
              </a:rPr>
              <a:t> </a:t>
            </a:r>
            <a:r>
              <a:rPr sz="2500" u="heavy" spc="-835" dirty="0">
                <a:uFill>
                  <a:solidFill>
                    <a:srgbClr val="000000"/>
                  </a:solidFill>
                </a:uFill>
                <a:latin typeface="Arial MT"/>
                <a:cs typeface="Arial MT"/>
              </a:rPr>
              <a:t>Δ</a:t>
            </a:r>
            <a:r>
              <a:rPr sz="2500" u="heavy" spc="-130" dirty="0">
                <a:uFill>
                  <a:solidFill>
                    <a:srgbClr val="000000"/>
                  </a:solidFill>
                </a:uFill>
                <a:latin typeface="Arial MT"/>
                <a:cs typeface="Arial MT"/>
              </a:rPr>
              <a:t> </a:t>
            </a:r>
            <a:r>
              <a:rPr sz="2500" u="heavy" spc="-5" dirty="0">
                <a:uFill>
                  <a:solidFill>
                    <a:srgbClr val="000000"/>
                  </a:solidFill>
                </a:uFill>
                <a:latin typeface="Calibri"/>
                <a:cs typeface="Calibri"/>
              </a:rPr>
              <a:t>Qd</a:t>
            </a:r>
            <a:endParaRPr sz="2500">
              <a:latin typeface="Calibri"/>
              <a:cs typeface="Calibri"/>
            </a:endParaRPr>
          </a:p>
          <a:p>
            <a:pPr marL="1633855">
              <a:lnSpc>
                <a:spcPct val="100000"/>
              </a:lnSpc>
              <a:spcBef>
                <a:spcPts val="450"/>
              </a:spcBef>
            </a:pPr>
            <a:r>
              <a:rPr sz="2500" dirty="0">
                <a:latin typeface="Calibri"/>
                <a:cs typeface="Calibri"/>
              </a:rPr>
              <a:t>% </a:t>
            </a:r>
            <a:r>
              <a:rPr sz="2500" spc="-835" dirty="0">
                <a:latin typeface="Arial MT"/>
                <a:cs typeface="Arial MT"/>
              </a:rPr>
              <a:t>Δ</a:t>
            </a:r>
            <a:r>
              <a:rPr sz="2500" spc="-130" dirty="0">
                <a:latin typeface="Arial MT"/>
                <a:cs typeface="Arial MT"/>
              </a:rPr>
              <a:t> </a:t>
            </a:r>
            <a:r>
              <a:rPr sz="2500" spc="-40" dirty="0">
                <a:latin typeface="Calibri"/>
                <a:cs typeface="Calibri"/>
              </a:rPr>
              <a:t>P</a:t>
            </a:r>
            <a:r>
              <a:rPr sz="2500" spc="-5" dirty="0">
                <a:latin typeface="Calibri"/>
                <a:cs typeface="Calibri"/>
              </a:rPr>
              <a:t>sub</a:t>
            </a:r>
            <a:r>
              <a:rPr sz="2500" spc="-50" dirty="0">
                <a:latin typeface="Calibri"/>
                <a:cs typeface="Calibri"/>
              </a:rPr>
              <a:t>/</a:t>
            </a:r>
            <a:r>
              <a:rPr sz="2500" spc="-25" dirty="0">
                <a:latin typeface="Calibri"/>
                <a:cs typeface="Calibri"/>
              </a:rPr>
              <a:t>c</a:t>
            </a:r>
            <a:r>
              <a:rPr sz="2500" spc="-5" dirty="0">
                <a:latin typeface="Calibri"/>
                <a:cs typeface="Calibri"/>
              </a:rPr>
              <a:t>ompleme</a:t>
            </a:r>
            <a:r>
              <a:rPr sz="2500" spc="-25" dirty="0">
                <a:latin typeface="Calibri"/>
                <a:cs typeface="Calibri"/>
              </a:rPr>
              <a:t>n</a:t>
            </a:r>
            <a:r>
              <a:rPr sz="2500" dirty="0">
                <a:latin typeface="Calibri"/>
                <a:cs typeface="Calibri"/>
              </a:rPr>
              <a:t>t</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5" dirty="0">
                <a:latin typeface="Calibri"/>
                <a:cs typeface="Calibri"/>
              </a:rPr>
              <a:t>ec</a:t>
            </a:r>
            <a:r>
              <a:rPr sz="2500" spc="-10" dirty="0">
                <a:latin typeface="Calibri"/>
                <a:cs typeface="Calibri"/>
              </a:rPr>
              <a:t> </a:t>
            </a:r>
            <a:r>
              <a:rPr sz="2500" dirty="0">
                <a:latin typeface="Calibri"/>
                <a:cs typeface="Calibri"/>
              </a:rPr>
              <a:t>&lt;</a:t>
            </a:r>
            <a:r>
              <a:rPr sz="2500" spc="-10" dirty="0">
                <a:latin typeface="Calibri"/>
                <a:cs typeface="Calibri"/>
              </a:rPr>
              <a:t> </a:t>
            </a:r>
            <a:r>
              <a:rPr sz="2500" dirty="0">
                <a:latin typeface="Calibri"/>
                <a:cs typeface="Calibri"/>
              </a:rPr>
              <a:t>0 </a:t>
            </a:r>
            <a:r>
              <a:rPr sz="2500" dirty="0">
                <a:latin typeface="Arial MT"/>
                <a:cs typeface="Arial MT"/>
              </a:rPr>
              <a:t>→</a:t>
            </a:r>
            <a:r>
              <a:rPr sz="2500" spc="-135" dirty="0">
                <a:latin typeface="Arial MT"/>
                <a:cs typeface="Arial MT"/>
              </a:rPr>
              <a:t> </a:t>
            </a:r>
            <a:r>
              <a:rPr sz="2500" b="1" spc="-10" dirty="0">
                <a:latin typeface="Calibri"/>
                <a:cs typeface="Calibri"/>
              </a:rPr>
              <a:t>complement </a:t>
            </a:r>
            <a:r>
              <a:rPr sz="2500" b="1" spc="-5" dirty="0">
                <a:latin typeface="Calibri"/>
                <a:cs typeface="Calibri"/>
              </a:rPr>
              <a:t>good</a:t>
            </a:r>
            <a:r>
              <a:rPr sz="2500" spc="-5" dirty="0">
                <a:latin typeface="Calibri"/>
                <a:cs typeface="Calibri"/>
              </a:rPr>
              <a:t>:</a:t>
            </a:r>
            <a:r>
              <a:rPr sz="2500" spc="-10" dirty="0">
                <a:latin typeface="Calibri"/>
                <a:cs typeface="Calibri"/>
              </a:rPr>
              <a:t> </a:t>
            </a:r>
            <a:r>
              <a:rPr sz="2500" spc="-20" dirty="0">
                <a:latin typeface="Calibri"/>
                <a:cs typeface="Calibri"/>
              </a:rPr>
              <a:t>it’s</a:t>
            </a:r>
            <a:r>
              <a:rPr sz="2500" spc="-10" dirty="0">
                <a:latin typeface="Calibri"/>
                <a:cs typeface="Calibri"/>
              </a:rPr>
              <a:t> </a:t>
            </a:r>
            <a:r>
              <a:rPr sz="2500" spc="-5" dirty="0">
                <a:latin typeface="Calibri"/>
                <a:cs typeface="Calibri"/>
              </a:rPr>
              <a:t>used with</a:t>
            </a:r>
            <a:r>
              <a:rPr sz="2500" spc="-10" dirty="0">
                <a:latin typeface="Calibri"/>
                <a:cs typeface="Calibri"/>
              </a:rPr>
              <a:t> </a:t>
            </a:r>
            <a:r>
              <a:rPr sz="2500" spc="-5" dirty="0">
                <a:latin typeface="Calibri"/>
                <a:cs typeface="Calibri"/>
              </a:rPr>
              <a:t>the</a:t>
            </a:r>
            <a:r>
              <a:rPr sz="2500" spc="-10" dirty="0">
                <a:latin typeface="Calibri"/>
                <a:cs typeface="Calibri"/>
              </a:rPr>
              <a:t> good</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5" dirty="0">
                <a:latin typeface="Calibri"/>
                <a:cs typeface="Calibri"/>
              </a:rPr>
              <a:t>ec</a:t>
            </a:r>
            <a:r>
              <a:rPr sz="2500" spc="-10" dirty="0">
                <a:latin typeface="Calibri"/>
                <a:cs typeface="Calibri"/>
              </a:rPr>
              <a:t> </a:t>
            </a:r>
            <a:r>
              <a:rPr sz="2500" dirty="0">
                <a:latin typeface="Calibri"/>
                <a:cs typeface="Calibri"/>
              </a:rPr>
              <a:t>&gt;</a:t>
            </a:r>
            <a:r>
              <a:rPr sz="2500" spc="-5" dirty="0">
                <a:latin typeface="Calibri"/>
                <a:cs typeface="Calibri"/>
              </a:rPr>
              <a:t> </a:t>
            </a:r>
            <a:r>
              <a:rPr sz="2500" dirty="0">
                <a:latin typeface="Calibri"/>
                <a:cs typeface="Calibri"/>
              </a:rPr>
              <a:t>0</a:t>
            </a:r>
            <a:r>
              <a:rPr sz="2500" spc="5" dirty="0">
                <a:latin typeface="Calibri"/>
                <a:cs typeface="Calibri"/>
              </a:rPr>
              <a:t> </a:t>
            </a:r>
            <a:r>
              <a:rPr sz="2500" dirty="0">
                <a:latin typeface="Arial MT"/>
                <a:cs typeface="Arial MT"/>
              </a:rPr>
              <a:t>→</a:t>
            </a:r>
            <a:r>
              <a:rPr sz="2500" spc="-130" dirty="0">
                <a:latin typeface="Arial MT"/>
                <a:cs typeface="Arial MT"/>
              </a:rPr>
              <a:t> </a:t>
            </a:r>
            <a:r>
              <a:rPr sz="2500" b="1" spc="-15" dirty="0">
                <a:latin typeface="Calibri"/>
                <a:cs typeface="Calibri"/>
              </a:rPr>
              <a:t>substitute</a:t>
            </a:r>
            <a:r>
              <a:rPr sz="2500" b="1" spc="-5" dirty="0">
                <a:latin typeface="Calibri"/>
                <a:cs typeface="Calibri"/>
              </a:rPr>
              <a:t> good</a:t>
            </a:r>
            <a:r>
              <a:rPr sz="2500" spc="-5" dirty="0">
                <a:latin typeface="Calibri"/>
                <a:cs typeface="Calibri"/>
              </a:rPr>
              <a:t>: it </a:t>
            </a:r>
            <a:r>
              <a:rPr sz="2500" spc="-10" dirty="0">
                <a:latin typeface="Calibri"/>
                <a:cs typeface="Calibri"/>
              </a:rPr>
              <a:t>can</a:t>
            </a:r>
            <a:r>
              <a:rPr sz="2500" spc="-5" dirty="0">
                <a:latin typeface="Calibri"/>
                <a:cs typeface="Calibri"/>
              </a:rPr>
              <a:t> be used </a:t>
            </a:r>
            <a:r>
              <a:rPr sz="2500" spc="-15" dirty="0">
                <a:latin typeface="Calibri"/>
                <a:cs typeface="Calibri"/>
              </a:rPr>
              <a:t>to</a:t>
            </a:r>
            <a:r>
              <a:rPr sz="2500" spc="-5" dirty="0">
                <a:latin typeface="Calibri"/>
                <a:cs typeface="Calibri"/>
              </a:rPr>
              <a:t> </a:t>
            </a:r>
            <a:r>
              <a:rPr sz="2500" spc="-10" dirty="0">
                <a:latin typeface="Calibri"/>
                <a:cs typeface="Calibri"/>
              </a:rPr>
              <a:t>replace</a:t>
            </a:r>
            <a:r>
              <a:rPr sz="2500" spc="-5" dirty="0">
                <a:latin typeface="Calibri"/>
                <a:cs typeface="Calibri"/>
              </a:rPr>
              <a:t> the </a:t>
            </a:r>
            <a:r>
              <a:rPr sz="2500" spc="-10" dirty="0">
                <a:latin typeface="Calibri"/>
                <a:cs typeface="Calibri"/>
              </a:rPr>
              <a:t>good</a:t>
            </a:r>
            <a:endParaRPr sz="2500">
              <a:latin typeface="Calibri"/>
              <a:cs typeface="Calibri"/>
            </a:endParaRPr>
          </a:p>
          <a:p>
            <a:pPr marL="432434" indent="-420370">
              <a:lnSpc>
                <a:spcPct val="100000"/>
              </a:lnSpc>
              <a:spcBef>
                <a:spcPts val="1500"/>
              </a:spcBef>
              <a:buFont typeface="Arial"/>
              <a:buChar char="●"/>
              <a:tabLst>
                <a:tab pos="432434" algn="l"/>
                <a:tab pos="433070" algn="l"/>
              </a:tabLst>
            </a:pPr>
            <a:r>
              <a:rPr sz="2500" b="1" spc="-10" dirty="0">
                <a:latin typeface="Calibri"/>
                <a:cs typeface="Calibri"/>
              </a:rPr>
              <a:t>income </a:t>
            </a:r>
            <a:r>
              <a:rPr sz="2500" b="1" spc="-5" dirty="0">
                <a:latin typeface="Calibri"/>
                <a:cs typeface="Calibri"/>
              </a:rPr>
              <a:t>elasticity</a:t>
            </a:r>
            <a:r>
              <a:rPr sz="2500" spc="-5" dirty="0">
                <a:latin typeface="Calibri"/>
                <a:cs typeface="Calibri"/>
              </a:rPr>
              <a:t>: how </a:t>
            </a:r>
            <a:r>
              <a:rPr sz="2500" spc="-10" dirty="0">
                <a:latin typeface="Calibri"/>
                <a:cs typeface="Calibri"/>
              </a:rPr>
              <a:t>responsive</a:t>
            </a:r>
            <a:r>
              <a:rPr sz="2500" spc="-5" dirty="0">
                <a:latin typeface="Calibri"/>
                <a:cs typeface="Calibri"/>
              </a:rPr>
              <a:t> demand </a:t>
            </a:r>
            <a:r>
              <a:rPr sz="2500" spc="-20" dirty="0">
                <a:latin typeface="Calibri"/>
                <a:cs typeface="Calibri"/>
              </a:rPr>
              <a:t>for</a:t>
            </a:r>
            <a:r>
              <a:rPr sz="2500" spc="-5" dirty="0">
                <a:latin typeface="Calibri"/>
                <a:cs typeface="Calibri"/>
              </a:rPr>
              <a:t> </a:t>
            </a:r>
            <a:r>
              <a:rPr sz="2500" dirty="0">
                <a:latin typeface="Calibri"/>
                <a:cs typeface="Calibri"/>
              </a:rPr>
              <a:t>a</a:t>
            </a:r>
            <a:r>
              <a:rPr sz="2500" spc="-10" dirty="0">
                <a:latin typeface="Calibri"/>
                <a:cs typeface="Calibri"/>
              </a:rPr>
              <a:t> good</a:t>
            </a:r>
            <a:r>
              <a:rPr sz="2500" spc="-5" dirty="0">
                <a:latin typeface="Calibri"/>
                <a:cs typeface="Calibri"/>
              </a:rPr>
              <a:t> is when </a:t>
            </a:r>
            <a:r>
              <a:rPr sz="2500" spc="-10" dirty="0">
                <a:latin typeface="Calibri"/>
                <a:cs typeface="Calibri"/>
              </a:rPr>
              <a:t>income</a:t>
            </a:r>
            <a:r>
              <a:rPr sz="2500" spc="-5" dirty="0">
                <a:latin typeface="Calibri"/>
                <a:cs typeface="Calibri"/>
              </a:rPr>
              <a:t> </a:t>
            </a:r>
            <a:r>
              <a:rPr sz="2500" spc="-10" dirty="0">
                <a:latin typeface="Calibri"/>
                <a:cs typeface="Calibri"/>
              </a:rPr>
              <a:t>changes</a:t>
            </a:r>
            <a:endParaRPr sz="2500">
              <a:latin typeface="Calibri"/>
              <a:cs typeface="Calibri"/>
            </a:endParaRPr>
          </a:p>
          <a:p>
            <a:pPr marL="961390" lvl="1" indent="-492125">
              <a:lnSpc>
                <a:spcPct val="100000"/>
              </a:lnSpc>
              <a:spcBef>
                <a:spcPts val="1500"/>
              </a:spcBef>
              <a:buFont typeface="Arial MT"/>
              <a:buChar char="○"/>
              <a:tabLst>
                <a:tab pos="961390" algn="l"/>
                <a:tab pos="962025" algn="l"/>
              </a:tabLst>
            </a:pPr>
            <a:r>
              <a:rPr sz="2500" spc="-5" dirty="0">
                <a:latin typeface="Calibri"/>
                <a:cs typeface="Calibri"/>
              </a:rPr>
              <a:t>e</a:t>
            </a:r>
            <a:r>
              <a:rPr sz="2500" dirty="0">
                <a:latin typeface="Calibri"/>
                <a:cs typeface="Calibri"/>
              </a:rPr>
              <a:t>i</a:t>
            </a:r>
            <a:r>
              <a:rPr sz="2500" spc="-5" dirty="0">
                <a:latin typeface="Calibri"/>
                <a:cs typeface="Calibri"/>
              </a:rPr>
              <a:t> </a:t>
            </a:r>
            <a:r>
              <a:rPr sz="2500" dirty="0">
                <a:latin typeface="Calibri"/>
                <a:cs typeface="Calibri"/>
              </a:rPr>
              <a:t>=</a:t>
            </a:r>
            <a:r>
              <a:rPr sz="2500" spc="5" dirty="0">
                <a:latin typeface="Calibri"/>
                <a:cs typeface="Calibri"/>
              </a:rPr>
              <a:t> </a:t>
            </a:r>
            <a:r>
              <a:rPr sz="2500" u="heavy" dirty="0">
                <a:uFill>
                  <a:solidFill>
                    <a:srgbClr val="000000"/>
                  </a:solidFill>
                </a:uFill>
                <a:latin typeface="Calibri"/>
                <a:cs typeface="Calibri"/>
              </a:rPr>
              <a:t>%</a:t>
            </a:r>
            <a:r>
              <a:rPr sz="2500" u="heavy" spc="-5" dirty="0">
                <a:uFill>
                  <a:solidFill>
                    <a:srgbClr val="000000"/>
                  </a:solidFill>
                </a:uFill>
                <a:latin typeface="Calibri"/>
                <a:cs typeface="Calibri"/>
              </a:rPr>
              <a:t> </a:t>
            </a:r>
            <a:r>
              <a:rPr sz="2500" u="heavy" spc="-835" dirty="0">
                <a:uFill>
                  <a:solidFill>
                    <a:srgbClr val="000000"/>
                  </a:solidFill>
                </a:uFill>
                <a:latin typeface="Arial MT"/>
                <a:cs typeface="Arial MT"/>
              </a:rPr>
              <a:t>Δ</a:t>
            </a:r>
            <a:r>
              <a:rPr sz="2500" u="heavy" spc="-130" dirty="0">
                <a:uFill>
                  <a:solidFill>
                    <a:srgbClr val="000000"/>
                  </a:solidFill>
                </a:uFill>
                <a:latin typeface="Arial MT"/>
                <a:cs typeface="Arial MT"/>
              </a:rPr>
              <a:t> </a:t>
            </a:r>
            <a:r>
              <a:rPr sz="2500" u="heavy" spc="-5" dirty="0">
                <a:uFill>
                  <a:solidFill>
                    <a:srgbClr val="000000"/>
                  </a:solidFill>
                </a:uFill>
                <a:latin typeface="Calibri"/>
                <a:cs typeface="Calibri"/>
              </a:rPr>
              <a:t>Qd</a:t>
            </a:r>
            <a:endParaRPr sz="2500">
              <a:latin typeface="Calibri"/>
              <a:cs typeface="Calibri"/>
            </a:endParaRPr>
          </a:p>
          <a:p>
            <a:pPr marL="1633855">
              <a:lnSpc>
                <a:spcPct val="100000"/>
              </a:lnSpc>
              <a:spcBef>
                <a:spcPts val="450"/>
              </a:spcBef>
            </a:pPr>
            <a:r>
              <a:rPr sz="2500" dirty="0">
                <a:latin typeface="Calibri"/>
                <a:cs typeface="Calibri"/>
              </a:rPr>
              <a:t>% </a:t>
            </a:r>
            <a:r>
              <a:rPr sz="2500" spc="-835" dirty="0">
                <a:latin typeface="Arial MT"/>
                <a:cs typeface="Arial MT"/>
              </a:rPr>
              <a:t>Δ</a:t>
            </a:r>
            <a:r>
              <a:rPr sz="2500" spc="-130" dirty="0">
                <a:latin typeface="Arial MT"/>
                <a:cs typeface="Arial MT"/>
              </a:rPr>
              <a:t> </a:t>
            </a:r>
            <a:r>
              <a:rPr sz="2500" spc="-5" dirty="0">
                <a:latin typeface="Calibri"/>
                <a:cs typeface="Calibri"/>
              </a:rPr>
              <a:t>in</a:t>
            </a:r>
            <a:r>
              <a:rPr sz="2500" spc="-25" dirty="0">
                <a:latin typeface="Calibri"/>
                <a:cs typeface="Calibri"/>
              </a:rPr>
              <a:t>c</a:t>
            </a:r>
            <a:r>
              <a:rPr sz="2500" spc="-5" dirty="0">
                <a:latin typeface="Calibri"/>
                <a:cs typeface="Calibri"/>
              </a:rPr>
              <a:t>ome</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5" dirty="0">
                <a:latin typeface="Calibri"/>
                <a:cs typeface="Calibri"/>
              </a:rPr>
              <a:t>ei </a:t>
            </a:r>
            <a:r>
              <a:rPr sz="2500" dirty="0">
                <a:latin typeface="Arial MT"/>
                <a:cs typeface="Arial MT"/>
              </a:rPr>
              <a:t>≥</a:t>
            </a:r>
            <a:r>
              <a:rPr sz="2500" spc="-130" dirty="0">
                <a:latin typeface="Arial MT"/>
                <a:cs typeface="Arial MT"/>
              </a:rPr>
              <a:t> </a:t>
            </a:r>
            <a:r>
              <a:rPr sz="2500" dirty="0">
                <a:latin typeface="Calibri"/>
                <a:cs typeface="Calibri"/>
              </a:rPr>
              <a:t>1</a:t>
            </a:r>
            <a:r>
              <a:rPr sz="2500" spc="-5" dirty="0">
                <a:latin typeface="Calibri"/>
                <a:cs typeface="Calibri"/>
              </a:rPr>
              <a:t> </a:t>
            </a:r>
            <a:r>
              <a:rPr sz="2500" dirty="0">
                <a:latin typeface="Arial MT"/>
                <a:cs typeface="Arial MT"/>
              </a:rPr>
              <a:t>→</a:t>
            </a:r>
            <a:r>
              <a:rPr sz="2500" spc="-130" dirty="0">
                <a:latin typeface="Arial MT"/>
                <a:cs typeface="Arial MT"/>
              </a:rPr>
              <a:t> </a:t>
            </a:r>
            <a:r>
              <a:rPr sz="2500" spc="-10" dirty="0">
                <a:latin typeface="Calibri"/>
                <a:cs typeface="Calibri"/>
              </a:rPr>
              <a:t>income</a:t>
            </a:r>
            <a:r>
              <a:rPr sz="2500" spc="-5" dirty="0">
                <a:latin typeface="Calibri"/>
                <a:cs typeface="Calibri"/>
              </a:rPr>
              <a:t> </a:t>
            </a:r>
            <a:r>
              <a:rPr sz="2500" spc="-10" dirty="0">
                <a:latin typeface="Calibri"/>
                <a:cs typeface="Calibri"/>
              </a:rPr>
              <a:t>elastic,</a:t>
            </a:r>
            <a:r>
              <a:rPr sz="2500" spc="20" dirty="0">
                <a:latin typeface="Calibri"/>
                <a:cs typeface="Calibri"/>
              </a:rPr>
              <a:t> </a:t>
            </a:r>
            <a:r>
              <a:rPr sz="2500" b="1" spc="-5" dirty="0">
                <a:latin typeface="Calibri"/>
                <a:cs typeface="Calibri"/>
              </a:rPr>
              <a:t>normal good</a:t>
            </a:r>
            <a:r>
              <a:rPr sz="2500" spc="-5" dirty="0">
                <a:latin typeface="Calibri"/>
                <a:cs typeface="Calibri"/>
              </a:rPr>
              <a:t>: demand </a:t>
            </a:r>
            <a:r>
              <a:rPr sz="2500" spc="-20" dirty="0">
                <a:latin typeface="Calibri"/>
                <a:cs typeface="Calibri"/>
              </a:rPr>
              <a:t>for</a:t>
            </a:r>
            <a:r>
              <a:rPr sz="2500" spc="-5" dirty="0">
                <a:latin typeface="Calibri"/>
                <a:cs typeface="Calibri"/>
              </a:rPr>
              <a:t> it</a:t>
            </a:r>
            <a:r>
              <a:rPr sz="2500" spc="-10" dirty="0">
                <a:latin typeface="Calibri"/>
                <a:cs typeface="Calibri"/>
              </a:rPr>
              <a:t> </a:t>
            </a:r>
            <a:r>
              <a:rPr sz="2500" spc="-5" dirty="0">
                <a:latin typeface="Calibri"/>
                <a:cs typeface="Calibri"/>
              </a:rPr>
              <a:t>rises when </a:t>
            </a:r>
            <a:r>
              <a:rPr sz="2500" spc="-10" dirty="0">
                <a:latin typeface="Calibri"/>
                <a:cs typeface="Calibri"/>
              </a:rPr>
              <a:t>income</a:t>
            </a:r>
            <a:r>
              <a:rPr sz="2500" spc="-5" dirty="0">
                <a:latin typeface="Calibri"/>
                <a:cs typeface="Calibri"/>
              </a:rPr>
              <a:t> rises</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dirty="0">
                <a:latin typeface="Calibri"/>
                <a:cs typeface="Calibri"/>
              </a:rPr>
              <a:t>0</a:t>
            </a:r>
            <a:r>
              <a:rPr sz="2500" spc="-10" dirty="0">
                <a:latin typeface="Calibri"/>
                <a:cs typeface="Calibri"/>
              </a:rPr>
              <a:t> </a:t>
            </a:r>
            <a:r>
              <a:rPr sz="2500" dirty="0">
                <a:latin typeface="Calibri"/>
                <a:cs typeface="Calibri"/>
              </a:rPr>
              <a:t>&lt;</a:t>
            </a:r>
            <a:r>
              <a:rPr sz="2500" spc="-10" dirty="0">
                <a:latin typeface="Calibri"/>
                <a:cs typeface="Calibri"/>
              </a:rPr>
              <a:t> </a:t>
            </a:r>
            <a:r>
              <a:rPr sz="2500" spc="-5" dirty="0">
                <a:latin typeface="Calibri"/>
                <a:cs typeface="Calibri"/>
              </a:rPr>
              <a:t>ei</a:t>
            </a:r>
            <a:r>
              <a:rPr sz="2500" spc="-10" dirty="0">
                <a:latin typeface="Calibri"/>
                <a:cs typeface="Calibri"/>
              </a:rPr>
              <a:t> </a:t>
            </a:r>
            <a:r>
              <a:rPr sz="2500" dirty="0">
                <a:latin typeface="Calibri"/>
                <a:cs typeface="Calibri"/>
              </a:rPr>
              <a:t>&lt;</a:t>
            </a:r>
            <a:r>
              <a:rPr sz="2500" spc="-10" dirty="0">
                <a:latin typeface="Calibri"/>
                <a:cs typeface="Calibri"/>
              </a:rPr>
              <a:t> </a:t>
            </a:r>
            <a:r>
              <a:rPr sz="2500" dirty="0">
                <a:latin typeface="Calibri"/>
                <a:cs typeface="Calibri"/>
              </a:rPr>
              <a:t>1</a:t>
            </a:r>
            <a:r>
              <a:rPr sz="2500" spc="5" dirty="0">
                <a:latin typeface="Calibri"/>
                <a:cs typeface="Calibri"/>
              </a:rPr>
              <a:t> </a:t>
            </a:r>
            <a:r>
              <a:rPr sz="2500" dirty="0">
                <a:latin typeface="Arial MT"/>
                <a:cs typeface="Arial MT"/>
              </a:rPr>
              <a:t>→</a:t>
            </a:r>
            <a:r>
              <a:rPr sz="2500" spc="-135" dirty="0">
                <a:latin typeface="Arial MT"/>
                <a:cs typeface="Arial MT"/>
              </a:rPr>
              <a:t> </a:t>
            </a:r>
            <a:r>
              <a:rPr sz="2500" spc="-10" dirty="0">
                <a:latin typeface="Calibri"/>
                <a:cs typeface="Calibri"/>
              </a:rPr>
              <a:t>income inelastic, </a:t>
            </a:r>
            <a:r>
              <a:rPr sz="2500" spc="-5" dirty="0">
                <a:latin typeface="Calibri"/>
                <a:cs typeface="Calibri"/>
              </a:rPr>
              <a:t>normal </a:t>
            </a:r>
            <a:r>
              <a:rPr sz="2500" spc="-10" dirty="0">
                <a:latin typeface="Calibri"/>
                <a:cs typeface="Calibri"/>
              </a:rPr>
              <a:t>good</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5" dirty="0">
                <a:latin typeface="Calibri"/>
                <a:cs typeface="Calibri"/>
              </a:rPr>
              <a:t>ei</a:t>
            </a:r>
            <a:r>
              <a:rPr sz="2500" spc="-10" dirty="0">
                <a:latin typeface="Calibri"/>
                <a:cs typeface="Calibri"/>
              </a:rPr>
              <a:t> </a:t>
            </a:r>
            <a:r>
              <a:rPr sz="2500" dirty="0">
                <a:latin typeface="Calibri"/>
                <a:cs typeface="Calibri"/>
              </a:rPr>
              <a:t>&lt;</a:t>
            </a:r>
            <a:r>
              <a:rPr sz="2500" spc="-5" dirty="0">
                <a:latin typeface="Calibri"/>
                <a:cs typeface="Calibri"/>
              </a:rPr>
              <a:t> </a:t>
            </a:r>
            <a:r>
              <a:rPr sz="2500" dirty="0">
                <a:latin typeface="Calibri"/>
                <a:cs typeface="Calibri"/>
              </a:rPr>
              <a:t>0</a:t>
            </a:r>
            <a:r>
              <a:rPr sz="2500" spc="5" dirty="0">
                <a:latin typeface="Calibri"/>
                <a:cs typeface="Calibri"/>
              </a:rPr>
              <a:t> </a:t>
            </a:r>
            <a:r>
              <a:rPr sz="2500" dirty="0">
                <a:latin typeface="Arial MT"/>
                <a:cs typeface="Arial MT"/>
              </a:rPr>
              <a:t>→</a:t>
            </a:r>
            <a:r>
              <a:rPr sz="2500" spc="-135" dirty="0">
                <a:latin typeface="Arial MT"/>
                <a:cs typeface="Arial MT"/>
              </a:rPr>
              <a:t> </a:t>
            </a:r>
            <a:r>
              <a:rPr sz="2500" spc="-5" dirty="0">
                <a:latin typeface="Calibri"/>
                <a:cs typeface="Calibri"/>
              </a:rPr>
              <a:t>depends,</a:t>
            </a:r>
            <a:r>
              <a:rPr sz="2500" spc="10" dirty="0">
                <a:latin typeface="Calibri"/>
                <a:cs typeface="Calibri"/>
              </a:rPr>
              <a:t> </a:t>
            </a:r>
            <a:r>
              <a:rPr sz="2500" b="1" spc="-15" dirty="0">
                <a:latin typeface="Calibri"/>
                <a:cs typeface="Calibri"/>
              </a:rPr>
              <a:t>inferior</a:t>
            </a:r>
            <a:r>
              <a:rPr sz="2500" b="1" spc="-5" dirty="0">
                <a:latin typeface="Calibri"/>
                <a:cs typeface="Calibri"/>
              </a:rPr>
              <a:t> good</a:t>
            </a:r>
            <a:r>
              <a:rPr sz="2500" spc="-5" dirty="0">
                <a:latin typeface="Calibri"/>
                <a:cs typeface="Calibri"/>
              </a:rPr>
              <a:t>: demand</a:t>
            </a:r>
            <a:r>
              <a:rPr sz="2500" spc="-10" dirty="0">
                <a:latin typeface="Calibri"/>
                <a:cs typeface="Calibri"/>
              </a:rPr>
              <a:t> </a:t>
            </a:r>
            <a:r>
              <a:rPr sz="2500" spc="-20" dirty="0">
                <a:latin typeface="Calibri"/>
                <a:cs typeface="Calibri"/>
              </a:rPr>
              <a:t>for</a:t>
            </a:r>
            <a:r>
              <a:rPr sz="2500" spc="-5" dirty="0">
                <a:latin typeface="Calibri"/>
                <a:cs typeface="Calibri"/>
              </a:rPr>
              <a:t> it </a:t>
            </a:r>
            <a:r>
              <a:rPr sz="2500" spc="-15" dirty="0">
                <a:latin typeface="Calibri"/>
                <a:cs typeface="Calibri"/>
              </a:rPr>
              <a:t>drops</a:t>
            </a:r>
            <a:r>
              <a:rPr sz="2500" spc="-10" dirty="0">
                <a:latin typeface="Calibri"/>
                <a:cs typeface="Calibri"/>
              </a:rPr>
              <a:t> </a:t>
            </a:r>
            <a:r>
              <a:rPr sz="2500" spc="-5" dirty="0">
                <a:latin typeface="Calibri"/>
                <a:cs typeface="Calibri"/>
              </a:rPr>
              <a:t>when </a:t>
            </a:r>
            <a:r>
              <a:rPr sz="2500" spc="-10" dirty="0">
                <a:latin typeface="Calibri"/>
                <a:cs typeface="Calibri"/>
              </a:rPr>
              <a:t>income</a:t>
            </a:r>
            <a:r>
              <a:rPr sz="2500" spc="-5" dirty="0">
                <a:latin typeface="Calibri"/>
                <a:cs typeface="Calibri"/>
              </a:rPr>
              <a:t> rises</a:t>
            </a:r>
            <a:endParaRPr sz="25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252285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95" dirty="0">
                <a:latin typeface="Calibri"/>
                <a:cs typeface="Calibri"/>
              </a:rPr>
              <a:t> </a:t>
            </a:r>
            <a:r>
              <a:rPr sz="4200" spc="-10" dirty="0">
                <a:latin typeface="Calibri"/>
                <a:cs typeface="Calibri"/>
              </a:rPr>
              <a:t>Elasticity</a:t>
            </a:r>
            <a:endParaRPr sz="4200">
              <a:latin typeface="Calibri"/>
              <a:cs typeface="Calibri"/>
            </a:endParaRPr>
          </a:p>
        </p:txBody>
      </p:sp>
      <mc:AlternateContent xmlns:mc="http://schemas.openxmlformats.org/markup-compatibility/2006" xmlns:a14="http://schemas.microsoft.com/office/drawing/2010/main">
        <mc:Choice Requires="a14">
          <p:sp>
            <p:nvSpPr>
              <p:cNvPr id="22" name="object 3">
                <a:extLst>
                  <a:ext uri="{FF2B5EF4-FFF2-40B4-BE49-F238E27FC236}">
                    <a16:creationId xmlns:a16="http://schemas.microsoft.com/office/drawing/2014/main" id="{D46C2F38-59A7-76F8-C0EA-03EE013D8836}"/>
                  </a:ext>
                </a:extLst>
              </p:cNvPr>
              <p:cNvSpPr txBox="1"/>
              <p:nvPr/>
            </p:nvSpPr>
            <p:spPr>
              <a:xfrm>
                <a:off x="990600" y="1714500"/>
                <a:ext cx="15279894" cy="6232091"/>
              </a:xfrm>
              <a:prstGeom prst="rect">
                <a:avLst/>
              </a:prstGeom>
            </p:spPr>
            <p:txBody>
              <a:bodyPr vert="horz" wrap="square" lIns="0" tIns="12700" rIns="0" bIns="0" rtlCol="0">
                <a:spAutoFit/>
              </a:bodyPr>
              <a:lstStyle/>
              <a:p>
                <a:pPr marL="12700" marR="5080">
                  <a:spcBef>
                    <a:spcPts val="100"/>
                  </a:spcBef>
                </a:pPr>
                <a:r>
                  <a:rPr lang="en-US" sz="3200" b="1" u="heavy" dirty="0">
                    <a:solidFill>
                      <a:srgbClr val="1155CC"/>
                    </a:solidFill>
                    <a:uFill>
                      <a:solidFill>
                        <a:srgbClr val="1155CC"/>
                      </a:solidFill>
                    </a:uFill>
                    <a:latin typeface="Calibri"/>
                    <a:cs typeface="Calibri"/>
                  </a:rPr>
                  <a:t>Q10:</a:t>
                </a:r>
                <a:r>
                  <a:rPr lang="en-US" sz="3200" b="1" spc="-35" dirty="0">
                    <a:solidFill>
                      <a:srgbClr val="1155CC"/>
                    </a:solidFill>
                    <a:latin typeface="Calibri"/>
                    <a:cs typeface="Calibri"/>
                  </a:rPr>
                  <a:t> </a:t>
                </a:r>
                <a:r>
                  <a:rPr lang="en-US" sz="3200" dirty="0">
                    <a:latin typeface="Calibri"/>
                    <a:cs typeface="Calibri"/>
                  </a:rPr>
                  <a:t>Consider the following data for a hypothetical economy.</a:t>
                </a:r>
              </a:p>
              <a:p>
                <a:pPr>
                  <a:spcBef>
                    <a:spcPts val="1975"/>
                  </a:spcBef>
                </a:pPr>
                <a:endParaRPr lang="en-US" sz="3200" dirty="0">
                  <a:latin typeface="Calibri"/>
                  <a:cs typeface="Calibri"/>
                </a:endParaRPr>
              </a:p>
              <a:p>
                <a:pPr>
                  <a:spcBef>
                    <a:spcPts val="1975"/>
                  </a:spcBef>
                </a:pPr>
                <a:endParaRPr lang="en-US" sz="3200" dirty="0">
                  <a:latin typeface="Calibri"/>
                  <a:cs typeface="Calibri"/>
                </a:endParaRPr>
              </a:p>
              <a:p>
                <a:pPr>
                  <a:spcBef>
                    <a:spcPts val="1975"/>
                  </a:spcBef>
                </a:pPr>
                <a:r>
                  <a:rPr lang="en-US" sz="3200" dirty="0">
                    <a:latin typeface="Calibri"/>
                    <a:cs typeface="Calibri"/>
                  </a:rPr>
                  <a:t>The income elasticity of demand for gasoline is</a:t>
                </a:r>
              </a:p>
              <a:p>
                <a:pPr marL="514350" indent="-514350">
                  <a:buFont typeface="+mj-lt"/>
                  <a:buAutoNum type="alphaLcParenR"/>
                </a:pPr>
                <a:r>
                  <a:rPr lang="en-US" sz="3200" dirty="0">
                    <a:latin typeface="Calibri"/>
                    <a:cs typeface="Calibri"/>
                  </a:rPr>
                  <a:t>0.5</a:t>
                </a:r>
              </a:p>
              <a:p>
                <a:pPr marL="514350" indent="-514350">
                  <a:buFont typeface="+mj-lt"/>
                  <a:buAutoNum type="alphaLcParenR"/>
                </a:pPr>
                <a:r>
                  <a:rPr lang="en-US" sz="3200" dirty="0">
                    <a:latin typeface="Calibri"/>
                    <a:cs typeface="Calibri"/>
                  </a:rPr>
                  <a:t>6.0</a:t>
                </a:r>
              </a:p>
              <a:p>
                <a:pPr marL="514350" indent="-514350">
                  <a:buFont typeface="+mj-lt"/>
                  <a:buAutoNum type="alphaLcParenR"/>
                </a:pPr>
                <a:r>
                  <a:rPr lang="en-US" sz="3200" dirty="0">
                    <a:latin typeface="Calibri"/>
                    <a:cs typeface="Calibri"/>
                  </a:rPr>
                  <a:t>8.3</a:t>
                </a:r>
              </a:p>
              <a:p>
                <a:pPr marL="514350" indent="-514350">
                  <a:buFont typeface="+mj-lt"/>
                  <a:buAutoNum type="alphaLcParenR"/>
                </a:pPr>
                <a:r>
                  <a:rPr lang="en-US" sz="3200" b="1" dirty="0">
                    <a:latin typeface="Calibri"/>
                    <a:cs typeface="Calibri"/>
                  </a:rPr>
                  <a:t>1.2</a:t>
                </a:r>
              </a:p>
              <a:p>
                <a14:m>
                  <m:oMath xmlns:m="http://schemas.openxmlformats.org/officeDocument/2006/math">
                    <m:r>
                      <a:rPr lang="en-US" sz="3200" b="0" i="1" smtClean="0">
                        <a:latin typeface="Cambria Math" panose="02040503050406030204" pitchFamily="18" charset="0"/>
                        <a:cs typeface="Calibri"/>
                      </a:rPr>
                      <m:t>𝑖</m:t>
                    </m:r>
                    <m:r>
                      <a:rPr lang="en-CA" sz="3200" b="0" i="1" smtClean="0">
                        <a:latin typeface="Cambria Math" panose="02040503050406030204" pitchFamily="18" charset="0"/>
                        <a:cs typeface="Calibri"/>
                      </a:rPr>
                      <m:t>𝑛𝑐𝑜𝑚𝑒</m:t>
                    </m:r>
                    <m:r>
                      <a:rPr lang="en-CA" sz="3200" b="0" i="1" smtClean="0">
                        <a:latin typeface="Cambria Math" panose="02040503050406030204" pitchFamily="18" charset="0"/>
                        <a:cs typeface="Calibri"/>
                      </a:rPr>
                      <m:t> </m:t>
                    </m:r>
                    <m:r>
                      <a:rPr lang="en-CA" sz="3200" b="0" i="1" smtClean="0">
                        <a:latin typeface="Cambria Math" panose="02040503050406030204" pitchFamily="18" charset="0"/>
                        <a:cs typeface="Calibri"/>
                      </a:rPr>
                      <m:t>𝑒𝑙𝑎𝑠𝑡𝑖𝑐𝑖𝑡𝑦</m:t>
                    </m:r>
                    <m:r>
                      <a:rPr lang="en-CA" sz="3200" b="0" i="1" smtClean="0">
                        <a:latin typeface="Cambria Math" panose="02040503050406030204" pitchFamily="18" charset="0"/>
                        <a:cs typeface="Calibri"/>
                      </a:rPr>
                      <m:t>=</m:t>
                    </m:r>
                    <m:f>
                      <m:fPr>
                        <m:ctrlPr>
                          <a:rPr lang="en-CA" sz="3200" b="0" i="1" smtClean="0">
                            <a:latin typeface="Cambria Math" panose="02040503050406030204" pitchFamily="18" charset="0"/>
                            <a:ea typeface="Cambria Math" panose="02040503050406030204" pitchFamily="18" charset="0"/>
                            <a:cs typeface="Calibri"/>
                          </a:rPr>
                        </m:ctrlPr>
                      </m:fPr>
                      <m:num>
                        <m:r>
                          <a:rPr lang="en-CA" sz="3200" b="0" i="1" smtClean="0">
                            <a:latin typeface="Cambria Math" panose="02040503050406030204" pitchFamily="18" charset="0"/>
                            <a:cs typeface="Calibri"/>
                          </a:rPr>
                          <m:t>%</m:t>
                        </m:r>
                        <m:r>
                          <a:rPr lang="en-CA" sz="3200" b="0" i="1" smtClean="0">
                            <a:latin typeface="Cambria Math" panose="02040503050406030204" pitchFamily="18" charset="0"/>
                            <a:ea typeface="Cambria Math" panose="02040503050406030204" pitchFamily="18" charset="0"/>
                            <a:cs typeface="Calibri"/>
                          </a:rPr>
                          <m:t>∆ </m:t>
                        </m:r>
                        <m:r>
                          <a:rPr lang="en-CA" sz="3200" b="0" i="1" smtClean="0">
                            <a:latin typeface="Cambria Math" panose="02040503050406030204" pitchFamily="18" charset="0"/>
                            <a:ea typeface="Cambria Math" panose="02040503050406030204" pitchFamily="18" charset="0"/>
                            <a:cs typeface="Calibri"/>
                          </a:rPr>
                          <m:t>𝑄𝑑</m:t>
                        </m:r>
                      </m:num>
                      <m:den>
                        <m:r>
                          <a:rPr lang="en-CA" sz="3200" b="0" i="1" smtClean="0">
                            <a:latin typeface="Cambria Math" panose="02040503050406030204" pitchFamily="18" charset="0"/>
                            <a:ea typeface="Cambria Math" panose="02040503050406030204" pitchFamily="18" charset="0"/>
                            <a:cs typeface="Calibri"/>
                          </a:rPr>
                          <m:t>%∆ </m:t>
                        </m:r>
                        <m:r>
                          <a:rPr lang="en-CA" sz="3200" b="0" i="1" smtClean="0">
                            <a:latin typeface="Cambria Math" panose="02040503050406030204" pitchFamily="18" charset="0"/>
                            <a:ea typeface="Cambria Math" panose="02040503050406030204" pitchFamily="18" charset="0"/>
                            <a:cs typeface="Calibri"/>
                          </a:rPr>
                          <m:t>𝑌</m:t>
                        </m:r>
                      </m:den>
                    </m:f>
                    <m:r>
                      <a:rPr lang="en-CA" sz="3200" b="0" i="1" smtClean="0">
                        <a:latin typeface="Cambria Math" panose="02040503050406030204" pitchFamily="18" charset="0"/>
                        <a:ea typeface="Cambria Math" panose="02040503050406030204" pitchFamily="18" charset="0"/>
                        <a:cs typeface="Calibri"/>
                      </a:rPr>
                      <m:t>=</m:t>
                    </m:r>
                    <m:f>
                      <m:fPr>
                        <m:ctrlPr>
                          <a:rPr lang="en-CA" sz="3200" b="0" i="1" smtClean="0">
                            <a:latin typeface="Cambria Math" panose="02040503050406030204" pitchFamily="18" charset="0"/>
                            <a:ea typeface="Cambria Math" panose="02040503050406030204" pitchFamily="18" charset="0"/>
                            <a:cs typeface="Calibri"/>
                          </a:rPr>
                        </m:ctrlPr>
                      </m:fPr>
                      <m:num>
                        <m:f>
                          <m:fPr>
                            <m:ctrlPr>
                              <a:rPr lang="en-CA" sz="3200" b="0" i="1" smtClean="0">
                                <a:latin typeface="Cambria Math" panose="02040503050406030204" pitchFamily="18" charset="0"/>
                                <a:ea typeface="Cambria Math" panose="02040503050406030204" pitchFamily="18" charset="0"/>
                                <a:cs typeface="Calibri"/>
                              </a:rPr>
                            </m:ctrlPr>
                          </m:fPr>
                          <m:num>
                            <m:r>
                              <a:rPr lang="en-CA" sz="3200" b="0" i="1" smtClean="0">
                                <a:latin typeface="Cambria Math" panose="02040503050406030204" pitchFamily="18" charset="0"/>
                                <a:ea typeface="Cambria Math" panose="02040503050406030204" pitchFamily="18" charset="0"/>
                                <a:cs typeface="Calibri"/>
                              </a:rPr>
                              <m:t>2060−1940</m:t>
                            </m:r>
                          </m:num>
                          <m:den>
                            <m:f>
                              <m:fPr>
                                <m:ctrlPr>
                                  <a:rPr lang="en-CA" sz="3200" b="0" i="1" smtClean="0">
                                    <a:latin typeface="Cambria Math" panose="02040503050406030204" pitchFamily="18" charset="0"/>
                                    <a:ea typeface="Cambria Math" panose="02040503050406030204" pitchFamily="18" charset="0"/>
                                    <a:cs typeface="Calibri"/>
                                  </a:rPr>
                                </m:ctrlPr>
                              </m:fPr>
                              <m:num>
                                <m:r>
                                  <a:rPr lang="en-CA" sz="3200" b="0" i="1" smtClean="0">
                                    <a:latin typeface="Cambria Math" panose="02040503050406030204" pitchFamily="18" charset="0"/>
                                    <a:ea typeface="Cambria Math" panose="02040503050406030204" pitchFamily="18" charset="0"/>
                                    <a:cs typeface="Calibri"/>
                                  </a:rPr>
                                  <m:t>2060+1940</m:t>
                                </m:r>
                              </m:num>
                              <m:den>
                                <m:r>
                                  <a:rPr lang="en-CA" sz="3200" b="0" i="1" smtClean="0">
                                    <a:latin typeface="Cambria Math" panose="02040503050406030204" pitchFamily="18" charset="0"/>
                                    <a:ea typeface="Cambria Math" panose="02040503050406030204" pitchFamily="18" charset="0"/>
                                    <a:cs typeface="Calibri"/>
                                  </a:rPr>
                                  <m:t>2</m:t>
                                </m:r>
                              </m:den>
                            </m:f>
                          </m:den>
                        </m:f>
                      </m:num>
                      <m:den>
                        <m:f>
                          <m:fPr>
                            <m:ctrlPr>
                              <a:rPr lang="en-CA" sz="3200" b="0" i="1" smtClean="0">
                                <a:latin typeface="Cambria Math" panose="02040503050406030204" pitchFamily="18" charset="0"/>
                                <a:ea typeface="Cambria Math" panose="02040503050406030204" pitchFamily="18" charset="0"/>
                                <a:cs typeface="Calibri"/>
                              </a:rPr>
                            </m:ctrlPr>
                          </m:fPr>
                          <m:num>
                            <m:r>
                              <a:rPr lang="en-CA" sz="3200" b="0" i="1" smtClean="0">
                                <a:latin typeface="Cambria Math" panose="02040503050406030204" pitchFamily="18" charset="0"/>
                                <a:ea typeface="Cambria Math" panose="02040503050406030204" pitchFamily="18" charset="0"/>
                                <a:cs typeface="Calibri"/>
                              </a:rPr>
                              <m:t>82000−78000</m:t>
                            </m:r>
                          </m:num>
                          <m:den>
                            <m:r>
                              <a:rPr lang="en-CA" sz="3200" b="0" i="1" smtClean="0">
                                <a:latin typeface="Cambria Math" panose="02040503050406030204" pitchFamily="18" charset="0"/>
                                <a:ea typeface="Cambria Math" panose="02040503050406030204" pitchFamily="18" charset="0"/>
                                <a:cs typeface="Calibri"/>
                              </a:rPr>
                              <m:t> </m:t>
                            </m:r>
                            <m:f>
                              <m:fPr>
                                <m:ctrlPr>
                                  <a:rPr lang="en-CA" sz="3200" b="0" i="1" smtClean="0">
                                    <a:latin typeface="Cambria Math" panose="02040503050406030204" pitchFamily="18" charset="0"/>
                                    <a:ea typeface="Cambria Math" panose="02040503050406030204" pitchFamily="18" charset="0"/>
                                    <a:cs typeface="Calibri"/>
                                  </a:rPr>
                                </m:ctrlPr>
                              </m:fPr>
                              <m:num>
                                <m:r>
                                  <a:rPr lang="en-CA" sz="3200" b="0" i="1" smtClean="0">
                                    <a:latin typeface="Cambria Math" panose="02040503050406030204" pitchFamily="18" charset="0"/>
                                    <a:ea typeface="Cambria Math" panose="02040503050406030204" pitchFamily="18" charset="0"/>
                                    <a:cs typeface="Calibri"/>
                                  </a:rPr>
                                  <m:t>82000+78000</m:t>
                                </m:r>
                              </m:num>
                              <m:den>
                                <m:r>
                                  <a:rPr lang="en-CA" sz="3200" b="0" i="1" smtClean="0">
                                    <a:latin typeface="Cambria Math" panose="02040503050406030204" pitchFamily="18" charset="0"/>
                                    <a:ea typeface="Cambria Math" panose="02040503050406030204" pitchFamily="18" charset="0"/>
                                    <a:cs typeface="Calibri"/>
                                  </a:rPr>
                                  <m:t>2</m:t>
                                </m:r>
                              </m:den>
                            </m:f>
                          </m:den>
                        </m:f>
                      </m:den>
                    </m:f>
                  </m:oMath>
                </a14:m>
                <a:r>
                  <a:rPr lang="en-CA" sz="3200" dirty="0">
                    <a:latin typeface="Calibri"/>
                    <a:cs typeface="Calibri"/>
                  </a:rPr>
                  <a:t>= 1.21</a:t>
                </a:r>
              </a:p>
            </p:txBody>
          </p:sp>
        </mc:Choice>
        <mc:Fallback xmlns="">
          <p:sp>
            <p:nvSpPr>
              <p:cNvPr id="22" name="object 3">
                <a:extLst>
                  <a:ext uri="{FF2B5EF4-FFF2-40B4-BE49-F238E27FC236}">
                    <a16:creationId xmlns:a16="http://schemas.microsoft.com/office/drawing/2014/main" id="{D46C2F38-59A7-76F8-C0EA-03EE013D8836}"/>
                  </a:ext>
                </a:extLst>
              </p:cNvPr>
              <p:cNvSpPr txBox="1">
                <a:spLocks noRot="1" noChangeAspect="1" noMove="1" noResize="1" noEditPoints="1" noAdjustHandles="1" noChangeArrowheads="1" noChangeShapeType="1" noTextEdit="1"/>
              </p:cNvSpPr>
              <p:nvPr/>
            </p:nvSpPr>
            <p:spPr>
              <a:xfrm>
                <a:off x="990600" y="1714500"/>
                <a:ext cx="15279894" cy="6232091"/>
              </a:xfrm>
              <a:prstGeom prst="rect">
                <a:avLst/>
              </a:prstGeom>
              <a:blipFill>
                <a:blip r:embed="rId2"/>
                <a:stretch>
                  <a:fillRect l="-1676" t="-1760"/>
                </a:stretch>
              </a:blipFill>
            </p:spPr>
            <p:txBody>
              <a:bodyPr/>
              <a:lstStyle/>
              <a:p>
                <a:r>
                  <a:rPr lang="en-CA">
                    <a:noFill/>
                  </a:rPr>
                  <a:t> </a:t>
                </a:r>
              </a:p>
            </p:txBody>
          </p:sp>
        </mc:Fallback>
      </mc:AlternateContent>
      <p:graphicFrame>
        <p:nvGraphicFramePr>
          <p:cNvPr id="23" name="Table 22">
            <a:extLst>
              <a:ext uri="{FF2B5EF4-FFF2-40B4-BE49-F238E27FC236}">
                <a16:creationId xmlns:a16="http://schemas.microsoft.com/office/drawing/2014/main" id="{EFA8FF51-588D-AE4D-0AEB-C39618D9BE5B}"/>
              </a:ext>
            </a:extLst>
          </p:cNvPr>
          <p:cNvGraphicFramePr>
            <a:graphicFrameLocks noGrp="1"/>
          </p:cNvGraphicFramePr>
          <p:nvPr>
            <p:extLst>
              <p:ext uri="{D42A27DB-BD31-4B8C-83A1-F6EECF244321}">
                <p14:modId xmlns:p14="http://schemas.microsoft.com/office/powerpoint/2010/main" val="1462279730"/>
              </p:ext>
            </p:extLst>
          </p:nvPr>
        </p:nvGraphicFramePr>
        <p:xfrm>
          <a:off x="1752600" y="2324100"/>
          <a:ext cx="12344400" cy="1737360"/>
        </p:xfrm>
        <a:graphic>
          <a:graphicData uri="http://schemas.openxmlformats.org/drawingml/2006/table">
            <a:tbl>
              <a:tblPr firstRow="1" bandRow="1">
                <a:tableStyleId>{68D230F3-CF80-4859-8CE7-A43EE81993B5}</a:tableStyleId>
              </a:tblPr>
              <a:tblGrid>
                <a:gridCol w="3086100">
                  <a:extLst>
                    <a:ext uri="{9D8B030D-6E8A-4147-A177-3AD203B41FA5}">
                      <a16:colId xmlns:a16="http://schemas.microsoft.com/office/drawing/2014/main" val="1431434653"/>
                    </a:ext>
                  </a:extLst>
                </a:gridCol>
                <a:gridCol w="3086100">
                  <a:extLst>
                    <a:ext uri="{9D8B030D-6E8A-4147-A177-3AD203B41FA5}">
                      <a16:colId xmlns:a16="http://schemas.microsoft.com/office/drawing/2014/main" val="3408086635"/>
                    </a:ext>
                  </a:extLst>
                </a:gridCol>
                <a:gridCol w="3086100">
                  <a:extLst>
                    <a:ext uri="{9D8B030D-6E8A-4147-A177-3AD203B41FA5}">
                      <a16:colId xmlns:a16="http://schemas.microsoft.com/office/drawing/2014/main" val="730840881"/>
                    </a:ext>
                  </a:extLst>
                </a:gridCol>
                <a:gridCol w="3086100">
                  <a:extLst>
                    <a:ext uri="{9D8B030D-6E8A-4147-A177-3AD203B41FA5}">
                      <a16:colId xmlns:a16="http://schemas.microsoft.com/office/drawing/2014/main" val="4242517257"/>
                    </a:ext>
                  </a:extLst>
                </a:gridCol>
              </a:tblGrid>
              <a:tr h="696861">
                <a:tc>
                  <a:txBody>
                    <a:bodyPr/>
                    <a:lstStyle/>
                    <a:p>
                      <a:pPr algn="ctr"/>
                      <a:r>
                        <a:rPr lang="en-CA" sz="2400" dirty="0"/>
                        <a:t>Year</a:t>
                      </a:r>
                    </a:p>
                  </a:txBody>
                  <a:tcPr/>
                </a:tc>
                <a:tc>
                  <a:txBody>
                    <a:bodyPr/>
                    <a:lstStyle/>
                    <a:p>
                      <a:pPr algn="ctr"/>
                      <a:r>
                        <a:rPr lang="en-CA" sz="2400" dirty="0"/>
                        <a:t>Average Household Income ($)</a:t>
                      </a:r>
                    </a:p>
                  </a:txBody>
                  <a:tcPr/>
                </a:tc>
                <a:tc>
                  <a:txBody>
                    <a:bodyPr/>
                    <a:lstStyle/>
                    <a:p>
                      <a:pPr algn="ctr"/>
                      <a:r>
                        <a:rPr lang="en-CA" sz="2400" dirty="0"/>
                        <a:t>Price of gasoline</a:t>
                      </a:r>
                    </a:p>
                    <a:p>
                      <a:pPr algn="ctr"/>
                      <a:r>
                        <a:rPr lang="en-CA" sz="2400" dirty="0"/>
                        <a:t>($/litre)</a:t>
                      </a:r>
                    </a:p>
                  </a:txBody>
                  <a:tcPr/>
                </a:tc>
                <a:tc>
                  <a:txBody>
                    <a:bodyPr/>
                    <a:lstStyle/>
                    <a:p>
                      <a:pPr algn="ctr"/>
                      <a:r>
                        <a:rPr lang="en-CA" sz="2400" dirty="0"/>
                        <a:t>Quantity demanded of gasoline (mil litres)</a:t>
                      </a:r>
                    </a:p>
                  </a:txBody>
                  <a:tcPr/>
                </a:tc>
                <a:extLst>
                  <a:ext uri="{0D108BD9-81ED-4DB2-BD59-A6C34878D82A}">
                    <a16:rowId xmlns:a16="http://schemas.microsoft.com/office/drawing/2014/main" val="105235352"/>
                  </a:ext>
                </a:extLst>
              </a:tr>
              <a:tr h="451669">
                <a:tc>
                  <a:txBody>
                    <a:bodyPr/>
                    <a:lstStyle/>
                    <a:p>
                      <a:pPr algn="ctr"/>
                      <a:r>
                        <a:rPr lang="en-CA" sz="2400" dirty="0"/>
                        <a:t>2021</a:t>
                      </a:r>
                    </a:p>
                  </a:txBody>
                  <a:tcPr/>
                </a:tc>
                <a:tc>
                  <a:txBody>
                    <a:bodyPr/>
                    <a:lstStyle/>
                    <a:p>
                      <a:pPr algn="ctr"/>
                      <a:r>
                        <a:rPr lang="en-CA" sz="2400" dirty="0"/>
                        <a:t>78000</a:t>
                      </a:r>
                    </a:p>
                  </a:txBody>
                  <a:tcPr/>
                </a:tc>
                <a:tc>
                  <a:txBody>
                    <a:bodyPr/>
                    <a:lstStyle/>
                    <a:p>
                      <a:pPr algn="ctr"/>
                      <a:r>
                        <a:rPr lang="en-CA" sz="2400" dirty="0"/>
                        <a:t>1.3</a:t>
                      </a:r>
                    </a:p>
                  </a:txBody>
                  <a:tcPr/>
                </a:tc>
                <a:tc>
                  <a:txBody>
                    <a:bodyPr/>
                    <a:lstStyle/>
                    <a:p>
                      <a:pPr algn="ctr"/>
                      <a:r>
                        <a:rPr lang="en-CA" sz="2400" dirty="0"/>
                        <a:t>1940</a:t>
                      </a:r>
                    </a:p>
                  </a:txBody>
                  <a:tcPr/>
                </a:tc>
                <a:extLst>
                  <a:ext uri="{0D108BD9-81ED-4DB2-BD59-A6C34878D82A}">
                    <a16:rowId xmlns:a16="http://schemas.microsoft.com/office/drawing/2014/main" val="4289141275"/>
                  </a:ext>
                </a:extLst>
              </a:tr>
              <a:tr h="451669">
                <a:tc>
                  <a:txBody>
                    <a:bodyPr/>
                    <a:lstStyle/>
                    <a:p>
                      <a:pPr algn="ctr"/>
                      <a:r>
                        <a:rPr lang="en-CA" sz="2400" dirty="0"/>
                        <a:t>2022</a:t>
                      </a:r>
                    </a:p>
                  </a:txBody>
                  <a:tcPr/>
                </a:tc>
                <a:tc>
                  <a:txBody>
                    <a:bodyPr/>
                    <a:lstStyle/>
                    <a:p>
                      <a:pPr algn="ctr"/>
                      <a:r>
                        <a:rPr lang="en-CA" sz="2400" dirty="0"/>
                        <a:t>82000</a:t>
                      </a:r>
                    </a:p>
                  </a:txBody>
                  <a:tcPr/>
                </a:tc>
                <a:tc>
                  <a:txBody>
                    <a:bodyPr/>
                    <a:lstStyle/>
                    <a:p>
                      <a:pPr algn="ctr"/>
                      <a:r>
                        <a:rPr lang="en-CA" sz="2400" dirty="0"/>
                        <a:t>1.3</a:t>
                      </a:r>
                    </a:p>
                  </a:txBody>
                  <a:tcPr/>
                </a:tc>
                <a:tc>
                  <a:txBody>
                    <a:bodyPr/>
                    <a:lstStyle/>
                    <a:p>
                      <a:pPr algn="ctr"/>
                      <a:r>
                        <a:rPr lang="en-CA" sz="2400" dirty="0"/>
                        <a:t>2060</a:t>
                      </a:r>
                    </a:p>
                  </a:txBody>
                  <a:tcPr/>
                </a:tc>
                <a:extLst>
                  <a:ext uri="{0D108BD9-81ED-4DB2-BD59-A6C34878D82A}">
                    <a16:rowId xmlns:a16="http://schemas.microsoft.com/office/drawing/2014/main" val="381716813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252285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95" dirty="0">
                <a:latin typeface="Calibri"/>
                <a:cs typeface="Calibri"/>
              </a:rPr>
              <a:t> </a:t>
            </a:r>
            <a:r>
              <a:rPr sz="4200" spc="-10" dirty="0">
                <a:latin typeface="Calibri"/>
                <a:cs typeface="Calibri"/>
              </a:rPr>
              <a:t>Elasticity</a:t>
            </a:r>
            <a:endParaRPr sz="4200">
              <a:latin typeface="Calibri"/>
              <a:cs typeface="Calibri"/>
            </a:endParaRPr>
          </a:p>
        </p:txBody>
      </p:sp>
      <p:sp>
        <p:nvSpPr>
          <p:cNvPr id="22" name="object 3">
            <a:extLst>
              <a:ext uri="{FF2B5EF4-FFF2-40B4-BE49-F238E27FC236}">
                <a16:creationId xmlns:a16="http://schemas.microsoft.com/office/drawing/2014/main" id="{D46C2F38-59A7-76F8-C0EA-03EE013D8836}"/>
              </a:ext>
            </a:extLst>
          </p:cNvPr>
          <p:cNvSpPr txBox="1"/>
          <p:nvPr/>
        </p:nvSpPr>
        <p:spPr>
          <a:xfrm>
            <a:off x="990600" y="1714500"/>
            <a:ext cx="15279894" cy="5014193"/>
          </a:xfrm>
          <a:prstGeom prst="rect">
            <a:avLst/>
          </a:prstGeom>
        </p:spPr>
        <p:txBody>
          <a:bodyPr vert="horz" wrap="square" lIns="0" tIns="12700" rIns="0" bIns="0" rtlCol="0">
            <a:spAutoFit/>
          </a:bodyPr>
          <a:lstStyle/>
          <a:p>
            <a:pPr marL="12700" marR="5080">
              <a:spcBef>
                <a:spcPts val="100"/>
              </a:spcBef>
            </a:pPr>
            <a:r>
              <a:rPr lang="en-US" sz="3200" b="1" u="heavy" dirty="0">
                <a:solidFill>
                  <a:srgbClr val="1155CC"/>
                </a:solidFill>
                <a:uFill>
                  <a:solidFill>
                    <a:srgbClr val="1155CC"/>
                  </a:solidFill>
                </a:uFill>
                <a:latin typeface="Calibri"/>
                <a:cs typeface="Calibri"/>
              </a:rPr>
              <a:t>Q10:</a:t>
            </a:r>
            <a:r>
              <a:rPr lang="en-US" sz="3200" b="1" spc="-35" dirty="0">
                <a:solidFill>
                  <a:srgbClr val="1155CC"/>
                </a:solidFill>
                <a:latin typeface="Calibri"/>
                <a:cs typeface="Calibri"/>
              </a:rPr>
              <a:t> </a:t>
            </a:r>
            <a:r>
              <a:rPr lang="en-US" sz="3200" dirty="0">
                <a:latin typeface="Calibri"/>
                <a:cs typeface="Calibri"/>
              </a:rPr>
              <a:t>Elasticity of demand for prescription drugs is estimated to be much lower than the elasticity of demand of one particular brand of over-the-counter cough medicine. One reason for this is – </a:t>
            </a:r>
          </a:p>
          <a:p>
            <a:pPr marL="527050" marR="5080" indent="-514350">
              <a:spcBef>
                <a:spcPts val="100"/>
              </a:spcBef>
              <a:buFont typeface="+mj-lt"/>
              <a:buAutoNum type="alphaLcParenR"/>
            </a:pPr>
            <a:r>
              <a:rPr lang="en-US" sz="3200" dirty="0">
                <a:latin typeface="Calibri"/>
                <a:cs typeface="Calibri"/>
              </a:rPr>
              <a:t>There are many substitutes for the prescription drug in the short run</a:t>
            </a:r>
          </a:p>
          <a:p>
            <a:pPr marL="527050" marR="5080" indent="-514350">
              <a:spcBef>
                <a:spcPts val="100"/>
              </a:spcBef>
              <a:buFont typeface="+mj-lt"/>
              <a:buAutoNum type="alphaLcParenR"/>
            </a:pPr>
            <a:r>
              <a:rPr lang="en-US" sz="3200" dirty="0">
                <a:latin typeface="Calibri"/>
                <a:cs typeface="Calibri"/>
              </a:rPr>
              <a:t>There are many substitutes for the prescription drugs in the long run</a:t>
            </a:r>
          </a:p>
          <a:p>
            <a:pPr marL="527050" marR="5080" indent="-514350">
              <a:spcBef>
                <a:spcPts val="100"/>
              </a:spcBef>
              <a:buFont typeface="+mj-lt"/>
              <a:buAutoNum type="alphaLcParenR"/>
            </a:pPr>
            <a:r>
              <a:rPr lang="en-US" sz="3200" dirty="0">
                <a:latin typeface="Calibri"/>
                <a:cs typeface="Calibri"/>
              </a:rPr>
              <a:t>There are no substitutes for one brand of cough medicine in the long run</a:t>
            </a:r>
          </a:p>
          <a:p>
            <a:pPr marL="527050" marR="5080" indent="-514350">
              <a:spcBef>
                <a:spcPts val="100"/>
              </a:spcBef>
              <a:buFont typeface="+mj-lt"/>
              <a:buAutoNum type="alphaLcParenR"/>
            </a:pPr>
            <a:r>
              <a:rPr lang="en-US" sz="3200" b="1" dirty="0">
                <a:latin typeface="Calibri"/>
                <a:cs typeface="Calibri"/>
              </a:rPr>
              <a:t>There are fewer substitutes for the broad category of prescription drugs while there are many substitutes for one brand of cough medicine</a:t>
            </a:r>
          </a:p>
          <a:p>
            <a:pPr marL="527050" marR="5080" indent="-514350">
              <a:spcBef>
                <a:spcPts val="100"/>
              </a:spcBef>
              <a:buFont typeface="+mj-lt"/>
              <a:buAutoNum type="alphaLcParenR"/>
            </a:pPr>
            <a:endParaRPr lang="en-US" sz="3200" dirty="0">
              <a:latin typeface="Calibri"/>
              <a:cs typeface="Calibri"/>
            </a:endParaRPr>
          </a:p>
          <a:p>
            <a:pPr marL="12700" marR="5080">
              <a:spcBef>
                <a:spcPts val="100"/>
              </a:spcBef>
            </a:pPr>
            <a:endParaRPr lang="en-US" sz="3200" dirty="0">
              <a:latin typeface="Calibri"/>
              <a:cs typeface="Calibri"/>
            </a:endParaRPr>
          </a:p>
        </p:txBody>
      </p:sp>
    </p:spTree>
    <p:extLst>
      <p:ext uri="{BB962C8B-B14F-4D97-AF65-F5344CB8AC3E}">
        <p14:creationId xmlns:p14="http://schemas.microsoft.com/office/powerpoint/2010/main" val="167016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574675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4.</a:t>
            </a:r>
            <a:r>
              <a:rPr sz="4200" spc="-20" dirty="0">
                <a:latin typeface="Calibri"/>
                <a:cs typeface="Calibri"/>
              </a:rPr>
              <a:t> </a:t>
            </a:r>
            <a:r>
              <a:rPr sz="4200" spc="-15" dirty="0">
                <a:latin typeface="Calibri"/>
                <a:cs typeface="Calibri"/>
              </a:rPr>
              <a:t>Elasticity</a:t>
            </a:r>
            <a:r>
              <a:rPr sz="4200" spc="-20" dirty="0">
                <a:latin typeface="Calibri"/>
                <a:cs typeface="Calibri"/>
              </a:rPr>
              <a:t> </a:t>
            </a:r>
            <a:r>
              <a:rPr sz="4200" dirty="0">
                <a:latin typeface="Calibri"/>
                <a:cs typeface="Calibri"/>
              </a:rPr>
              <a:t>-</a:t>
            </a:r>
            <a:r>
              <a:rPr sz="4200" spc="-10" dirty="0">
                <a:latin typeface="Calibri"/>
                <a:cs typeface="Calibri"/>
              </a:rPr>
              <a:t> </a:t>
            </a:r>
            <a:r>
              <a:rPr sz="4200" dirty="0">
                <a:latin typeface="Calibri"/>
                <a:cs typeface="Calibri"/>
              </a:rPr>
              <a:t>5</a:t>
            </a:r>
            <a:r>
              <a:rPr sz="4200" spc="-20" dirty="0">
                <a:latin typeface="Calibri"/>
                <a:cs typeface="Calibri"/>
              </a:rPr>
              <a:t> </a:t>
            </a:r>
            <a:r>
              <a:rPr sz="4200" spc="-35" dirty="0">
                <a:latin typeface="Calibri"/>
                <a:cs typeface="Calibri"/>
              </a:rPr>
              <a:t>Types</a:t>
            </a:r>
            <a:r>
              <a:rPr sz="4200" spc="-20" dirty="0">
                <a:latin typeface="Calibri"/>
                <a:cs typeface="Calibri"/>
              </a:rPr>
              <a:t> </a:t>
            </a:r>
            <a:r>
              <a:rPr sz="4200" spc="-5" dirty="0">
                <a:latin typeface="Calibri"/>
                <a:cs typeface="Calibri"/>
              </a:rPr>
              <a:t>of</a:t>
            </a:r>
            <a:r>
              <a:rPr sz="4200" spc="-15" dirty="0">
                <a:latin typeface="Calibri"/>
                <a:cs typeface="Calibri"/>
              </a:rPr>
              <a:t> </a:t>
            </a:r>
            <a:r>
              <a:rPr sz="4200" spc="-5" dirty="0">
                <a:latin typeface="Calibri"/>
                <a:cs typeface="Calibri"/>
              </a:rPr>
              <a:t>Es</a:t>
            </a:r>
            <a:endParaRPr sz="4200">
              <a:latin typeface="Calibri"/>
              <a:cs typeface="Calibri"/>
            </a:endParaRPr>
          </a:p>
        </p:txBody>
      </p:sp>
      <p:graphicFrame>
        <p:nvGraphicFramePr>
          <p:cNvPr id="3" name="object 3"/>
          <p:cNvGraphicFramePr>
            <a:graphicFrameLocks noGrp="1"/>
          </p:cNvGraphicFramePr>
          <p:nvPr/>
        </p:nvGraphicFramePr>
        <p:xfrm>
          <a:off x="1117362" y="1803037"/>
          <a:ext cx="16197579" cy="6462145"/>
        </p:xfrm>
        <a:graphic>
          <a:graphicData uri="http://schemas.openxmlformats.org/drawingml/2006/table">
            <a:tbl>
              <a:tblPr firstRow="1" bandRow="1">
                <a:tableStyleId>{2D5ABB26-0587-4C30-8999-92F81FD0307C}</a:tableStyleId>
              </a:tblPr>
              <a:tblGrid>
                <a:gridCol w="1714500">
                  <a:extLst>
                    <a:ext uri="{9D8B030D-6E8A-4147-A177-3AD203B41FA5}">
                      <a16:colId xmlns:a16="http://schemas.microsoft.com/office/drawing/2014/main" val="20000"/>
                    </a:ext>
                  </a:extLst>
                </a:gridCol>
                <a:gridCol w="2850515">
                  <a:extLst>
                    <a:ext uri="{9D8B030D-6E8A-4147-A177-3AD203B41FA5}">
                      <a16:colId xmlns:a16="http://schemas.microsoft.com/office/drawing/2014/main" val="20001"/>
                    </a:ext>
                  </a:extLst>
                </a:gridCol>
                <a:gridCol w="2887980">
                  <a:extLst>
                    <a:ext uri="{9D8B030D-6E8A-4147-A177-3AD203B41FA5}">
                      <a16:colId xmlns:a16="http://schemas.microsoft.com/office/drawing/2014/main" val="20002"/>
                    </a:ext>
                  </a:extLst>
                </a:gridCol>
                <a:gridCol w="2812414">
                  <a:extLst>
                    <a:ext uri="{9D8B030D-6E8A-4147-A177-3AD203B41FA5}">
                      <a16:colId xmlns:a16="http://schemas.microsoft.com/office/drawing/2014/main" val="20003"/>
                    </a:ext>
                  </a:extLst>
                </a:gridCol>
                <a:gridCol w="2926080">
                  <a:extLst>
                    <a:ext uri="{9D8B030D-6E8A-4147-A177-3AD203B41FA5}">
                      <a16:colId xmlns:a16="http://schemas.microsoft.com/office/drawing/2014/main" val="20004"/>
                    </a:ext>
                  </a:extLst>
                </a:gridCol>
                <a:gridCol w="3006090">
                  <a:extLst>
                    <a:ext uri="{9D8B030D-6E8A-4147-A177-3AD203B41FA5}">
                      <a16:colId xmlns:a16="http://schemas.microsoft.com/office/drawing/2014/main" val="20005"/>
                    </a:ext>
                  </a:extLst>
                </a:gridCol>
              </a:tblGrid>
              <a:tr h="611099">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dirty="0">
                          <a:latin typeface="Calibri"/>
                          <a:cs typeface="Calibri"/>
                        </a:rPr>
                        <a:t>perfectly</a:t>
                      </a:r>
                      <a:r>
                        <a:rPr sz="2400" b="1" spc="-35" dirty="0">
                          <a:latin typeface="Calibri"/>
                          <a:cs typeface="Calibri"/>
                        </a:rPr>
                        <a:t> </a:t>
                      </a:r>
                      <a:r>
                        <a:rPr sz="2400" b="1" spc="-10" dirty="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916305" algn="r">
                        <a:lnSpc>
                          <a:spcPct val="100000"/>
                        </a:lnSpc>
                        <a:spcBef>
                          <a:spcPts val="580"/>
                        </a:spcBef>
                      </a:pPr>
                      <a:r>
                        <a:rPr sz="2400" b="1" spc="-10" dirty="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715010">
                        <a:lnSpc>
                          <a:spcPct val="100000"/>
                        </a:lnSpc>
                        <a:spcBef>
                          <a:spcPts val="580"/>
                        </a:spcBef>
                      </a:pPr>
                      <a:r>
                        <a:rPr sz="2400" b="1" spc="-5" dirty="0">
                          <a:latin typeface="Calibri"/>
                          <a:cs typeface="Calibri"/>
                        </a:rPr>
                        <a:t>unit</a:t>
                      </a:r>
                      <a:r>
                        <a:rPr sz="2400" b="1" spc="-40" dirty="0">
                          <a:latin typeface="Calibri"/>
                          <a:cs typeface="Calibri"/>
                        </a:rPr>
                        <a:t> </a:t>
                      </a: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04825">
                        <a:lnSpc>
                          <a:spcPct val="100000"/>
                        </a:lnSpc>
                        <a:spcBef>
                          <a:spcPts val="580"/>
                        </a:spcBef>
                      </a:pPr>
                      <a:r>
                        <a:rPr sz="2400" b="1" spc="-10" dirty="0">
                          <a:latin typeface="Calibri"/>
                          <a:cs typeface="Calibri"/>
                        </a:rPr>
                        <a:t>perfectly</a:t>
                      </a:r>
                      <a:r>
                        <a:rPr sz="2400" b="1" spc="-40" dirty="0">
                          <a:latin typeface="Calibri"/>
                          <a:cs typeface="Calibri"/>
                        </a:rPr>
                        <a:t> </a:t>
                      </a:r>
                      <a:r>
                        <a:rPr sz="2400" b="1" spc="-10" dirty="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280124">
                <a:tc>
                  <a:txBody>
                    <a:bodyPr/>
                    <a:lstStyle/>
                    <a:p>
                      <a:pPr marL="85725">
                        <a:lnSpc>
                          <a:spcPct val="100000"/>
                        </a:lnSpc>
                        <a:spcBef>
                          <a:spcPts val="580"/>
                        </a:spcBef>
                      </a:pPr>
                      <a:r>
                        <a:rPr sz="2400" spc="-10" dirty="0">
                          <a:latin typeface="Calibri"/>
                          <a:cs typeface="Calibri"/>
                        </a:rPr>
                        <a:t>Definition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20700" marR="313690" indent="-202565">
                        <a:lnSpc>
                          <a:spcPct val="100000"/>
                        </a:lnSpc>
                        <a:spcBef>
                          <a:spcPts val="580"/>
                        </a:spcBef>
                      </a:pPr>
                      <a:r>
                        <a:rPr sz="2400" spc="-5" dirty="0">
                          <a:latin typeface="Calibri"/>
                          <a:cs typeface="Calibri"/>
                        </a:rPr>
                        <a:t>Qs</a:t>
                      </a:r>
                      <a:r>
                        <a:rPr sz="2400" spc="-30" dirty="0">
                          <a:latin typeface="Calibri"/>
                          <a:cs typeface="Calibri"/>
                        </a:rPr>
                        <a:t> stays </a:t>
                      </a:r>
                      <a:r>
                        <a:rPr sz="2400" spc="-5" dirty="0">
                          <a:latin typeface="Calibri"/>
                          <a:cs typeface="Calibri"/>
                        </a:rPr>
                        <a:t>the</a:t>
                      </a:r>
                      <a:r>
                        <a:rPr sz="2400" spc="-30" dirty="0">
                          <a:latin typeface="Calibri"/>
                          <a:cs typeface="Calibri"/>
                        </a:rPr>
                        <a:t> </a:t>
                      </a:r>
                      <a:r>
                        <a:rPr sz="2400" spc="-5" dirty="0">
                          <a:latin typeface="Calibri"/>
                          <a:cs typeface="Calibri"/>
                        </a:rPr>
                        <a:t>same </a:t>
                      </a:r>
                      <a:r>
                        <a:rPr sz="2400" spc="-530" dirty="0">
                          <a:latin typeface="Calibri"/>
                          <a:cs typeface="Calibri"/>
                        </a:rPr>
                        <a:t> </a:t>
                      </a:r>
                      <a:r>
                        <a:rPr sz="2400" spc="-15" dirty="0">
                          <a:latin typeface="Calibri"/>
                          <a:cs typeface="Calibri"/>
                        </a:rPr>
                        <a:t>regardless</a:t>
                      </a:r>
                      <a:r>
                        <a:rPr sz="2400" spc="-25" dirty="0">
                          <a:latin typeface="Calibri"/>
                          <a:cs typeface="Calibri"/>
                        </a:rPr>
                        <a:t> </a:t>
                      </a:r>
                      <a:r>
                        <a:rPr sz="2400" spc="-5" dirty="0">
                          <a:latin typeface="Calibri"/>
                          <a:cs typeface="Calibri"/>
                        </a:rPr>
                        <a:t>of</a:t>
                      </a:r>
                      <a:r>
                        <a:rPr sz="2400" spc="-20" dirty="0">
                          <a:latin typeface="Calibri"/>
                          <a:cs typeface="Calibri"/>
                        </a:rPr>
                        <a:t> </a:t>
                      </a:r>
                      <a:r>
                        <a:rPr sz="2400" dirty="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40435" marR="277495" indent="-661035">
                        <a:lnSpc>
                          <a:spcPct val="100000"/>
                        </a:lnSpc>
                        <a:spcBef>
                          <a:spcPts val="580"/>
                        </a:spcBef>
                      </a:pPr>
                      <a:r>
                        <a:rPr sz="2400" spc="-5" dirty="0">
                          <a:latin typeface="Calibri"/>
                          <a:cs typeface="Calibri"/>
                        </a:rPr>
                        <a:t>Qs</a:t>
                      </a:r>
                      <a:r>
                        <a:rPr sz="2400" spc="-25" dirty="0">
                          <a:latin typeface="Calibri"/>
                          <a:cs typeface="Calibri"/>
                        </a:rPr>
                        <a:t> </a:t>
                      </a:r>
                      <a:r>
                        <a:rPr sz="2400" spc="-10" dirty="0">
                          <a:latin typeface="Calibri"/>
                          <a:cs typeface="Calibri"/>
                        </a:rPr>
                        <a:t>reacts</a:t>
                      </a:r>
                      <a:r>
                        <a:rPr sz="2400" spc="-25" dirty="0">
                          <a:latin typeface="Calibri"/>
                          <a:cs typeface="Calibri"/>
                        </a:rPr>
                        <a:t> </a:t>
                      </a:r>
                      <a:r>
                        <a:rPr sz="2400" spc="-10" dirty="0">
                          <a:latin typeface="Calibri"/>
                          <a:cs typeface="Calibri"/>
                        </a:rPr>
                        <a:t>little</a:t>
                      </a:r>
                      <a:r>
                        <a:rPr sz="2400" spc="-25" dirty="0">
                          <a:latin typeface="Calibri"/>
                          <a:cs typeface="Calibri"/>
                        </a:rPr>
                        <a:t> </a:t>
                      </a:r>
                      <a:r>
                        <a:rPr sz="2400" spc="-15" dirty="0">
                          <a:latin typeface="Calibri"/>
                          <a:cs typeface="Calibri"/>
                        </a:rPr>
                        <a:t>to</a:t>
                      </a:r>
                      <a:r>
                        <a:rPr sz="2400" spc="-25" dirty="0">
                          <a:latin typeface="Calibri"/>
                          <a:cs typeface="Calibri"/>
                        </a:rPr>
                        <a:t> </a:t>
                      </a:r>
                      <a:r>
                        <a:rPr sz="2400" dirty="0">
                          <a:latin typeface="Calibri"/>
                          <a:cs typeface="Calibri"/>
                        </a:rPr>
                        <a:t>P </a:t>
                      </a:r>
                      <a:r>
                        <a:rPr sz="2400" spc="-530" dirty="0">
                          <a:latin typeface="Calibri"/>
                          <a:cs typeface="Calibri"/>
                        </a:rPr>
                        <a:t> </a:t>
                      </a:r>
                      <a:r>
                        <a:rPr sz="2400" spc="-10" dirty="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marR="89535" indent="-635" algn="ctr">
                        <a:lnSpc>
                          <a:spcPct val="100000"/>
                        </a:lnSpc>
                        <a:spcBef>
                          <a:spcPts val="580"/>
                        </a:spcBef>
                      </a:pPr>
                      <a:r>
                        <a:rPr sz="2400" spc="-5" dirty="0">
                          <a:latin typeface="Calibri"/>
                          <a:cs typeface="Calibri"/>
                        </a:rPr>
                        <a:t>when </a:t>
                      </a:r>
                      <a:r>
                        <a:rPr sz="2400" dirty="0">
                          <a:latin typeface="Calibri"/>
                          <a:cs typeface="Calibri"/>
                        </a:rPr>
                        <a:t>a </a:t>
                      </a:r>
                      <a:r>
                        <a:rPr sz="2400" spc="-5" dirty="0">
                          <a:latin typeface="Calibri"/>
                          <a:cs typeface="Calibri"/>
                        </a:rPr>
                        <a:t>linear supply </a:t>
                      </a:r>
                      <a:r>
                        <a:rPr sz="2400" dirty="0">
                          <a:latin typeface="Calibri"/>
                          <a:cs typeface="Calibri"/>
                        </a:rPr>
                        <a:t> </a:t>
                      </a:r>
                      <a:r>
                        <a:rPr sz="2400" spc="-5" dirty="0">
                          <a:latin typeface="Calibri"/>
                          <a:cs typeface="Calibri"/>
                        </a:rPr>
                        <a:t>curve</a:t>
                      </a:r>
                      <a:r>
                        <a:rPr sz="2400" spc="-35" dirty="0">
                          <a:latin typeface="Calibri"/>
                          <a:cs typeface="Calibri"/>
                        </a:rPr>
                        <a:t> </a:t>
                      </a:r>
                      <a:r>
                        <a:rPr sz="2400" spc="-5" dirty="0">
                          <a:latin typeface="Calibri"/>
                          <a:cs typeface="Calibri"/>
                        </a:rPr>
                        <a:t>passes</a:t>
                      </a:r>
                      <a:r>
                        <a:rPr sz="2400" spc="-35" dirty="0">
                          <a:latin typeface="Calibri"/>
                          <a:cs typeface="Calibri"/>
                        </a:rPr>
                        <a:t> </a:t>
                      </a:r>
                      <a:r>
                        <a:rPr sz="2400" spc="-15" dirty="0">
                          <a:latin typeface="Calibri"/>
                          <a:cs typeface="Calibri"/>
                        </a:rPr>
                        <a:t>through </a:t>
                      </a:r>
                      <a:r>
                        <a:rPr sz="2400" spc="-525"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origin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9485" marR="335280" indent="-619760">
                        <a:lnSpc>
                          <a:spcPct val="100000"/>
                        </a:lnSpc>
                        <a:spcBef>
                          <a:spcPts val="580"/>
                        </a:spcBef>
                      </a:pPr>
                      <a:r>
                        <a:rPr sz="2400" spc="-5" dirty="0">
                          <a:latin typeface="Calibri"/>
                          <a:cs typeface="Calibri"/>
                        </a:rPr>
                        <a:t>Qs</a:t>
                      </a:r>
                      <a:r>
                        <a:rPr sz="2400" spc="-30" dirty="0">
                          <a:latin typeface="Calibri"/>
                          <a:cs typeface="Calibri"/>
                        </a:rPr>
                        <a:t> </a:t>
                      </a:r>
                      <a:r>
                        <a:rPr sz="2400" spc="-10" dirty="0">
                          <a:latin typeface="Calibri"/>
                          <a:cs typeface="Calibri"/>
                        </a:rPr>
                        <a:t>reacts</a:t>
                      </a:r>
                      <a:r>
                        <a:rPr sz="2400" spc="-25" dirty="0">
                          <a:latin typeface="Calibri"/>
                          <a:cs typeface="Calibri"/>
                        </a:rPr>
                        <a:t> </a:t>
                      </a:r>
                      <a:r>
                        <a:rPr sz="2400" dirty="0">
                          <a:latin typeface="Calibri"/>
                          <a:cs typeface="Calibri"/>
                        </a:rPr>
                        <a:t>alot</a:t>
                      </a:r>
                      <a:r>
                        <a:rPr sz="2400" spc="-25" dirty="0">
                          <a:latin typeface="Calibri"/>
                          <a:cs typeface="Calibri"/>
                        </a:rPr>
                        <a:t> </a:t>
                      </a:r>
                      <a:r>
                        <a:rPr sz="2400" spc="-15" dirty="0">
                          <a:latin typeface="Calibri"/>
                          <a:cs typeface="Calibri"/>
                        </a:rPr>
                        <a:t>to</a:t>
                      </a:r>
                      <a:r>
                        <a:rPr sz="2400" spc="-25" dirty="0">
                          <a:latin typeface="Calibri"/>
                          <a:cs typeface="Calibri"/>
                        </a:rPr>
                        <a:t> </a:t>
                      </a:r>
                      <a:r>
                        <a:rPr sz="2400" dirty="0">
                          <a:latin typeface="Calibri"/>
                          <a:cs typeface="Calibri"/>
                        </a:rPr>
                        <a:t>P </a:t>
                      </a:r>
                      <a:r>
                        <a:rPr sz="2400" spc="-530" dirty="0">
                          <a:latin typeface="Calibri"/>
                          <a:cs typeface="Calibri"/>
                        </a:rPr>
                        <a:t> </a:t>
                      </a:r>
                      <a:r>
                        <a:rPr sz="2400" spc="-10" dirty="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11760" marR="107950" indent="-1270" algn="ctr">
                        <a:lnSpc>
                          <a:spcPct val="100000"/>
                        </a:lnSpc>
                        <a:spcBef>
                          <a:spcPts val="580"/>
                        </a:spcBef>
                      </a:pPr>
                      <a:r>
                        <a:rPr sz="2400" spc="-5" dirty="0">
                          <a:latin typeface="Calibri"/>
                          <a:cs typeface="Calibri"/>
                        </a:rPr>
                        <a:t>Qhen the supplier is </a:t>
                      </a:r>
                      <a:r>
                        <a:rPr sz="2400" dirty="0">
                          <a:latin typeface="Calibri"/>
                          <a:cs typeface="Calibri"/>
                        </a:rPr>
                        <a:t> </a:t>
                      </a:r>
                      <a:r>
                        <a:rPr sz="2400" spc="-5" dirty="0">
                          <a:latin typeface="Calibri"/>
                          <a:cs typeface="Calibri"/>
                        </a:rPr>
                        <a:t>willing </a:t>
                      </a:r>
                      <a:r>
                        <a:rPr sz="2400" spc="-15" dirty="0">
                          <a:latin typeface="Calibri"/>
                          <a:cs typeface="Calibri"/>
                        </a:rPr>
                        <a:t>to </a:t>
                      </a:r>
                      <a:r>
                        <a:rPr sz="2400" spc="-5" dirty="0">
                          <a:latin typeface="Calibri"/>
                          <a:cs typeface="Calibri"/>
                        </a:rPr>
                        <a:t>sell </a:t>
                      </a:r>
                      <a:r>
                        <a:rPr sz="2400" spc="-15" dirty="0">
                          <a:latin typeface="Calibri"/>
                          <a:cs typeface="Calibri"/>
                        </a:rPr>
                        <a:t>any </a:t>
                      </a:r>
                      <a:r>
                        <a:rPr sz="2400" spc="-10" dirty="0">
                          <a:latin typeface="Calibri"/>
                          <a:cs typeface="Calibri"/>
                        </a:rPr>
                        <a:t> quantity</a:t>
                      </a:r>
                      <a:r>
                        <a:rPr sz="2400" spc="-25" dirty="0">
                          <a:latin typeface="Calibri"/>
                          <a:cs typeface="Calibri"/>
                        </a:rPr>
                        <a:t> </a:t>
                      </a:r>
                      <a:r>
                        <a:rPr sz="2400" spc="-15" dirty="0">
                          <a:latin typeface="Calibri"/>
                          <a:cs typeface="Calibri"/>
                        </a:rPr>
                        <a:t>at</a:t>
                      </a:r>
                      <a:r>
                        <a:rPr sz="2400" spc="-20" dirty="0">
                          <a:latin typeface="Calibri"/>
                          <a:cs typeface="Calibri"/>
                        </a:rPr>
                        <a:t> </a:t>
                      </a:r>
                      <a:r>
                        <a:rPr sz="2400" dirty="0">
                          <a:latin typeface="Calibri"/>
                          <a:cs typeface="Calibri"/>
                        </a:rPr>
                        <a:t>a</a:t>
                      </a:r>
                      <a:r>
                        <a:rPr sz="2400" spc="-20" dirty="0">
                          <a:latin typeface="Calibri"/>
                          <a:cs typeface="Calibri"/>
                        </a:rPr>
                        <a:t> </a:t>
                      </a:r>
                      <a:r>
                        <a:rPr sz="2400" spc="-5" dirty="0">
                          <a:latin typeface="Calibri"/>
                          <a:cs typeface="Calibri"/>
                        </a:rPr>
                        <a:t>specific</a:t>
                      </a:r>
                      <a:r>
                        <a:rPr sz="2400" spc="-20" dirty="0">
                          <a:latin typeface="Calibri"/>
                          <a:cs typeface="Calibri"/>
                        </a:rPr>
                        <a:t> </a:t>
                      </a:r>
                      <a:r>
                        <a:rPr sz="2400" dirty="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8624">
                <a:tc>
                  <a:txBody>
                    <a:bodyPr/>
                    <a:lstStyle/>
                    <a:p>
                      <a:pPr marL="85725">
                        <a:lnSpc>
                          <a:spcPct val="100000"/>
                        </a:lnSpc>
                        <a:spcBef>
                          <a:spcPts val="580"/>
                        </a:spcBef>
                      </a:pPr>
                      <a:r>
                        <a:rPr sz="2400" spc="-5" dirty="0">
                          <a:latin typeface="Calibri"/>
                          <a:cs typeface="Calibri"/>
                        </a:rPr>
                        <a:t>es</a:t>
                      </a:r>
                      <a:r>
                        <a:rPr sz="2400" spc="-45" dirty="0">
                          <a:latin typeface="Calibri"/>
                          <a:cs typeface="Calibri"/>
                        </a:rPr>
                        <a:t> </a:t>
                      </a:r>
                      <a:r>
                        <a:rPr sz="2400" spc="-15" dirty="0">
                          <a:latin typeface="Calibri"/>
                          <a:cs typeface="Calibri"/>
                        </a:rPr>
                        <a:t>range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spc="-5" dirty="0">
                          <a:latin typeface="Arial MT"/>
                          <a:cs typeface="Arial MT"/>
                        </a:rPr>
                        <a:t>es</a:t>
                      </a:r>
                      <a:r>
                        <a:rPr sz="2400" spc="-35" dirty="0">
                          <a:latin typeface="Arial MT"/>
                          <a:cs typeface="Arial MT"/>
                        </a:rPr>
                        <a:t> </a:t>
                      </a:r>
                      <a:r>
                        <a:rPr sz="2400" dirty="0">
                          <a:latin typeface="Arial MT"/>
                          <a:cs typeface="Arial MT"/>
                        </a:rPr>
                        <a:t>=</a:t>
                      </a:r>
                      <a:r>
                        <a:rPr sz="2400" spc="-40" dirty="0">
                          <a:latin typeface="Arial MT"/>
                          <a:cs typeface="Arial MT"/>
                        </a:rPr>
                        <a:t> </a:t>
                      </a:r>
                      <a:r>
                        <a:rPr sz="2400" dirty="0">
                          <a:latin typeface="Arial MT"/>
                          <a:cs typeface="Arial MT"/>
                        </a:rPr>
                        <a:t>0</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885825" algn="r">
                        <a:lnSpc>
                          <a:spcPct val="100000"/>
                        </a:lnSpc>
                        <a:spcBef>
                          <a:spcPts val="580"/>
                        </a:spcBef>
                      </a:pPr>
                      <a:r>
                        <a:rPr sz="2400" spc="-5" dirty="0">
                          <a:latin typeface="Calibri"/>
                          <a:cs typeface="Calibri"/>
                        </a:rPr>
                        <a:t>es</a:t>
                      </a:r>
                      <a:r>
                        <a:rPr sz="2400" spc="-35" dirty="0">
                          <a:latin typeface="Calibri"/>
                          <a:cs typeface="Calibri"/>
                        </a:rPr>
                        <a:t> </a:t>
                      </a:r>
                      <a:r>
                        <a:rPr sz="2400" dirty="0">
                          <a:latin typeface="Calibri"/>
                          <a:cs typeface="Calibri"/>
                        </a:rPr>
                        <a:t>&lt;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spc="-5" dirty="0">
                          <a:latin typeface="Calibri"/>
                          <a:cs typeface="Calibri"/>
                        </a:rPr>
                        <a:t>es</a:t>
                      </a:r>
                      <a:r>
                        <a:rPr sz="2400" spc="-35" dirty="0">
                          <a:latin typeface="Calibri"/>
                          <a:cs typeface="Calibri"/>
                        </a:rPr>
                        <a:t> </a:t>
                      </a:r>
                      <a:r>
                        <a:rPr sz="2400" dirty="0">
                          <a:latin typeface="Calibri"/>
                          <a:cs typeface="Calibri"/>
                        </a:rPr>
                        <a: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spc="-5" dirty="0">
                          <a:latin typeface="Calibri"/>
                          <a:cs typeface="Calibri"/>
                        </a:rPr>
                        <a:t>es</a:t>
                      </a:r>
                      <a:r>
                        <a:rPr sz="2400" spc="-35" dirty="0">
                          <a:latin typeface="Calibri"/>
                          <a:cs typeface="Calibri"/>
                        </a:rPr>
                        <a:t> </a:t>
                      </a:r>
                      <a:r>
                        <a:rPr sz="2400" dirty="0">
                          <a:latin typeface="Calibri"/>
                          <a:cs typeface="Calibri"/>
                        </a:rPr>
                        <a:t>&gt;</a:t>
                      </a:r>
                      <a:r>
                        <a:rPr sz="2400" spc="-30" dirty="0">
                          <a:latin typeface="Calibri"/>
                          <a:cs typeface="Calibri"/>
                        </a:rPr>
                        <a:t> </a:t>
                      </a:r>
                      <a:r>
                        <a:rPr sz="2400" spc="-5"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00125">
                        <a:lnSpc>
                          <a:spcPct val="100000"/>
                        </a:lnSpc>
                        <a:spcBef>
                          <a:spcPts val="580"/>
                        </a:spcBef>
                      </a:pPr>
                      <a:r>
                        <a:rPr sz="2400" spc="-5" dirty="0">
                          <a:latin typeface="Calibri"/>
                          <a:cs typeface="Calibri"/>
                        </a:rPr>
                        <a:t>es</a:t>
                      </a:r>
                      <a:r>
                        <a:rPr sz="2400" spc="-35" dirty="0">
                          <a:latin typeface="Calibri"/>
                          <a:cs typeface="Calibri"/>
                        </a:rPr>
                        <a:t> </a:t>
                      </a:r>
                      <a:r>
                        <a:rPr sz="2400" dirty="0">
                          <a:latin typeface="Calibri"/>
                          <a:cs typeface="Calibri"/>
                        </a:rPr>
                        <a:t>=</a:t>
                      </a:r>
                      <a:r>
                        <a:rPr sz="2400" spc="-20" dirty="0">
                          <a:latin typeface="Calibri"/>
                          <a:cs typeface="Calibri"/>
                        </a:rPr>
                        <a:t> </a:t>
                      </a:r>
                      <a:r>
                        <a:rPr sz="2400" dirty="0">
                          <a:solidFill>
                            <a:srgbClr val="202124"/>
                          </a:solidFill>
                          <a:latin typeface="Arial MT"/>
                          <a:cs typeface="Arial MT"/>
                        </a:rPr>
                        <a:t>∞</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2502174">
                <a:tc>
                  <a:txBody>
                    <a:bodyPr/>
                    <a:lstStyle/>
                    <a:p>
                      <a:pPr marL="85725">
                        <a:lnSpc>
                          <a:spcPct val="100000"/>
                        </a:lnSpc>
                        <a:spcBef>
                          <a:spcPts val="580"/>
                        </a:spcBef>
                      </a:pPr>
                      <a:r>
                        <a:rPr sz="2400" spc="-15" dirty="0">
                          <a:latin typeface="Calibri"/>
                          <a:cs typeface="Calibri"/>
                        </a:rPr>
                        <a:t>graph</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280124">
                <a:tc>
                  <a:txBody>
                    <a:bodyPr/>
                    <a:lstStyle/>
                    <a:p>
                      <a:pPr marL="85725">
                        <a:lnSpc>
                          <a:spcPct val="100000"/>
                        </a:lnSpc>
                        <a:spcBef>
                          <a:spcPts val="580"/>
                        </a:spcBef>
                      </a:pPr>
                      <a:r>
                        <a:rPr sz="2400" spc="-15" dirty="0">
                          <a:latin typeface="Calibri"/>
                          <a:cs typeface="Calibri"/>
                        </a:rPr>
                        <a:t>examples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1113790" indent="-412750">
                        <a:lnSpc>
                          <a:spcPct val="114999"/>
                        </a:lnSpc>
                        <a:spcBef>
                          <a:spcPts val="145"/>
                        </a:spcBef>
                        <a:buFont typeface="Arial MT"/>
                        <a:buChar char="●"/>
                        <a:tabLst>
                          <a:tab pos="542290" algn="l"/>
                          <a:tab pos="542925" algn="l"/>
                        </a:tabLst>
                      </a:pPr>
                      <a:r>
                        <a:rPr sz="2400" spc="-135" dirty="0">
                          <a:latin typeface="Calibri"/>
                          <a:cs typeface="Calibri"/>
                        </a:rPr>
                        <a:t>V</a:t>
                      </a:r>
                      <a:r>
                        <a:rPr sz="2400" dirty="0">
                          <a:latin typeface="Calibri"/>
                          <a:cs typeface="Calibri"/>
                        </a:rPr>
                        <a:t>an</a:t>
                      </a:r>
                      <a:r>
                        <a:rPr sz="2400" spc="-5" dirty="0">
                          <a:latin typeface="Calibri"/>
                          <a:cs typeface="Calibri"/>
                        </a:rPr>
                        <a:t> Gogh  </a:t>
                      </a:r>
                      <a:r>
                        <a:rPr sz="2400" spc="-10" dirty="0">
                          <a:latin typeface="Calibri"/>
                          <a:cs typeface="Calibri"/>
                        </a:rPr>
                        <a:t>painting</a:t>
                      </a:r>
                      <a:endParaRPr sz="2400">
                        <a:latin typeface="Calibri"/>
                        <a:cs typeface="Calibri"/>
                      </a:endParaRPr>
                    </a:p>
                  </a:txBody>
                  <a:tcPr marL="0" marR="0" marT="184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224790" indent="-412750">
                        <a:lnSpc>
                          <a:spcPct val="100000"/>
                        </a:lnSpc>
                        <a:spcBef>
                          <a:spcPts val="580"/>
                        </a:spcBef>
                        <a:buFont typeface="Arial MT"/>
                        <a:buChar char="●"/>
                        <a:tabLst>
                          <a:tab pos="542290" algn="l"/>
                          <a:tab pos="542925" algn="l"/>
                        </a:tabLst>
                      </a:pPr>
                      <a:r>
                        <a:rPr sz="2400" spc="-10" dirty="0">
                          <a:latin typeface="Calibri"/>
                          <a:cs typeface="Calibri"/>
                        </a:rPr>
                        <a:t>goods that </a:t>
                      </a:r>
                      <a:r>
                        <a:rPr sz="2400" spc="-15" dirty="0">
                          <a:latin typeface="Calibri"/>
                          <a:cs typeface="Calibri"/>
                        </a:rPr>
                        <a:t>are </a:t>
                      </a:r>
                      <a:r>
                        <a:rPr sz="2400" spc="-10" dirty="0">
                          <a:latin typeface="Calibri"/>
                          <a:cs typeface="Calibri"/>
                        </a:rPr>
                        <a:t> produced</a:t>
                      </a:r>
                      <a:r>
                        <a:rPr sz="2400" spc="-50" dirty="0">
                          <a:latin typeface="Calibri"/>
                          <a:cs typeface="Calibri"/>
                        </a:rPr>
                        <a:t> </a:t>
                      </a:r>
                      <a:r>
                        <a:rPr sz="2400" spc="-5" dirty="0">
                          <a:latin typeface="Calibri"/>
                          <a:cs typeface="Calibri"/>
                        </a:rPr>
                        <a:t>in</a:t>
                      </a:r>
                      <a:r>
                        <a:rPr sz="2400" spc="-45" dirty="0">
                          <a:latin typeface="Calibri"/>
                          <a:cs typeface="Calibri"/>
                        </a:rPr>
                        <a:t> </a:t>
                      </a:r>
                      <a:r>
                        <a:rPr sz="2400" spc="-15" dirty="0">
                          <a:latin typeface="Calibri"/>
                          <a:cs typeface="Calibri"/>
                        </a:rPr>
                        <a:t>many </a:t>
                      </a:r>
                      <a:r>
                        <a:rPr sz="2400" spc="-525" dirty="0">
                          <a:latin typeface="Calibri"/>
                          <a:cs typeface="Calibri"/>
                        </a:rPr>
                        <a:t> </a:t>
                      </a:r>
                      <a:r>
                        <a:rPr sz="2400" spc="-10" dirty="0">
                          <a:latin typeface="Calibri"/>
                          <a:cs typeface="Calibri"/>
                        </a:rPr>
                        <a:t>countries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3267700" y="4751825"/>
            <a:ext cx="2192799" cy="1988749"/>
          </a:xfrm>
          <a:prstGeom prst="rect">
            <a:avLst/>
          </a:prstGeom>
        </p:spPr>
      </p:pic>
      <p:pic>
        <p:nvPicPr>
          <p:cNvPr id="5" name="object 5"/>
          <p:cNvPicPr/>
          <p:nvPr/>
        </p:nvPicPr>
        <p:blipFill>
          <a:blip r:embed="rId3" cstate="print"/>
          <a:stretch>
            <a:fillRect/>
          </a:stretch>
        </p:blipFill>
        <p:spPr>
          <a:xfrm>
            <a:off x="14691949" y="4850350"/>
            <a:ext cx="2192799" cy="1988749"/>
          </a:xfrm>
          <a:prstGeom prst="rect">
            <a:avLst/>
          </a:prstGeom>
        </p:spPr>
      </p:pic>
      <p:pic>
        <p:nvPicPr>
          <p:cNvPr id="6" name="object 6"/>
          <p:cNvPicPr/>
          <p:nvPr/>
        </p:nvPicPr>
        <p:blipFill>
          <a:blip r:embed="rId4" cstate="print"/>
          <a:stretch>
            <a:fillRect/>
          </a:stretch>
        </p:blipFill>
        <p:spPr>
          <a:xfrm>
            <a:off x="6088875" y="4751825"/>
            <a:ext cx="2192799" cy="1988749"/>
          </a:xfrm>
          <a:prstGeom prst="rect">
            <a:avLst/>
          </a:prstGeom>
        </p:spPr>
      </p:pic>
      <p:pic>
        <p:nvPicPr>
          <p:cNvPr id="7" name="object 7"/>
          <p:cNvPicPr/>
          <p:nvPr/>
        </p:nvPicPr>
        <p:blipFill>
          <a:blip r:embed="rId5" cstate="print"/>
          <a:stretch>
            <a:fillRect/>
          </a:stretch>
        </p:blipFill>
        <p:spPr>
          <a:xfrm>
            <a:off x="11800999" y="4751825"/>
            <a:ext cx="2192799" cy="1988749"/>
          </a:xfrm>
          <a:prstGeom prst="rect">
            <a:avLst/>
          </a:prstGeom>
        </p:spPr>
      </p:pic>
      <p:pic>
        <p:nvPicPr>
          <p:cNvPr id="8" name="object 8"/>
          <p:cNvPicPr/>
          <p:nvPr/>
        </p:nvPicPr>
        <p:blipFill>
          <a:blip r:embed="rId6" cstate="print"/>
          <a:stretch>
            <a:fillRect/>
          </a:stretch>
        </p:blipFill>
        <p:spPr>
          <a:xfrm>
            <a:off x="8910049" y="4850350"/>
            <a:ext cx="2192799" cy="19887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006949" y="5205361"/>
            <a:ext cx="3587324" cy="3310410"/>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4976874"/>
            <a:ext cx="18288635" cy="5310505"/>
            <a:chOff x="0" y="4976874"/>
            <a:chExt cx="18288635" cy="5310505"/>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15845978" y="7130809"/>
              <a:ext cx="2442021" cy="3156189"/>
            </a:xfrm>
            <a:prstGeom prst="rect">
              <a:avLst/>
            </a:prstGeom>
          </p:spPr>
        </p:pic>
        <p:pic>
          <p:nvPicPr>
            <p:cNvPr id="8" name="object 8"/>
            <p:cNvPicPr/>
            <p:nvPr/>
          </p:nvPicPr>
          <p:blipFill>
            <a:blip r:embed="rId6" cstate="print"/>
            <a:stretch>
              <a:fillRect/>
            </a:stretch>
          </p:blipFill>
          <p:spPr>
            <a:xfrm>
              <a:off x="9523250" y="4976874"/>
              <a:ext cx="3889281" cy="3538900"/>
            </a:xfrm>
            <a:prstGeom prst="rect">
              <a:avLst/>
            </a:prstGeom>
          </p:spPr>
        </p:pic>
      </p:grpSp>
      <p:sp>
        <p:nvSpPr>
          <p:cNvPr id="9" name="object 9"/>
          <p:cNvSpPr txBox="1">
            <a:spLocks noGrp="1"/>
          </p:cNvSpPr>
          <p:nvPr>
            <p:ph type="title"/>
          </p:nvPr>
        </p:nvSpPr>
        <p:spPr>
          <a:xfrm>
            <a:off x="877625" y="820614"/>
            <a:ext cx="491045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5.</a:t>
            </a:r>
            <a:r>
              <a:rPr sz="4200" spc="-30" dirty="0">
                <a:latin typeface="Calibri"/>
                <a:cs typeface="Calibri"/>
              </a:rPr>
              <a:t> </a:t>
            </a:r>
            <a:r>
              <a:rPr sz="4200" spc="-10" dirty="0">
                <a:latin typeface="Calibri"/>
                <a:cs typeface="Calibri"/>
              </a:rPr>
              <a:t>Surplus</a:t>
            </a:r>
            <a:r>
              <a:rPr sz="4200" spc="-25" dirty="0">
                <a:latin typeface="Calibri"/>
                <a:cs typeface="Calibri"/>
              </a:rPr>
              <a:t> </a:t>
            </a:r>
            <a:r>
              <a:rPr sz="4200" dirty="0">
                <a:latin typeface="Calibri"/>
                <a:cs typeface="Calibri"/>
              </a:rPr>
              <a:t>&amp;</a:t>
            </a:r>
            <a:r>
              <a:rPr sz="4200" spc="-25" dirty="0">
                <a:latin typeface="Calibri"/>
                <a:cs typeface="Calibri"/>
              </a:rPr>
              <a:t> </a:t>
            </a:r>
            <a:r>
              <a:rPr sz="4200" spc="-20" dirty="0">
                <a:latin typeface="Calibri"/>
                <a:cs typeface="Calibri"/>
              </a:rPr>
              <a:t>Efficiency</a:t>
            </a:r>
            <a:endParaRPr sz="4200" dirty="0">
              <a:latin typeface="Calibri"/>
              <a:cs typeface="Calibri"/>
            </a:endParaRPr>
          </a:p>
        </p:txBody>
      </p:sp>
      <p:sp>
        <p:nvSpPr>
          <p:cNvPr id="10" name="object 10"/>
          <p:cNvSpPr txBox="1"/>
          <p:nvPr/>
        </p:nvSpPr>
        <p:spPr>
          <a:xfrm>
            <a:off x="1304017" y="2006247"/>
            <a:ext cx="7215505" cy="4780280"/>
          </a:xfrm>
          <a:prstGeom prst="rect">
            <a:avLst/>
          </a:prstGeom>
        </p:spPr>
        <p:txBody>
          <a:bodyPr vert="horz" wrap="square" lIns="0" tIns="210820" rIns="0" bIns="0" rtlCol="0">
            <a:spAutoFit/>
          </a:bodyPr>
          <a:lstStyle/>
          <a:p>
            <a:pPr marL="440055" indent="-427990">
              <a:lnSpc>
                <a:spcPct val="100000"/>
              </a:lnSpc>
              <a:spcBef>
                <a:spcPts val="1660"/>
              </a:spcBef>
              <a:buFont typeface="Arial"/>
              <a:buChar char="●"/>
              <a:tabLst>
                <a:tab pos="440055" algn="l"/>
                <a:tab pos="440690" algn="l"/>
              </a:tabLst>
            </a:pPr>
            <a:r>
              <a:rPr sz="2600" b="1" spc="-10" dirty="0">
                <a:latin typeface="Calibri"/>
                <a:cs typeface="Calibri"/>
              </a:rPr>
              <a:t>consumer</a:t>
            </a:r>
            <a:r>
              <a:rPr sz="2600" b="1" spc="-15" dirty="0">
                <a:latin typeface="Calibri"/>
                <a:cs typeface="Calibri"/>
              </a:rPr>
              <a:t> </a:t>
            </a:r>
            <a:r>
              <a:rPr sz="2600" b="1" spc="-5" dirty="0">
                <a:latin typeface="Calibri"/>
                <a:cs typeface="Calibri"/>
              </a:rPr>
              <a:t>surplus</a:t>
            </a:r>
            <a:r>
              <a:rPr sz="2600" b="1" spc="-10" dirty="0">
                <a:latin typeface="Calibri"/>
                <a:cs typeface="Calibri"/>
              </a:rPr>
              <a:t> </a:t>
            </a:r>
            <a:r>
              <a:rPr sz="2600" b="1" spc="-5" dirty="0">
                <a:latin typeface="Calibri"/>
                <a:cs typeface="Calibri"/>
              </a:rPr>
              <a:t>(CS):</a:t>
            </a:r>
            <a:r>
              <a:rPr sz="2600" b="1" spc="40" dirty="0">
                <a:latin typeface="Calibri"/>
                <a:cs typeface="Calibri"/>
              </a:rPr>
              <a:t> </a:t>
            </a:r>
            <a:r>
              <a:rPr sz="2600" spc="-20" dirty="0">
                <a:latin typeface="Calibri"/>
                <a:cs typeface="Calibri"/>
              </a:rPr>
              <a:t>excess</a:t>
            </a:r>
            <a:r>
              <a:rPr sz="2600" spc="-10" dirty="0">
                <a:latin typeface="Calibri"/>
                <a:cs typeface="Calibri"/>
              </a:rPr>
              <a:t> </a:t>
            </a:r>
            <a:r>
              <a:rPr sz="2600" dirty="0">
                <a:latin typeface="Calibri"/>
                <a:cs typeface="Calibri"/>
              </a:rPr>
              <a:t>$</a:t>
            </a:r>
            <a:r>
              <a:rPr sz="2600" spc="-10" dirty="0">
                <a:latin typeface="Calibri"/>
                <a:cs typeface="Calibri"/>
              </a:rPr>
              <a:t> </a:t>
            </a:r>
            <a:r>
              <a:rPr sz="2600" spc="-20" dirty="0">
                <a:latin typeface="Calibri"/>
                <a:cs typeface="Calibri"/>
              </a:rPr>
              <a:t>saved</a:t>
            </a:r>
            <a:endParaRPr sz="2600">
              <a:latin typeface="Calibri"/>
              <a:cs typeface="Calibri"/>
            </a:endParaRPr>
          </a:p>
          <a:p>
            <a:pPr marL="897255" marR="203835" lvl="1" indent="-427990">
              <a:lnSpc>
                <a:spcPct val="150000"/>
              </a:lnSpc>
              <a:buFont typeface="Arial MT"/>
              <a:buChar char="○"/>
              <a:tabLst>
                <a:tab pos="897255" algn="l"/>
                <a:tab pos="897890" algn="l"/>
              </a:tabLst>
            </a:pPr>
            <a:r>
              <a:rPr sz="2600" spc="-10" dirty="0">
                <a:latin typeface="Calibri"/>
                <a:cs typeface="Calibri"/>
              </a:rPr>
              <a:t>what </a:t>
            </a:r>
            <a:r>
              <a:rPr sz="2600" spc="-25" dirty="0">
                <a:latin typeface="Calibri"/>
                <a:cs typeface="Calibri"/>
              </a:rPr>
              <a:t>you’re </a:t>
            </a:r>
            <a:r>
              <a:rPr sz="2600" spc="-5" dirty="0">
                <a:latin typeface="Calibri"/>
                <a:cs typeface="Calibri"/>
              </a:rPr>
              <a:t>willing </a:t>
            </a:r>
            <a:r>
              <a:rPr sz="2600" spc="-15" dirty="0">
                <a:latin typeface="Calibri"/>
                <a:cs typeface="Calibri"/>
              </a:rPr>
              <a:t>to </a:t>
            </a:r>
            <a:r>
              <a:rPr sz="2600" spc="-20" dirty="0">
                <a:latin typeface="Calibri"/>
                <a:cs typeface="Calibri"/>
              </a:rPr>
              <a:t>pay </a:t>
            </a:r>
            <a:r>
              <a:rPr sz="2600" dirty="0">
                <a:latin typeface="Calibri"/>
                <a:cs typeface="Calibri"/>
              </a:rPr>
              <a:t>&gt; </a:t>
            </a:r>
            <a:r>
              <a:rPr sz="2600" spc="-10" dirty="0">
                <a:latin typeface="Calibri"/>
                <a:cs typeface="Calibri"/>
              </a:rPr>
              <a:t>what </a:t>
            </a:r>
            <a:r>
              <a:rPr sz="2600" spc="-15" dirty="0">
                <a:latin typeface="Calibri"/>
                <a:cs typeface="Calibri"/>
              </a:rPr>
              <a:t>you </a:t>
            </a:r>
            <a:r>
              <a:rPr sz="2600" dirty="0">
                <a:latin typeface="Calibri"/>
                <a:cs typeface="Calibri"/>
              </a:rPr>
              <a:t>actually </a:t>
            </a:r>
            <a:r>
              <a:rPr sz="2600" spc="-575" dirty="0">
                <a:latin typeface="Calibri"/>
                <a:cs typeface="Calibri"/>
              </a:rPr>
              <a:t> </a:t>
            </a:r>
            <a:r>
              <a:rPr sz="2600" spc="-20" dirty="0">
                <a:latin typeface="Calibri"/>
                <a:cs typeface="Calibri"/>
              </a:rPr>
              <a:t>pay</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10" dirty="0">
                <a:latin typeface="Calibri"/>
                <a:cs typeface="Calibri"/>
              </a:rPr>
              <a:t>producer</a:t>
            </a:r>
            <a:r>
              <a:rPr sz="2600" b="1" spc="-15" dirty="0">
                <a:latin typeface="Calibri"/>
                <a:cs typeface="Calibri"/>
              </a:rPr>
              <a:t> </a:t>
            </a:r>
            <a:r>
              <a:rPr sz="2600" b="1" spc="-5" dirty="0">
                <a:latin typeface="Calibri"/>
                <a:cs typeface="Calibri"/>
              </a:rPr>
              <a:t>surplus</a:t>
            </a:r>
            <a:r>
              <a:rPr sz="2600" b="1" spc="-10" dirty="0">
                <a:latin typeface="Calibri"/>
                <a:cs typeface="Calibri"/>
              </a:rPr>
              <a:t> </a:t>
            </a:r>
            <a:r>
              <a:rPr sz="2600" b="1" spc="5" dirty="0">
                <a:latin typeface="Calibri"/>
                <a:cs typeface="Calibri"/>
              </a:rPr>
              <a:t>(PS)</a:t>
            </a:r>
            <a:r>
              <a:rPr sz="2600" spc="5" dirty="0">
                <a:latin typeface="Calibri"/>
                <a:cs typeface="Calibri"/>
              </a:rPr>
              <a:t>:</a:t>
            </a:r>
            <a:r>
              <a:rPr sz="2600" spc="-15" dirty="0">
                <a:latin typeface="Calibri"/>
                <a:cs typeface="Calibri"/>
              </a:rPr>
              <a:t> </a:t>
            </a:r>
            <a:r>
              <a:rPr sz="2600" spc="-20" dirty="0">
                <a:latin typeface="Calibri"/>
                <a:cs typeface="Calibri"/>
              </a:rPr>
              <a:t>excess</a:t>
            </a:r>
            <a:r>
              <a:rPr sz="2600" spc="-10" dirty="0">
                <a:latin typeface="Calibri"/>
                <a:cs typeface="Calibri"/>
              </a:rPr>
              <a:t> </a:t>
            </a:r>
            <a:r>
              <a:rPr sz="2600" dirty="0">
                <a:latin typeface="Calibri"/>
                <a:cs typeface="Calibri"/>
              </a:rPr>
              <a:t>$</a:t>
            </a:r>
            <a:r>
              <a:rPr sz="2600" spc="-10" dirty="0">
                <a:latin typeface="Calibri"/>
                <a:cs typeface="Calibri"/>
              </a:rPr>
              <a:t> </a:t>
            </a:r>
            <a:r>
              <a:rPr sz="2600" spc="-15" dirty="0">
                <a:latin typeface="Calibri"/>
                <a:cs typeface="Calibri"/>
              </a:rPr>
              <a:t>received</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what</a:t>
            </a:r>
            <a:r>
              <a:rPr sz="2600" spc="-20" dirty="0">
                <a:latin typeface="Calibri"/>
                <a:cs typeface="Calibri"/>
              </a:rPr>
              <a:t> </a:t>
            </a:r>
            <a:r>
              <a:rPr sz="2600" spc="-15" dirty="0">
                <a:latin typeface="Calibri"/>
                <a:cs typeface="Calibri"/>
              </a:rPr>
              <a:t>you</a:t>
            </a:r>
            <a:r>
              <a:rPr sz="2600" spc="-10" dirty="0">
                <a:latin typeface="Calibri"/>
                <a:cs typeface="Calibri"/>
              </a:rPr>
              <a:t> </a:t>
            </a:r>
            <a:r>
              <a:rPr sz="2600" dirty="0">
                <a:latin typeface="Calibri"/>
                <a:cs typeface="Calibri"/>
              </a:rPr>
              <a:t>actually</a:t>
            </a:r>
            <a:r>
              <a:rPr sz="2600" spc="-15" dirty="0">
                <a:latin typeface="Calibri"/>
                <a:cs typeface="Calibri"/>
              </a:rPr>
              <a:t> receive</a:t>
            </a:r>
            <a:r>
              <a:rPr sz="2600" spc="-10" dirty="0">
                <a:latin typeface="Calibri"/>
                <a:cs typeface="Calibri"/>
              </a:rPr>
              <a:t> </a:t>
            </a:r>
            <a:r>
              <a:rPr sz="2600" dirty="0">
                <a:latin typeface="Calibri"/>
                <a:cs typeface="Calibri"/>
              </a:rPr>
              <a:t>&gt;</a:t>
            </a:r>
            <a:r>
              <a:rPr sz="2600" spc="-10" dirty="0">
                <a:latin typeface="Calibri"/>
                <a:cs typeface="Calibri"/>
              </a:rPr>
              <a:t> what</a:t>
            </a:r>
            <a:r>
              <a:rPr sz="2600" spc="-20" dirty="0">
                <a:latin typeface="Calibri"/>
                <a:cs typeface="Calibri"/>
              </a:rPr>
              <a:t> </a:t>
            </a:r>
            <a:r>
              <a:rPr sz="2600" spc="-15" dirty="0">
                <a:latin typeface="Calibri"/>
                <a:cs typeface="Calibri"/>
              </a:rPr>
              <a:t>you</a:t>
            </a:r>
            <a:r>
              <a:rPr sz="2600" spc="-10" dirty="0">
                <a:latin typeface="Calibri"/>
                <a:cs typeface="Calibri"/>
              </a:rPr>
              <a:t> </a:t>
            </a:r>
            <a:r>
              <a:rPr sz="2600" spc="-15" dirty="0">
                <a:latin typeface="Calibri"/>
                <a:cs typeface="Calibri"/>
              </a:rPr>
              <a:t>expected</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when</a:t>
            </a:r>
            <a:r>
              <a:rPr sz="2600" spc="-25" dirty="0">
                <a:latin typeface="Calibri"/>
                <a:cs typeface="Calibri"/>
              </a:rPr>
              <a:t> </a:t>
            </a:r>
            <a:r>
              <a:rPr sz="2600" spc="-5" dirty="0">
                <a:latin typeface="Calibri"/>
                <a:cs typeface="Calibri"/>
              </a:rPr>
              <a:t>not</a:t>
            </a:r>
            <a:r>
              <a:rPr sz="2600" spc="-25" dirty="0">
                <a:latin typeface="Calibri"/>
                <a:cs typeface="Calibri"/>
              </a:rPr>
              <a:t> </a:t>
            </a:r>
            <a:r>
              <a:rPr sz="2600" spc="-15" dirty="0">
                <a:latin typeface="Calibri"/>
                <a:cs typeface="Calibri"/>
              </a:rPr>
              <a:t>at</a:t>
            </a:r>
            <a:r>
              <a:rPr sz="2600" spc="-25" dirty="0">
                <a:latin typeface="Calibri"/>
                <a:cs typeface="Calibri"/>
              </a:rPr>
              <a:t> </a:t>
            </a:r>
            <a:r>
              <a:rPr sz="2600" spc="-15" dirty="0">
                <a:latin typeface="Calibri"/>
                <a:cs typeface="Calibri"/>
              </a:rPr>
              <a:t>EQM:</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inefficient</a:t>
            </a:r>
            <a:endParaRPr sz="2600">
              <a:latin typeface="Calibri"/>
              <a:cs typeface="Calibri"/>
            </a:endParaRPr>
          </a:p>
          <a:p>
            <a:pPr marL="897255" indent="-427990">
              <a:lnSpc>
                <a:spcPct val="100000"/>
              </a:lnSpc>
              <a:spcBef>
                <a:spcPts val="1560"/>
              </a:spcBef>
              <a:buFont typeface="Arial"/>
              <a:buChar char="○"/>
              <a:tabLst>
                <a:tab pos="897255" algn="l"/>
                <a:tab pos="897890" algn="l"/>
              </a:tabLst>
            </a:pPr>
            <a:r>
              <a:rPr sz="2600" b="1" spc="-10" dirty="0">
                <a:latin typeface="Calibri"/>
                <a:cs typeface="Calibri"/>
              </a:rPr>
              <a:t>deadweight</a:t>
            </a:r>
            <a:r>
              <a:rPr sz="2600" b="1" spc="-15" dirty="0">
                <a:latin typeface="Calibri"/>
                <a:cs typeface="Calibri"/>
              </a:rPr>
              <a:t> </a:t>
            </a:r>
            <a:r>
              <a:rPr sz="2600" b="1" spc="-5" dirty="0">
                <a:latin typeface="Calibri"/>
                <a:cs typeface="Calibri"/>
              </a:rPr>
              <a:t>loss</a:t>
            </a:r>
            <a:r>
              <a:rPr sz="2600" b="1" spc="-15" dirty="0">
                <a:latin typeface="Calibri"/>
                <a:cs typeface="Calibri"/>
              </a:rPr>
              <a:t> </a:t>
            </a:r>
            <a:r>
              <a:rPr sz="2600" b="1" spc="-5" dirty="0">
                <a:latin typeface="Calibri"/>
                <a:cs typeface="Calibri"/>
              </a:rPr>
              <a:t>(DWL)</a:t>
            </a:r>
            <a:r>
              <a:rPr sz="2600" spc="-5" dirty="0">
                <a:latin typeface="Calibri"/>
                <a:cs typeface="Calibri"/>
              </a:rPr>
              <a:t>:</a:t>
            </a:r>
            <a:r>
              <a:rPr sz="2600" spc="-15" dirty="0">
                <a:latin typeface="Calibri"/>
                <a:cs typeface="Calibri"/>
              </a:rPr>
              <a:t> </a:t>
            </a:r>
            <a:r>
              <a:rPr sz="2600" spc="-5" dirty="0">
                <a:latin typeface="Calibri"/>
                <a:cs typeface="Calibri"/>
              </a:rPr>
              <a:t>amount</a:t>
            </a:r>
            <a:r>
              <a:rPr sz="2600" spc="-15" dirty="0">
                <a:latin typeface="Calibri"/>
                <a:cs typeface="Calibri"/>
              </a:rPr>
              <a:t> </a:t>
            </a:r>
            <a:r>
              <a:rPr sz="2600" spc="-5" dirty="0">
                <a:latin typeface="Calibri"/>
                <a:cs typeface="Calibri"/>
              </a:rPr>
              <a:t>of</a:t>
            </a:r>
            <a:r>
              <a:rPr sz="2600" spc="-15" dirty="0">
                <a:latin typeface="Calibri"/>
                <a:cs typeface="Calibri"/>
              </a:rPr>
              <a:t> </a:t>
            </a:r>
            <a:r>
              <a:rPr sz="2600" spc="-10" dirty="0">
                <a:latin typeface="Calibri"/>
                <a:cs typeface="Calibri"/>
              </a:rPr>
              <a:t>lost</a:t>
            </a:r>
            <a:r>
              <a:rPr sz="2600" spc="-20" dirty="0">
                <a:latin typeface="Calibri"/>
                <a:cs typeface="Calibri"/>
              </a:rPr>
              <a:t> </a:t>
            </a:r>
            <a:r>
              <a:rPr sz="2600" spc="-5" dirty="0">
                <a:latin typeface="Calibri"/>
                <a:cs typeface="Calibri"/>
              </a:rPr>
              <a:t>surplus</a:t>
            </a:r>
            <a:endParaRPr sz="2600">
              <a:latin typeface="Calibri"/>
              <a:cs typeface="Calibri"/>
            </a:endParaRPr>
          </a:p>
        </p:txBody>
      </p:sp>
      <p:pic>
        <p:nvPicPr>
          <p:cNvPr id="11" name="object 11"/>
          <p:cNvPicPr/>
          <p:nvPr/>
        </p:nvPicPr>
        <p:blipFill>
          <a:blip r:embed="rId7" cstate="print"/>
          <a:stretch>
            <a:fillRect/>
          </a:stretch>
        </p:blipFill>
        <p:spPr>
          <a:xfrm>
            <a:off x="11409199" y="727241"/>
            <a:ext cx="4220497" cy="38081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845980" y="0"/>
            <a:ext cx="2442019" cy="2391833"/>
          </a:xfrm>
          <a:prstGeom prst="rect">
            <a:avLst/>
          </a:prstGeom>
        </p:spPr>
      </p:pic>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3" cstate="print"/>
          <a:stretch>
            <a:fillRect/>
          </a:stretch>
        </p:blipFill>
        <p:spPr>
          <a:xfrm>
            <a:off x="107744" y="9061043"/>
            <a:ext cx="1716190" cy="1175658"/>
          </a:xfrm>
          <a:prstGeom prst="rect">
            <a:avLst/>
          </a:prstGeom>
        </p:spPr>
      </p:pic>
      <p:pic>
        <p:nvPicPr>
          <p:cNvPr id="7" name="object 7"/>
          <p:cNvPicPr/>
          <p:nvPr/>
        </p:nvPicPr>
        <p:blipFill>
          <a:blip r:embed="rId4" cstate="print"/>
          <a:stretch>
            <a:fillRect/>
          </a:stretch>
        </p:blipFill>
        <p:spPr>
          <a:xfrm>
            <a:off x="15845978" y="7130809"/>
            <a:ext cx="2442021" cy="3156189"/>
          </a:xfrm>
          <a:prstGeom prst="rect">
            <a:avLst/>
          </a:prstGeom>
        </p:spPr>
      </p:pic>
      <p:sp>
        <p:nvSpPr>
          <p:cNvPr id="10" name="object 10"/>
          <p:cNvSpPr txBox="1"/>
          <p:nvPr/>
        </p:nvSpPr>
        <p:spPr>
          <a:xfrm>
            <a:off x="1295400" y="1562100"/>
            <a:ext cx="10006961" cy="5363007"/>
          </a:xfrm>
          <a:prstGeom prst="rect">
            <a:avLst/>
          </a:prstGeom>
        </p:spPr>
        <p:txBody>
          <a:bodyPr vert="horz" wrap="square" lIns="0" tIns="210820" rIns="0" bIns="0" rtlCol="0">
            <a:spAutoFit/>
          </a:bodyPr>
          <a:lstStyle/>
          <a:p>
            <a:pPr marL="469900">
              <a:spcBef>
                <a:spcPts val="1560"/>
              </a:spcBef>
              <a:tabLst>
                <a:tab pos="897255" algn="l"/>
              </a:tabLst>
            </a:pPr>
            <a:r>
              <a:rPr lang="en-CA" sz="3200" dirty="0">
                <a:latin typeface="Calibri"/>
                <a:cs typeface="Calibri"/>
              </a:rPr>
              <a:t>Q11: the figure shows Arnold’s demand curve for burritos.</a:t>
            </a:r>
          </a:p>
          <a:p>
            <a:pPr marL="469900">
              <a:spcBef>
                <a:spcPts val="1560"/>
              </a:spcBef>
              <a:tabLst>
                <a:tab pos="897255" algn="l"/>
              </a:tabLst>
            </a:pPr>
            <a:r>
              <a:rPr lang="en-CA" sz="3200" dirty="0">
                <a:latin typeface="Calibri"/>
                <a:cs typeface="Calibri"/>
              </a:rPr>
              <a:t>If the market price is $1.00, what is Arnold’s consumer surplus?</a:t>
            </a:r>
          </a:p>
          <a:p>
            <a:pPr marL="984250" indent="-514350">
              <a:spcBef>
                <a:spcPts val="600"/>
              </a:spcBef>
              <a:buFont typeface="+mj-lt"/>
              <a:buAutoNum type="alphaLcParenR"/>
              <a:tabLst>
                <a:tab pos="897255" algn="l"/>
              </a:tabLst>
            </a:pPr>
            <a:r>
              <a:rPr lang="en-CA" sz="3200" dirty="0">
                <a:latin typeface="Calibri"/>
                <a:cs typeface="Calibri"/>
              </a:rPr>
              <a:t>$1.00</a:t>
            </a:r>
          </a:p>
          <a:p>
            <a:pPr marL="984250" indent="-514350">
              <a:spcBef>
                <a:spcPts val="600"/>
              </a:spcBef>
              <a:buFont typeface="+mj-lt"/>
              <a:buAutoNum type="alphaLcParenR"/>
              <a:tabLst>
                <a:tab pos="897255" algn="l"/>
              </a:tabLst>
            </a:pPr>
            <a:r>
              <a:rPr lang="en-CA" sz="3200" dirty="0">
                <a:latin typeface="Calibri"/>
                <a:cs typeface="Calibri"/>
              </a:rPr>
              <a:t>$2.00</a:t>
            </a:r>
          </a:p>
          <a:p>
            <a:pPr marL="984250" indent="-514350">
              <a:spcBef>
                <a:spcPts val="600"/>
              </a:spcBef>
              <a:buFont typeface="+mj-lt"/>
              <a:buAutoNum type="alphaLcParenR"/>
              <a:tabLst>
                <a:tab pos="897255" algn="l"/>
              </a:tabLst>
            </a:pPr>
            <a:r>
              <a:rPr lang="en-CA" sz="3200" b="1" dirty="0">
                <a:latin typeface="Calibri"/>
                <a:cs typeface="Calibri"/>
              </a:rPr>
              <a:t>$4.00</a:t>
            </a:r>
          </a:p>
          <a:p>
            <a:pPr marL="984250" indent="-514350">
              <a:spcBef>
                <a:spcPts val="600"/>
              </a:spcBef>
              <a:buFont typeface="+mj-lt"/>
              <a:buAutoNum type="alphaLcParenR"/>
              <a:tabLst>
                <a:tab pos="897255" algn="l"/>
              </a:tabLst>
            </a:pPr>
            <a:r>
              <a:rPr lang="en-CA" sz="3200" dirty="0">
                <a:latin typeface="Calibri"/>
                <a:cs typeface="Calibri"/>
              </a:rPr>
              <a:t>$7.00</a:t>
            </a:r>
          </a:p>
          <a:p>
            <a:pPr marL="469900">
              <a:spcBef>
                <a:spcPts val="1560"/>
              </a:spcBef>
              <a:tabLst>
                <a:tab pos="897255" algn="l"/>
              </a:tabLst>
            </a:pPr>
            <a:endParaRPr sz="3200" dirty="0">
              <a:latin typeface="Calibri"/>
              <a:cs typeface="Calibri"/>
            </a:endParaRPr>
          </a:p>
        </p:txBody>
      </p:sp>
      <p:sp>
        <p:nvSpPr>
          <p:cNvPr id="8" name="object 9">
            <a:extLst>
              <a:ext uri="{FF2B5EF4-FFF2-40B4-BE49-F238E27FC236}">
                <a16:creationId xmlns:a16="http://schemas.microsoft.com/office/drawing/2014/main" id="{493B895C-E4B5-3C4A-E8D6-9B780C91D342}"/>
              </a:ext>
            </a:extLst>
          </p:cNvPr>
          <p:cNvSpPr txBox="1">
            <a:spLocks noGrp="1"/>
          </p:cNvSpPr>
          <p:nvPr>
            <p:ph type="title"/>
          </p:nvPr>
        </p:nvSpPr>
        <p:spPr>
          <a:xfrm>
            <a:off x="877625" y="820614"/>
            <a:ext cx="491045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5.</a:t>
            </a:r>
            <a:r>
              <a:rPr sz="4200" spc="-30" dirty="0">
                <a:latin typeface="Calibri"/>
                <a:cs typeface="Calibri"/>
              </a:rPr>
              <a:t> </a:t>
            </a:r>
            <a:r>
              <a:rPr sz="4200" spc="-10" dirty="0">
                <a:latin typeface="Calibri"/>
                <a:cs typeface="Calibri"/>
              </a:rPr>
              <a:t>Surplus</a:t>
            </a:r>
            <a:r>
              <a:rPr sz="4200" spc="-25" dirty="0">
                <a:latin typeface="Calibri"/>
                <a:cs typeface="Calibri"/>
              </a:rPr>
              <a:t> </a:t>
            </a:r>
            <a:r>
              <a:rPr sz="4200" dirty="0">
                <a:latin typeface="Calibri"/>
                <a:cs typeface="Calibri"/>
              </a:rPr>
              <a:t>&amp;</a:t>
            </a:r>
            <a:r>
              <a:rPr sz="4200" spc="-25" dirty="0">
                <a:latin typeface="Calibri"/>
                <a:cs typeface="Calibri"/>
              </a:rPr>
              <a:t> </a:t>
            </a:r>
            <a:r>
              <a:rPr sz="4200" spc="-20" dirty="0">
                <a:latin typeface="Calibri"/>
                <a:cs typeface="Calibri"/>
              </a:rPr>
              <a:t>Efficiency</a:t>
            </a:r>
            <a:endParaRPr sz="4200" dirty="0">
              <a:latin typeface="Calibri"/>
              <a:cs typeface="Calibri"/>
            </a:endParaRPr>
          </a:p>
        </p:txBody>
      </p:sp>
      <p:pic>
        <p:nvPicPr>
          <p:cNvPr id="13" name="Picture 12">
            <a:extLst>
              <a:ext uri="{FF2B5EF4-FFF2-40B4-BE49-F238E27FC236}">
                <a16:creationId xmlns:a16="http://schemas.microsoft.com/office/drawing/2014/main" id="{26989D0D-A1B4-4245-16BE-D7B646060073}"/>
              </a:ext>
            </a:extLst>
          </p:cNvPr>
          <p:cNvPicPr>
            <a:picLocks noChangeAspect="1"/>
          </p:cNvPicPr>
          <p:nvPr/>
        </p:nvPicPr>
        <p:blipFill rotWithShape="1">
          <a:blip r:embed="rId5"/>
          <a:srcRect t="8653"/>
          <a:stretch/>
        </p:blipFill>
        <p:spPr>
          <a:xfrm>
            <a:off x="9296400" y="3430462"/>
            <a:ext cx="7097948" cy="5557507"/>
          </a:xfrm>
          <a:prstGeom prst="rect">
            <a:avLst/>
          </a:prstGeom>
        </p:spPr>
      </p:pic>
    </p:spTree>
    <p:extLst>
      <p:ext uri="{BB962C8B-B14F-4D97-AF65-F5344CB8AC3E}">
        <p14:creationId xmlns:p14="http://schemas.microsoft.com/office/powerpoint/2010/main" val="335549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13126719"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0" dirty="0">
                <a:latin typeface="Calibri"/>
                <a:cs typeface="Calibri"/>
              </a:rPr>
              <a:t> </a:t>
            </a:r>
            <a:r>
              <a:rPr sz="4200" dirty="0">
                <a:latin typeface="Calibri"/>
                <a:cs typeface="Calibri"/>
              </a:rPr>
              <a:t>-</a:t>
            </a:r>
            <a:r>
              <a:rPr sz="4200" spc="-10" dirty="0">
                <a:latin typeface="Calibri"/>
                <a:cs typeface="Calibri"/>
              </a:rPr>
              <a:t> </a:t>
            </a:r>
            <a:r>
              <a:rPr sz="4200" spc="-15" dirty="0">
                <a:latin typeface="Calibri"/>
                <a:cs typeface="Calibri"/>
              </a:rPr>
              <a:t>Regulations</a:t>
            </a:r>
            <a:r>
              <a:rPr sz="4200" spc="-10" dirty="0">
                <a:latin typeface="Calibri"/>
                <a:cs typeface="Calibri"/>
              </a:rPr>
              <a:t> </a:t>
            </a:r>
            <a:r>
              <a:rPr sz="4200" spc="-5" dirty="0">
                <a:latin typeface="Calibri"/>
                <a:cs typeface="Calibri"/>
              </a:rPr>
              <a:t>on</a:t>
            </a:r>
            <a:r>
              <a:rPr sz="4200" spc="-15" dirty="0">
                <a:latin typeface="Calibri"/>
                <a:cs typeface="Calibri"/>
              </a:rPr>
              <a:t> </a:t>
            </a:r>
            <a:r>
              <a:rPr sz="4200" spc="-10" dirty="0">
                <a:latin typeface="Calibri"/>
                <a:cs typeface="Calibri"/>
              </a:rPr>
              <a:t>the </a:t>
            </a:r>
            <a:r>
              <a:rPr sz="4200" spc="-5" dirty="0">
                <a:latin typeface="Calibri"/>
                <a:cs typeface="Calibri"/>
              </a:rPr>
              <a:t>Price</a:t>
            </a:r>
            <a:endParaRPr sz="4200">
              <a:latin typeface="Calibri"/>
              <a:cs typeface="Calibri"/>
            </a:endParaRPr>
          </a:p>
        </p:txBody>
      </p:sp>
      <p:graphicFrame>
        <p:nvGraphicFramePr>
          <p:cNvPr id="3" name="object 3"/>
          <p:cNvGraphicFramePr>
            <a:graphicFrameLocks noGrp="1"/>
          </p:cNvGraphicFramePr>
          <p:nvPr/>
        </p:nvGraphicFramePr>
        <p:xfrm>
          <a:off x="947800" y="1909062"/>
          <a:ext cx="16382365" cy="6615868"/>
        </p:xfrm>
        <a:graphic>
          <a:graphicData uri="http://schemas.openxmlformats.org/drawingml/2006/table">
            <a:tbl>
              <a:tblPr firstRow="1" bandRow="1">
                <a:tableStyleId>{2D5ABB26-0587-4C30-8999-92F81FD0307C}</a:tableStyleId>
              </a:tblPr>
              <a:tblGrid>
                <a:gridCol w="2760345">
                  <a:extLst>
                    <a:ext uri="{9D8B030D-6E8A-4147-A177-3AD203B41FA5}">
                      <a16:colId xmlns:a16="http://schemas.microsoft.com/office/drawing/2014/main" val="20000"/>
                    </a:ext>
                  </a:extLst>
                </a:gridCol>
                <a:gridCol w="6828790">
                  <a:extLst>
                    <a:ext uri="{9D8B030D-6E8A-4147-A177-3AD203B41FA5}">
                      <a16:colId xmlns:a16="http://schemas.microsoft.com/office/drawing/2014/main" val="20001"/>
                    </a:ext>
                  </a:extLst>
                </a:gridCol>
                <a:gridCol w="6793230">
                  <a:extLst>
                    <a:ext uri="{9D8B030D-6E8A-4147-A177-3AD203B41FA5}">
                      <a16:colId xmlns:a16="http://schemas.microsoft.com/office/drawing/2014/main" val="20002"/>
                    </a:ext>
                  </a:extLst>
                </a:gridCol>
              </a:tblGrid>
              <a:tr h="945124">
                <a:tc>
                  <a:txBody>
                    <a:bodyPr/>
                    <a:lstStyle/>
                    <a:p>
                      <a:pPr>
                        <a:lnSpc>
                          <a:spcPct val="100000"/>
                        </a:lnSpc>
                      </a:pPr>
                      <a:endParaRPr sz="28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b="1" spc="-5" dirty="0">
                          <a:latin typeface="Calibri"/>
                          <a:cs typeface="Calibri"/>
                        </a:rPr>
                        <a:t>Price</a:t>
                      </a:r>
                      <a:r>
                        <a:rPr sz="2600" b="1" spc="-45" dirty="0">
                          <a:latin typeface="Calibri"/>
                          <a:cs typeface="Calibri"/>
                        </a:rPr>
                        <a:t> </a:t>
                      </a:r>
                      <a:r>
                        <a:rPr sz="2600" b="1" spc="-5" dirty="0">
                          <a:latin typeface="Calibri"/>
                          <a:cs typeface="Calibri"/>
                        </a:rPr>
                        <a:t>Ceiling</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b="1" spc="-5" dirty="0">
                          <a:latin typeface="Calibri"/>
                          <a:cs typeface="Calibri"/>
                        </a:rPr>
                        <a:t>Price</a:t>
                      </a:r>
                      <a:r>
                        <a:rPr sz="2600" b="1" spc="-45" dirty="0">
                          <a:latin typeface="Calibri"/>
                          <a:cs typeface="Calibri"/>
                        </a:rPr>
                        <a:t> </a:t>
                      </a:r>
                      <a:r>
                        <a:rPr sz="2600" b="1" spc="-5" dirty="0">
                          <a:latin typeface="Calibri"/>
                          <a:cs typeface="Calibri"/>
                        </a:rPr>
                        <a:t>Floor</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45124">
                <a:tc>
                  <a:txBody>
                    <a:bodyPr/>
                    <a:lstStyle/>
                    <a:p>
                      <a:pPr marL="85725">
                        <a:lnSpc>
                          <a:spcPct val="100000"/>
                        </a:lnSpc>
                        <a:spcBef>
                          <a:spcPts val="2055"/>
                        </a:spcBef>
                      </a:pPr>
                      <a:r>
                        <a:rPr sz="2600" spc="-10" dirty="0">
                          <a:latin typeface="Calibri"/>
                          <a:cs typeface="Calibri"/>
                        </a:rPr>
                        <a:t>Definition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5" dirty="0">
                          <a:latin typeface="Calibri"/>
                          <a:cs typeface="Calibri"/>
                        </a:rPr>
                        <a:t>when</a:t>
                      </a:r>
                      <a:r>
                        <a:rPr sz="2600" spc="-10" dirty="0">
                          <a:latin typeface="Calibri"/>
                          <a:cs typeface="Calibri"/>
                        </a:rPr>
                        <a:t> </a:t>
                      </a:r>
                      <a:r>
                        <a:rPr sz="2600" spc="-20" dirty="0">
                          <a:latin typeface="Calibri"/>
                          <a:cs typeface="Calibri"/>
                        </a:rPr>
                        <a:t>it’s</a:t>
                      </a:r>
                      <a:r>
                        <a:rPr sz="2600" spc="-10" dirty="0">
                          <a:latin typeface="Calibri"/>
                          <a:cs typeface="Calibri"/>
                        </a:rPr>
                        <a:t> illegal </a:t>
                      </a:r>
                      <a:r>
                        <a:rPr sz="2600" spc="-15" dirty="0">
                          <a:latin typeface="Calibri"/>
                          <a:cs typeface="Calibri"/>
                        </a:rPr>
                        <a:t>to</a:t>
                      </a:r>
                      <a:r>
                        <a:rPr sz="2600" spc="-10" dirty="0">
                          <a:latin typeface="Calibri"/>
                          <a:cs typeface="Calibri"/>
                        </a:rPr>
                        <a:t> </a:t>
                      </a:r>
                      <a:r>
                        <a:rPr sz="2600" spc="-15" dirty="0">
                          <a:latin typeface="Calibri"/>
                          <a:cs typeface="Calibri"/>
                        </a:rPr>
                        <a:t>charge</a:t>
                      </a:r>
                      <a:r>
                        <a:rPr sz="2600" spc="25" dirty="0">
                          <a:latin typeface="Calibri"/>
                          <a:cs typeface="Calibri"/>
                        </a:rPr>
                        <a:t> </a:t>
                      </a:r>
                      <a:r>
                        <a:rPr sz="2600" i="1" spc="-10" dirty="0">
                          <a:latin typeface="Calibri"/>
                          <a:cs typeface="Calibri"/>
                        </a:rPr>
                        <a:t>above</a:t>
                      </a:r>
                      <a:r>
                        <a:rPr sz="2600" i="1" spc="-5" dirty="0">
                          <a:latin typeface="Calibri"/>
                          <a:cs typeface="Calibri"/>
                        </a:rPr>
                        <a:t> </a:t>
                      </a:r>
                      <a:r>
                        <a:rPr sz="2600" dirty="0">
                          <a:latin typeface="Calibri"/>
                          <a:cs typeface="Calibri"/>
                        </a:rPr>
                        <a:t>a</a:t>
                      </a:r>
                      <a:r>
                        <a:rPr sz="2600" spc="-10" dirty="0">
                          <a:latin typeface="Calibri"/>
                          <a:cs typeface="Calibri"/>
                        </a:rPr>
                        <a:t> certain </a:t>
                      </a:r>
                      <a:r>
                        <a:rPr sz="2600" spc="-5" dirty="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5" dirty="0">
                          <a:latin typeface="Calibri"/>
                          <a:cs typeface="Calibri"/>
                        </a:rPr>
                        <a:t>when</a:t>
                      </a:r>
                      <a:r>
                        <a:rPr sz="2600" spc="-10" dirty="0">
                          <a:latin typeface="Calibri"/>
                          <a:cs typeface="Calibri"/>
                        </a:rPr>
                        <a:t> </a:t>
                      </a:r>
                      <a:r>
                        <a:rPr sz="2600" spc="-20" dirty="0">
                          <a:latin typeface="Calibri"/>
                          <a:cs typeface="Calibri"/>
                        </a:rPr>
                        <a:t>it’s</a:t>
                      </a:r>
                      <a:r>
                        <a:rPr sz="2600" spc="-10" dirty="0">
                          <a:latin typeface="Calibri"/>
                          <a:cs typeface="Calibri"/>
                        </a:rPr>
                        <a:t> illegal </a:t>
                      </a:r>
                      <a:r>
                        <a:rPr sz="2600" spc="-15" dirty="0">
                          <a:latin typeface="Calibri"/>
                          <a:cs typeface="Calibri"/>
                        </a:rPr>
                        <a:t>to</a:t>
                      </a:r>
                      <a:r>
                        <a:rPr sz="2600" spc="-10" dirty="0">
                          <a:latin typeface="Calibri"/>
                          <a:cs typeface="Calibri"/>
                        </a:rPr>
                        <a:t> </a:t>
                      </a:r>
                      <a:r>
                        <a:rPr sz="2600" spc="-15" dirty="0">
                          <a:latin typeface="Calibri"/>
                          <a:cs typeface="Calibri"/>
                        </a:rPr>
                        <a:t>charge</a:t>
                      </a:r>
                      <a:r>
                        <a:rPr sz="2600" spc="25" dirty="0">
                          <a:latin typeface="Calibri"/>
                          <a:cs typeface="Calibri"/>
                        </a:rPr>
                        <a:t> </a:t>
                      </a:r>
                      <a:r>
                        <a:rPr sz="2600" i="1" spc="-10" dirty="0">
                          <a:latin typeface="Calibri"/>
                          <a:cs typeface="Calibri"/>
                        </a:rPr>
                        <a:t>below </a:t>
                      </a:r>
                      <a:r>
                        <a:rPr sz="2600" dirty="0">
                          <a:latin typeface="Calibri"/>
                          <a:cs typeface="Calibri"/>
                        </a:rPr>
                        <a:t>a</a:t>
                      </a:r>
                      <a:r>
                        <a:rPr sz="2600" spc="-10" dirty="0">
                          <a:latin typeface="Calibri"/>
                          <a:cs typeface="Calibri"/>
                        </a:rPr>
                        <a:t> certain </a:t>
                      </a:r>
                      <a:r>
                        <a:rPr sz="2600" spc="-5" dirty="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945124">
                <a:tc>
                  <a:txBody>
                    <a:bodyPr/>
                    <a:lstStyle/>
                    <a:p>
                      <a:pPr marL="85725">
                        <a:lnSpc>
                          <a:spcPct val="100000"/>
                        </a:lnSpc>
                        <a:spcBef>
                          <a:spcPts val="2055"/>
                        </a:spcBef>
                      </a:pPr>
                      <a:r>
                        <a:rPr sz="2600" spc="-5" dirty="0">
                          <a:latin typeface="Calibri"/>
                          <a:cs typeface="Calibri"/>
                        </a:rPr>
                        <a:t>Goal</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dirty="0">
                          <a:latin typeface="Calibri"/>
                          <a:cs typeface="Calibri"/>
                        </a:rPr>
                        <a:t>Decrease</a:t>
                      </a:r>
                      <a:r>
                        <a:rPr sz="2600" spc="-40" dirty="0">
                          <a:latin typeface="Calibri"/>
                          <a:cs typeface="Calibri"/>
                        </a:rPr>
                        <a:t> </a:t>
                      </a:r>
                      <a:r>
                        <a:rPr sz="2600" spc="-5" dirty="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dirty="0">
                          <a:latin typeface="Calibri"/>
                          <a:cs typeface="Calibri"/>
                        </a:rPr>
                        <a:t>Increase</a:t>
                      </a:r>
                      <a:r>
                        <a:rPr sz="2600" spc="-45" dirty="0">
                          <a:latin typeface="Calibri"/>
                          <a:cs typeface="Calibri"/>
                        </a:rPr>
                        <a:t> </a:t>
                      </a:r>
                      <a:r>
                        <a:rPr sz="2600" spc="-5" dirty="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945124">
                <a:tc>
                  <a:txBody>
                    <a:bodyPr/>
                    <a:lstStyle/>
                    <a:p>
                      <a:pPr marL="85725">
                        <a:lnSpc>
                          <a:spcPct val="100000"/>
                        </a:lnSpc>
                        <a:spcBef>
                          <a:spcPts val="2055"/>
                        </a:spcBef>
                      </a:pPr>
                      <a:r>
                        <a:rPr sz="2600" spc="-10" dirty="0">
                          <a:latin typeface="Calibri"/>
                          <a:cs typeface="Calibri"/>
                        </a:rPr>
                        <a:t>How?</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5" dirty="0">
                          <a:latin typeface="Calibri"/>
                          <a:cs typeface="Calibri"/>
                        </a:rPr>
                        <a:t>Price</a:t>
                      </a:r>
                      <a:r>
                        <a:rPr sz="2600" spc="-30" dirty="0">
                          <a:latin typeface="Calibri"/>
                          <a:cs typeface="Calibri"/>
                        </a:rPr>
                        <a:t> </a:t>
                      </a:r>
                      <a:r>
                        <a:rPr sz="2600" spc="-5" dirty="0">
                          <a:latin typeface="Calibri"/>
                          <a:cs typeface="Calibri"/>
                        </a:rPr>
                        <a:t>ceiling</a:t>
                      </a:r>
                      <a:r>
                        <a:rPr sz="2600" spc="-25" dirty="0">
                          <a:latin typeface="Calibri"/>
                          <a:cs typeface="Calibri"/>
                        </a:rPr>
                        <a:t> </a:t>
                      </a:r>
                      <a:r>
                        <a:rPr sz="2600" dirty="0">
                          <a:latin typeface="Calibri"/>
                          <a:cs typeface="Calibri"/>
                        </a:rPr>
                        <a:t>&lt;</a:t>
                      </a:r>
                      <a:r>
                        <a:rPr sz="2600" spc="-25" dirty="0">
                          <a:latin typeface="Calibri"/>
                          <a:cs typeface="Calibri"/>
                        </a:rPr>
                        <a:t> </a:t>
                      </a:r>
                      <a:r>
                        <a:rPr sz="2600" spc="-5" dirty="0">
                          <a:latin typeface="Calibri"/>
                          <a:cs typeface="Calibri"/>
                        </a:rPr>
                        <a:t>P*</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5" dirty="0">
                          <a:latin typeface="Calibri"/>
                          <a:cs typeface="Calibri"/>
                        </a:rPr>
                        <a:t>Price</a:t>
                      </a:r>
                      <a:r>
                        <a:rPr sz="2600" spc="-30" dirty="0">
                          <a:latin typeface="Calibri"/>
                          <a:cs typeface="Calibri"/>
                        </a:rPr>
                        <a:t> </a:t>
                      </a:r>
                      <a:r>
                        <a:rPr sz="2600" spc="-5" dirty="0">
                          <a:latin typeface="Calibri"/>
                          <a:cs typeface="Calibri"/>
                        </a:rPr>
                        <a:t>floor</a:t>
                      </a:r>
                      <a:r>
                        <a:rPr sz="2600" spc="-25" dirty="0">
                          <a:latin typeface="Calibri"/>
                          <a:cs typeface="Calibri"/>
                        </a:rPr>
                        <a:t> </a:t>
                      </a:r>
                      <a:r>
                        <a:rPr sz="2600" dirty="0">
                          <a:latin typeface="Calibri"/>
                          <a:cs typeface="Calibri"/>
                        </a:rPr>
                        <a:t>&gt;</a:t>
                      </a:r>
                      <a:r>
                        <a:rPr sz="2600" spc="-25" dirty="0">
                          <a:latin typeface="Calibri"/>
                          <a:cs typeface="Calibri"/>
                        </a:rPr>
                        <a:t> </a:t>
                      </a:r>
                      <a:r>
                        <a:rPr sz="2600" spc="-5" dirty="0">
                          <a:latin typeface="Calibri"/>
                          <a:cs typeface="Calibri"/>
                        </a:rPr>
                        <a:t>P*</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945124">
                <a:tc>
                  <a:txBody>
                    <a:bodyPr/>
                    <a:lstStyle/>
                    <a:p>
                      <a:pPr marL="85725">
                        <a:lnSpc>
                          <a:spcPct val="100000"/>
                        </a:lnSpc>
                        <a:spcBef>
                          <a:spcPts val="2055"/>
                        </a:spcBef>
                      </a:pPr>
                      <a:r>
                        <a:rPr sz="2600" spc="-20" dirty="0">
                          <a:latin typeface="Calibri"/>
                          <a:cs typeface="Calibri"/>
                        </a:rPr>
                        <a:t>Market</a:t>
                      </a:r>
                      <a:r>
                        <a:rPr sz="2600" spc="-50" dirty="0">
                          <a:latin typeface="Calibri"/>
                          <a:cs typeface="Calibri"/>
                        </a:rPr>
                        <a:t> </a:t>
                      </a:r>
                      <a:r>
                        <a:rPr sz="2600" spc="-15" dirty="0">
                          <a:latin typeface="Calibri"/>
                          <a:cs typeface="Calibri"/>
                        </a:rPr>
                        <a:t>Failure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dirty="0">
                          <a:latin typeface="Calibri"/>
                          <a:cs typeface="Calibri"/>
                        </a:rPr>
                        <a:t>underproduction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dirty="0">
                          <a:latin typeface="Calibri"/>
                          <a:cs typeface="Calibri"/>
                        </a:rPr>
                        <a:t>underproduction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945124">
                <a:tc>
                  <a:txBody>
                    <a:bodyPr/>
                    <a:lstStyle/>
                    <a:p>
                      <a:pPr marL="85725">
                        <a:lnSpc>
                          <a:spcPct val="100000"/>
                        </a:lnSpc>
                        <a:spcBef>
                          <a:spcPts val="2055"/>
                        </a:spcBef>
                      </a:pPr>
                      <a:r>
                        <a:rPr sz="2600" spc="-5" dirty="0">
                          <a:latin typeface="Calibri"/>
                          <a:cs typeface="Calibri"/>
                        </a:rPr>
                        <a:t>Consequence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dirty="0">
                          <a:latin typeface="Calibri"/>
                          <a:cs typeface="Calibri"/>
                        </a:rPr>
                        <a:t>D</a:t>
                      </a:r>
                      <a:r>
                        <a:rPr sz="2600" spc="-25" dirty="0">
                          <a:latin typeface="Calibri"/>
                          <a:cs typeface="Calibri"/>
                        </a:rPr>
                        <a:t> </a:t>
                      </a:r>
                      <a:r>
                        <a:rPr sz="2600" dirty="0">
                          <a:latin typeface="Calibri"/>
                          <a:cs typeface="Calibri"/>
                        </a:rPr>
                        <a:t>&gt;</a:t>
                      </a:r>
                      <a:r>
                        <a:rPr sz="2600" spc="-25" dirty="0">
                          <a:latin typeface="Calibri"/>
                          <a:cs typeface="Calibri"/>
                        </a:rPr>
                        <a:t> </a:t>
                      </a:r>
                      <a:r>
                        <a:rPr sz="2600" dirty="0">
                          <a:latin typeface="Calibri"/>
                          <a:cs typeface="Calibri"/>
                        </a:rPr>
                        <a:t>S</a:t>
                      </a:r>
                      <a:r>
                        <a:rPr sz="2600" spc="-15" dirty="0">
                          <a:latin typeface="Calibri"/>
                          <a:cs typeface="Calibri"/>
                        </a:rPr>
                        <a:t> </a:t>
                      </a:r>
                      <a:r>
                        <a:rPr sz="2600" dirty="0">
                          <a:latin typeface="Arial MT"/>
                          <a:cs typeface="Arial MT"/>
                        </a:rPr>
                        <a:t>→</a:t>
                      </a:r>
                      <a:r>
                        <a:rPr sz="2600" spc="-160" dirty="0">
                          <a:latin typeface="Arial MT"/>
                          <a:cs typeface="Arial MT"/>
                        </a:rPr>
                        <a:t> </a:t>
                      </a:r>
                      <a:r>
                        <a:rPr sz="2600" spc="-10" dirty="0">
                          <a:latin typeface="Calibri"/>
                          <a:cs typeface="Calibri"/>
                        </a:rPr>
                        <a:t>shortages</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dirty="0">
                          <a:latin typeface="Calibri"/>
                          <a:cs typeface="Calibri"/>
                        </a:rPr>
                        <a:t>S</a:t>
                      </a:r>
                      <a:r>
                        <a:rPr sz="2600" spc="-25" dirty="0">
                          <a:latin typeface="Calibri"/>
                          <a:cs typeface="Calibri"/>
                        </a:rPr>
                        <a:t> </a:t>
                      </a:r>
                      <a:r>
                        <a:rPr sz="2600" dirty="0">
                          <a:latin typeface="Calibri"/>
                          <a:cs typeface="Calibri"/>
                        </a:rPr>
                        <a:t>&gt;</a:t>
                      </a:r>
                      <a:r>
                        <a:rPr sz="2600" spc="-25" dirty="0">
                          <a:latin typeface="Calibri"/>
                          <a:cs typeface="Calibri"/>
                        </a:rPr>
                        <a:t> </a:t>
                      </a:r>
                      <a:r>
                        <a:rPr sz="2600" dirty="0">
                          <a:latin typeface="Calibri"/>
                          <a:cs typeface="Calibri"/>
                        </a:rPr>
                        <a:t>D</a:t>
                      </a:r>
                      <a:r>
                        <a:rPr sz="2600" spc="-15" dirty="0">
                          <a:latin typeface="Calibri"/>
                          <a:cs typeface="Calibri"/>
                        </a:rPr>
                        <a:t> </a:t>
                      </a:r>
                      <a:r>
                        <a:rPr sz="2600" dirty="0">
                          <a:latin typeface="Arial MT"/>
                          <a:cs typeface="Arial MT"/>
                        </a:rPr>
                        <a:t>→</a:t>
                      </a:r>
                      <a:r>
                        <a:rPr sz="2600" spc="-160" dirty="0">
                          <a:latin typeface="Arial MT"/>
                          <a:cs typeface="Arial MT"/>
                        </a:rPr>
                        <a:t> </a:t>
                      </a:r>
                      <a:r>
                        <a:rPr sz="2600" spc="-5" dirty="0">
                          <a:latin typeface="Calibri"/>
                          <a:cs typeface="Calibri"/>
                        </a:rPr>
                        <a:t>surplus</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945124">
                <a:tc>
                  <a:txBody>
                    <a:bodyPr/>
                    <a:lstStyle/>
                    <a:p>
                      <a:pPr marL="85725">
                        <a:lnSpc>
                          <a:spcPct val="100000"/>
                        </a:lnSpc>
                        <a:spcBef>
                          <a:spcPts val="2055"/>
                        </a:spcBef>
                      </a:pPr>
                      <a:r>
                        <a:rPr sz="2600" spc="-5" dirty="0">
                          <a:latin typeface="Calibri"/>
                          <a:cs typeface="Calibri"/>
                        </a:rPr>
                        <a:t>Eg.</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20" dirty="0">
                          <a:latin typeface="Calibri"/>
                          <a:cs typeface="Calibri"/>
                        </a:rPr>
                        <a:t>Rent</a:t>
                      </a:r>
                      <a:r>
                        <a:rPr sz="2600" spc="-50" dirty="0">
                          <a:latin typeface="Calibri"/>
                          <a:cs typeface="Calibri"/>
                        </a:rPr>
                        <a:t> </a:t>
                      </a:r>
                      <a:r>
                        <a:rPr sz="2600" spc="-20" dirty="0">
                          <a:latin typeface="Calibri"/>
                          <a:cs typeface="Calibri"/>
                        </a:rPr>
                        <a:t>market</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5" dirty="0">
                          <a:latin typeface="Calibri"/>
                          <a:cs typeface="Calibri"/>
                        </a:rPr>
                        <a:t>Labour</a:t>
                      </a:r>
                      <a:r>
                        <a:rPr sz="2600" spc="-45" dirty="0">
                          <a:latin typeface="Calibri"/>
                          <a:cs typeface="Calibri"/>
                        </a:rPr>
                        <a:t> </a:t>
                      </a:r>
                      <a:r>
                        <a:rPr sz="2600" spc="-20" dirty="0">
                          <a:latin typeface="Calibri"/>
                          <a:cs typeface="Calibri"/>
                        </a:rPr>
                        <a:t>market</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13126719"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0" dirty="0">
                <a:latin typeface="Calibri"/>
                <a:cs typeface="Calibri"/>
              </a:rPr>
              <a:t> </a:t>
            </a:r>
            <a:r>
              <a:rPr sz="4200" dirty="0">
                <a:latin typeface="Calibri"/>
                <a:cs typeface="Calibri"/>
              </a:rPr>
              <a:t>-</a:t>
            </a:r>
            <a:r>
              <a:rPr sz="4200" spc="-10" dirty="0">
                <a:latin typeface="Calibri"/>
                <a:cs typeface="Calibri"/>
              </a:rPr>
              <a:t> </a:t>
            </a:r>
            <a:r>
              <a:rPr sz="4200" spc="-15" dirty="0">
                <a:latin typeface="Calibri"/>
                <a:cs typeface="Calibri"/>
              </a:rPr>
              <a:t>Regulations</a:t>
            </a:r>
            <a:r>
              <a:rPr sz="4200" spc="-10" dirty="0">
                <a:latin typeface="Calibri"/>
                <a:cs typeface="Calibri"/>
              </a:rPr>
              <a:t> </a:t>
            </a:r>
            <a:r>
              <a:rPr sz="4200" spc="-5" dirty="0">
                <a:latin typeface="Calibri"/>
                <a:cs typeface="Calibri"/>
              </a:rPr>
              <a:t>on</a:t>
            </a:r>
            <a:r>
              <a:rPr sz="4200" spc="-15" dirty="0">
                <a:latin typeface="Calibri"/>
                <a:cs typeface="Calibri"/>
              </a:rPr>
              <a:t> </a:t>
            </a:r>
            <a:r>
              <a:rPr sz="4200" spc="-10" dirty="0">
                <a:latin typeface="Calibri"/>
                <a:cs typeface="Calibri"/>
              </a:rPr>
              <a:t>the </a:t>
            </a:r>
            <a:r>
              <a:rPr sz="4200" spc="-5" dirty="0">
                <a:latin typeface="Calibri"/>
                <a:cs typeface="Calibri"/>
              </a:rPr>
              <a:t>Price</a:t>
            </a:r>
            <a:endParaRPr sz="4200">
              <a:latin typeface="Calibri"/>
              <a:cs typeface="Calibri"/>
            </a:endParaRPr>
          </a:p>
        </p:txBody>
      </p:sp>
      <p:graphicFrame>
        <p:nvGraphicFramePr>
          <p:cNvPr id="3" name="object 3"/>
          <p:cNvGraphicFramePr>
            <a:graphicFrameLocks noGrp="1"/>
          </p:cNvGraphicFramePr>
          <p:nvPr/>
        </p:nvGraphicFramePr>
        <p:xfrm>
          <a:off x="954637" y="1777650"/>
          <a:ext cx="16236313" cy="6711749"/>
        </p:xfrm>
        <a:graphic>
          <a:graphicData uri="http://schemas.openxmlformats.org/drawingml/2006/table">
            <a:tbl>
              <a:tblPr firstRow="1" bandRow="1">
                <a:tableStyleId>{2D5ABB26-0587-4C30-8999-92F81FD0307C}</a:tableStyleId>
              </a:tblPr>
              <a:tblGrid>
                <a:gridCol w="8125459">
                  <a:extLst>
                    <a:ext uri="{9D8B030D-6E8A-4147-A177-3AD203B41FA5}">
                      <a16:colId xmlns:a16="http://schemas.microsoft.com/office/drawing/2014/main" val="20000"/>
                    </a:ext>
                  </a:extLst>
                </a:gridCol>
                <a:gridCol w="8110854">
                  <a:extLst>
                    <a:ext uri="{9D8B030D-6E8A-4147-A177-3AD203B41FA5}">
                      <a16:colId xmlns:a16="http://schemas.microsoft.com/office/drawing/2014/main" val="20001"/>
                    </a:ext>
                  </a:extLst>
                </a:gridCol>
              </a:tblGrid>
              <a:tr h="655424">
                <a:tc>
                  <a:txBody>
                    <a:bodyPr/>
                    <a:lstStyle/>
                    <a:p>
                      <a:pPr algn="ctr">
                        <a:lnSpc>
                          <a:spcPct val="100000"/>
                        </a:lnSpc>
                        <a:spcBef>
                          <a:spcPts val="915"/>
                        </a:spcBef>
                      </a:pPr>
                      <a:r>
                        <a:rPr sz="2600" b="1" spc="-5" dirty="0">
                          <a:latin typeface="Calibri"/>
                          <a:cs typeface="Calibri"/>
                        </a:rPr>
                        <a:t>Price</a:t>
                      </a:r>
                      <a:r>
                        <a:rPr sz="2600" b="1" spc="-45" dirty="0">
                          <a:latin typeface="Calibri"/>
                          <a:cs typeface="Calibri"/>
                        </a:rPr>
                        <a:t> </a:t>
                      </a:r>
                      <a:r>
                        <a:rPr sz="2600" b="1" spc="-5" dirty="0">
                          <a:latin typeface="Calibri"/>
                          <a:cs typeface="Calibri"/>
                        </a:rPr>
                        <a:t>Ceiling</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15"/>
                        </a:spcBef>
                      </a:pPr>
                      <a:r>
                        <a:rPr sz="2600" b="1" spc="-5" dirty="0">
                          <a:latin typeface="Calibri"/>
                          <a:cs typeface="Calibri"/>
                        </a:rPr>
                        <a:t>Price</a:t>
                      </a:r>
                      <a:r>
                        <a:rPr sz="2600" b="1" spc="-45" dirty="0">
                          <a:latin typeface="Calibri"/>
                          <a:cs typeface="Calibri"/>
                        </a:rPr>
                        <a:t> </a:t>
                      </a:r>
                      <a:r>
                        <a:rPr sz="2600" b="1" spc="-5" dirty="0">
                          <a:latin typeface="Calibri"/>
                          <a:cs typeface="Calibri"/>
                        </a:rPr>
                        <a:t>Floor</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056325">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1916951" y="2919375"/>
            <a:ext cx="5993698" cy="5189824"/>
          </a:xfrm>
          <a:prstGeom prst="rect">
            <a:avLst/>
          </a:prstGeom>
        </p:spPr>
      </p:pic>
      <p:pic>
        <p:nvPicPr>
          <p:cNvPr id="5" name="object 5"/>
          <p:cNvPicPr/>
          <p:nvPr/>
        </p:nvPicPr>
        <p:blipFill>
          <a:blip r:embed="rId3" cstate="print"/>
          <a:stretch>
            <a:fillRect/>
          </a:stretch>
        </p:blipFill>
        <p:spPr>
          <a:xfrm>
            <a:off x="10020499" y="2874366"/>
            <a:ext cx="5728698" cy="534396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13126719"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0" dirty="0">
                <a:latin typeface="Calibri"/>
                <a:cs typeface="Calibri"/>
              </a:rPr>
              <a:t> </a:t>
            </a:r>
            <a:r>
              <a:rPr sz="4200" dirty="0">
                <a:latin typeface="Calibri"/>
                <a:cs typeface="Calibri"/>
              </a:rPr>
              <a:t>-</a:t>
            </a:r>
            <a:r>
              <a:rPr sz="4200" spc="-10" dirty="0">
                <a:latin typeface="Calibri"/>
                <a:cs typeface="Calibri"/>
              </a:rPr>
              <a:t> </a:t>
            </a:r>
            <a:r>
              <a:rPr sz="4200" spc="-15" dirty="0">
                <a:latin typeface="Calibri"/>
                <a:cs typeface="Calibri"/>
              </a:rPr>
              <a:t>Regulations</a:t>
            </a:r>
            <a:r>
              <a:rPr sz="4200" spc="-10" dirty="0">
                <a:latin typeface="Calibri"/>
                <a:cs typeface="Calibri"/>
              </a:rPr>
              <a:t> </a:t>
            </a:r>
            <a:r>
              <a:rPr sz="4200" spc="-5" dirty="0">
                <a:latin typeface="Calibri"/>
                <a:cs typeface="Calibri"/>
              </a:rPr>
              <a:t>on</a:t>
            </a:r>
            <a:r>
              <a:rPr sz="4200" spc="-15" dirty="0">
                <a:latin typeface="Calibri"/>
                <a:cs typeface="Calibri"/>
              </a:rPr>
              <a:t> </a:t>
            </a:r>
            <a:r>
              <a:rPr sz="4200" spc="-10" dirty="0">
                <a:latin typeface="Calibri"/>
                <a:cs typeface="Calibri"/>
              </a:rPr>
              <a:t>the </a:t>
            </a:r>
            <a:r>
              <a:rPr sz="4200" spc="-5" dirty="0">
                <a:latin typeface="Calibri"/>
                <a:cs typeface="Calibri"/>
              </a:rPr>
              <a:t>Price</a:t>
            </a:r>
            <a:endParaRPr sz="4200">
              <a:latin typeface="Calibri"/>
              <a:cs typeface="Calibri"/>
            </a:endParaRPr>
          </a:p>
        </p:txBody>
      </p:sp>
      <p:graphicFrame>
        <p:nvGraphicFramePr>
          <p:cNvPr id="3" name="object 3"/>
          <p:cNvGraphicFramePr>
            <a:graphicFrameLocks noGrp="1"/>
          </p:cNvGraphicFramePr>
          <p:nvPr/>
        </p:nvGraphicFramePr>
        <p:xfrm>
          <a:off x="954637" y="1777650"/>
          <a:ext cx="16236313" cy="6711749"/>
        </p:xfrm>
        <a:graphic>
          <a:graphicData uri="http://schemas.openxmlformats.org/drawingml/2006/table">
            <a:tbl>
              <a:tblPr firstRow="1" bandRow="1">
                <a:tableStyleId>{2D5ABB26-0587-4C30-8999-92F81FD0307C}</a:tableStyleId>
              </a:tblPr>
              <a:tblGrid>
                <a:gridCol w="8125459">
                  <a:extLst>
                    <a:ext uri="{9D8B030D-6E8A-4147-A177-3AD203B41FA5}">
                      <a16:colId xmlns:a16="http://schemas.microsoft.com/office/drawing/2014/main" val="20000"/>
                    </a:ext>
                  </a:extLst>
                </a:gridCol>
                <a:gridCol w="8110854">
                  <a:extLst>
                    <a:ext uri="{9D8B030D-6E8A-4147-A177-3AD203B41FA5}">
                      <a16:colId xmlns:a16="http://schemas.microsoft.com/office/drawing/2014/main" val="20001"/>
                    </a:ext>
                  </a:extLst>
                </a:gridCol>
              </a:tblGrid>
              <a:tr h="655424">
                <a:tc>
                  <a:txBody>
                    <a:bodyPr/>
                    <a:lstStyle/>
                    <a:p>
                      <a:pPr algn="ctr">
                        <a:lnSpc>
                          <a:spcPct val="100000"/>
                        </a:lnSpc>
                        <a:spcBef>
                          <a:spcPts val="915"/>
                        </a:spcBef>
                      </a:pPr>
                      <a:r>
                        <a:rPr sz="2600" b="1" spc="-5" dirty="0">
                          <a:latin typeface="Calibri"/>
                          <a:cs typeface="Calibri"/>
                        </a:rPr>
                        <a:t>Price</a:t>
                      </a:r>
                      <a:r>
                        <a:rPr sz="2600" b="1" spc="-45" dirty="0">
                          <a:latin typeface="Calibri"/>
                          <a:cs typeface="Calibri"/>
                        </a:rPr>
                        <a:t> </a:t>
                      </a:r>
                      <a:r>
                        <a:rPr sz="2600" b="1" spc="-5" dirty="0">
                          <a:latin typeface="Calibri"/>
                          <a:cs typeface="Calibri"/>
                        </a:rPr>
                        <a:t>Ceiling</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15"/>
                        </a:spcBef>
                      </a:pPr>
                      <a:r>
                        <a:rPr sz="2600" b="1" spc="-5" dirty="0">
                          <a:latin typeface="Calibri"/>
                          <a:cs typeface="Calibri"/>
                        </a:rPr>
                        <a:t>Price</a:t>
                      </a:r>
                      <a:r>
                        <a:rPr sz="2600" b="1" spc="-45" dirty="0">
                          <a:latin typeface="Calibri"/>
                          <a:cs typeface="Calibri"/>
                        </a:rPr>
                        <a:t> </a:t>
                      </a:r>
                      <a:r>
                        <a:rPr sz="2600" b="1" spc="-5" dirty="0">
                          <a:latin typeface="Calibri"/>
                          <a:cs typeface="Calibri"/>
                        </a:rPr>
                        <a:t>Floor</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056325">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1890293" y="2796652"/>
            <a:ext cx="5993077" cy="5362576"/>
          </a:xfrm>
          <a:prstGeom prst="rect">
            <a:avLst/>
          </a:prstGeom>
        </p:spPr>
      </p:pic>
      <p:pic>
        <p:nvPicPr>
          <p:cNvPr id="5" name="object 5"/>
          <p:cNvPicPr/>
          <p:nvPr/>
        </p:nvPicPr>
        <p:blipFill>
          <a:blip r:embed="rId3" cstate="print"/>
          <a:stretch>
            <a:fillRect/>
          </a:stretch>
        </p:blipFill>
        <p:spPr>
          <a:xfrm>
            <a:off x="10479125" y="2690475"/>
            <a:ext cx="5582729" cy="55616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1513" y="820614"/>
            <a:ext cx="4757420" cy="665480"/>
          </a:xfrm>
          <a:prstGeom prst="rect">
            <a:avLst/>
          </a:prstGeom>
        </p:spPr>
        <p:txBody>
          <a:bodyPr vert="horz" wrap="square" lIns="0" tIns="12700" rIns="0" bIns="0" rtlCol="0">
            <a:spAutoFit/>
          </a:bodyPr>
          <a:lstStyle/>
          <a:p>
            <a:pPr marL="12700">
              <a:lnSpc>
                <a:spcPct val="100000"/>
              </a:lnSpc>
              <a:spcBef>
                <a:spcPts val="100"/>
              </a:spcBef>
              <a:tabLst>
                <a:tab pos="615950" algn="l"/>
              </a:tabLst>
            </a:pPr>
            <a:r>
              <a:rPr sz="4200" spc="-5" dirty="0">
                <a:latin typeface="Calibri"/>
                <a:cs typeface="Calibri"/>
              </a:rPr>
              <a:t>1.	</a:t>
            </a:r>
            <a:r>
              <a:rPr sz="4200" spc="-15" dirty="0">
                <a:latin typeface="Calibri"/>
                <a:cs typeface="Calibri"/>
              </a:rPr>
              <a:t>What</a:t>
            </a:r>
            <a:r>
              <a:rPr sz="4200" spc="-45" dirty="0">
                <a:latin typeface="Calibri"/>
                <a:cs typeface="Calibri"/>
              </a:rPr>
              <a:t> </a:t>
            </a:r>
            <a:r>
              <a:rPr sz="4200" spc="-5" dirty="0">
                <a:latin typeface="Calibri"/>
                <a:cs typeface="Calibri"/>
              </a:rPr>
              <a:t>is</a:t>
            </a:r>
            <a:r>
              <a:rPr sz="4200" spc="-40" dirty="0">
                <a:latin typeface="Calibri"/>
                <a:cs typeface="Calibri"/>
              </a:rPr>
              <a:t> </a:t>
            </a:r>
            <a:r>
              <a:rPr sz="4200" spc="-15" dirty="0">
                <a:latin typeface="Calibri"/>
                <a:cs typeface="Calibri"/>
              </a:rPr>
              <a:t>Economics</a:t>
            </a:r>
            <a:endParaRPr sz="4200">
              <a:latin typeface="Calibri"/>
              <a:cs typeface="Calibri"/>
            </a:endParaRPr>
          </a:p>
        </p:txBody>
      </p:sp>
      <p:sp>
        <p:nvSpPr>
          <p:cNvPr id="4" name="object 2">
            <a:extLst>
              <a:ext uri="{FF2B5EF4-FFF2-40B4-BE49-F238E27FC236}">
                <a16:creationId xmlns:a16="http://schemas.microsoft.com/office/drawing/2014/main" id="{28CB151A-F9C8-9B62-31EF-B9D863EB08E5}"/>
              </a:ext>
            </a:extLst>
          </p:cNvPr>
          <p:cNvSpPr txBox="1"/>
          <p:nvPr/>
        </p:nvSpPr>
        <p:spPr>
          <a:xfrm>
            <a:off x="821167" y="1981960"/>
            <a:ext cx="15485633" cy="6373540"/>
          </a:xfrm>
          <a:prstGeom prst="rect">
            <a:avLst/>
          </a:prstGeom>
        </p:spPr>
        <p:txBody>
          <a:bodyPr vert="horz" wrap="square" lIns="0" tIns="12700" rIns="0" bIns="0" rtlCol="0" anchor="t">
            <a:spAutoFit/>
          </a:bodyPr>
          <a:lstStyle/>
          <a:p>
            <a:pPr marL="440055" marR="5080" indent="-427990">
              <a:spcBef>
                <a:spcPts val="100"/>
              </a:spcBef>
              <a:buFont typeface="Arial"/>
              <a:buChar char="●"/>
              <a:tabLst>
                <a:tab pos="440055" algn="l"/>
              </a:tabLst>
            </a:pPr>
            <a:r>
              <a:rPr sz="3200" b="1" spc="-10" dirty="0">
                <a:latin typeface="Calibri"/>
                <a:cs typeface="Calibri"/>
              </a:rPr>
              <a:t>Economics</a:t>
            </a:r>
            <a:r>
              <a:rPr sz="3200" spc="-10" dirty="0">
                <a:latin typeface="Calibri"/>
                <a:cs typeface="Calibri"/>
              </a:rPr>
              <a:t>:</a:t>
            </a:r>
            <a:r>
              <a:rPr sz="3200" spc="-60" dirty="0">
                <a:latin typeface="Calibri"/>
                <a:cs typeface="Calibri"/>
              </a:rPr>
              <a:t> </a:t>
            </a:r>
            <a:r>
              <a:rPr sz="3200" dirty="0">
                <a:latin typeface="Calibri"/>
                <a:cs typeface="Calibri"/>
              </a:rPr>
              <a:t>social</a:t>
            </a:r>
            <a:r>
              <a:rPr sz="3200" spc="-55" dirty="0">
                <a:latin typeface="Calibri"/>
                <a:cs typeface="Calibri"/>
              </a:rPr>
              <a:t> </a:t>
            </a:r>
            <a:r>
              <a:rPr sz="3200" dirty="0">
                <a:latin typeface="Calibri"/>
                <a:cs typeface="Calibri"/>
              </a:rPr>
              <a:t>science</a:t>
            </a:r>
            <a:r>
              <a:rPr sz="3200" spc="-60" dirty="0">
                <a:latin typeface="Calibri"/>
                <a:cs typeface="Calibri"/>
              </a:rPr>
              <a:t> </a:t>
            </a:r>
            <a:r>
              <a:rPr sz="3200" dirty="0">
                <a:latin typeface="Calibri"/>
                <a:cs typeface="Calibri"/>
              </a:rPr>
              <a:t>that</a:t>
            </a:r>
            <a:r>
              <a:rPr sz="3200" spc="-55" dirty="0">
                <a:latin typeface="Calibri"/>
                <a:cs typeface="Calibri"/>
              </a:rPr>
              <a:t> </a:t>
            </a:r>
            <a:r>
              <a:rPr sz="3200" dirty="0">
                <a:latin typeface="Calibri"/>
                <a:cs typeface="Calibri"/>
              </a:rPr>
              <a:t>studies</a:t>
            </a:r>
            <a:r>
              <a:rPr sz="3200" spc="-60" dirty="0">
                <a:latin typeface="Calibri"/>
                <a:cs typeface="Calibri"/>
              </a:rPr>
              <a:t> </a:t>
            </a:r>
            <a:r>
              <a:rPr sz="3200" dirty="0">
                <a:latin typeface="Calibri"/>
                <a:cs typeface="Calibri"/>
              </a:rPr>
              <a:t>the</a:t>
            </a:r>
            <a:r>
              <a:rPr sz="3200" spc="-55" dirty="0">
                <a:latin typeface="Calibri"/>
                <a:cs typeface="Calibri"/>
              </a:rPr>
              <a:t> </a:t>
            </a:r>
            <a:r>
              <a:rPr sz="3200" dirty="0">
                <a:latin typeface="Calibri"/>
                <a:cs typeface="Calibri"/>
              </a:rPr>
              <a:t>choices</a:t>
            </a:r>
            <a:r>
              <a:rPr sz="3200" spc="-60" dirty="0">
                <a:latin typeface="Calibri"/>
                <a:cs typeface="Calibri"/>
              </a:rPr>
              <a:t> </a:t>
            </a:r>
            <a:r>
              <a:rPr sz="3200" spc="-10" dirty="0">
                <a:latin typeface="Calibri"/>
                <a:cs typeface="Calibri"/>
              </a:rPr>
              <a:t>individual</a:t>
            </a:r>
            <a:r>
              <a:rPr sz="3200" spc="-55" dirty="0">
                <a:latin typeface="Calibri"/>
                <a:cs typeface="Calibri"/>
              </a:rPr>
              <a:t> </a:t>
            </a:r>
            <a:r>
              <a:rPr sz="3200" dirty="0">
                <a:latin typeface="Calibri"/>
                <a:cs typeface="Calibri"/>
              </a:rPr>
              <a:t>people,</a:t>
            </a:r>
            <a:r>
              <a:rPr sz="3200" spc="-60" dirty="0">
                <a:latin typeface="Calibri"/>
                <a:cs typeface="Calibri"/>
              </a:rPr>
              <a:t> </a:t>
            </a:r>
            <a:r>
              <a:rPr sz="3200" dirty="0">
                <a:latin typeface="Calibri"/>
                <a:cs typeface="Calibri"/>
              </a:rPr>
              <a:t>businesses,</a:t>
            </a:r>
            <a:r>
              <a:rPr sz="3200" spc="-55" dirty="0">
                <a:latin typeface="Calibri"/>
                <a:cs typeface="Calibri"/>
              </a:rPr>
              <a:t> </a:t>
            </a:r>
            <a:r>
              <a:rPr sz="3200" spc="-10" dirty="0">
                <a:latin typeface="Calibri"/>
                <a:cs typeface="Calibri"/>
              </a:rPr>
              <a:t>government,</a:t>
            </a:r>
            <a:r>
              <a:rPr sz="3200" spc="-55" dirty="0">
                <a:latin typeface="Calibri"/>
                <a:cs typeface="Calibri"/>
              </a:rPr>
              <a:t> </a:t>
            </a:r>
            <a:r>
              <a:rPr sz="3200" dirty="0">
                <a:latin typeface="Calibri"/>
                <a:cs typeface="Calibri"/>
              </a:rPr>
              <a:t>and</a:t>
            </a:r>
            <a:r>
              <a:rPr sz="3200" spc="-60" dirty="0">
                <a:latin typeface="Calibri"/>
                <a:cs typeface="Calibri"/>
              </a:rPr>
              <a:t> </a:t>
            </a:r>
            <a:r>
              <a:rPr sz="3200" dirty="0">
                <a:latin typeface="Calibri"/>
                <a:cs typeface="Calibri"/>
              </a:rPr>
              <a:t>societies</a:t>
            </a:r>
            <a:r>
              <a:rPr sz="3200" spc="-55" dirty="0">
                <a:latin typeface="Calibri"/>
                <a:cs typeface="Calibri"/>
              </a:rPr>
              <a:t> </a:t>
            </a:r>
            <a:r>
              <a:rPr sz="3200" dirty="0">
                <a:latin typeface="Calibri"/>
                <a:cs typeface="Calibri"/>
              </a:rPr>
              <a:t>make</a:t>
            </a:r>
            <a:r>
              <a:rPr sz="3200" spc="-60" dirty="0">
                <a:latin typeface="Calibri"/>
                <a:cs typeface="Calibri"/>
              </a:rPr>
              <a:t> </a:t>
            </a:r>
            <a:r>
              <a:rPr sz="3200" dirty="0">
                <a:latin typeface="Calibri"/>
                <a:cs typeface="Calibri"/>
              </a:rPr>
              <a:t>to </a:t>
            </a:r>
            <a:r>
              <a:rPr sz="3200" spc="-20" dirty="0">
                <a:latin typeface="Calibri"/>
                <a:cs typeface="Calibri"/>
              </a:rPr>
              <a:t>cope </a:t>
            </a:r>
            <a:r>
              <a:rPr sz="3200" dirty="0">
                <a:latin typeface="Calibri"/>
                <a:cs typeface="Calibri"/>
              </a:rPr>
              <a:t>with</a:t>
            </a:r>
            <a:r>
              <a:rPr sz="3200" spc="-70" dirty="0">
                <a:latin typeface="Calibri"/>
                <a:cs typeface="Calibri"/>
              </a:rPr>
              <a:t> </a:t>
            </a:r>
            <a:r>
              <a:rPr sz="3200" spc="-10" dirty="0">
                <a:latin typeface="Calibri"/>
                <a:cs typeface="Calibri"/>
              </a:rPr>
              <a:t>scarcity</a:t>
            </a:r>
            <a:endParaRPr sz="3200" dirty="0">
              <a:latin typeface="Calibri"/>
              <a:cs typeface="Calibri"/>
            </a:endParaRPr>
          </a:p>
          <a:p>
            <a:pPr marL="897255" lvl="1" indent="-427355">
              <a:spcBef>
                <a:spcPts val="1560"/>
              </a:spcBef>
              <a:buFont typeface="Arial MT"/>
              <a:buChar char="○"/>
              <a:tabLst>
                <a:tab pos="897255" algn="l"/>
              </a:tabLst>
            </a:pPr>
            <a:r>
              <a:rPr lang="en-US" sz="3200" b="1" spc="-10" dirty="0">
                <a:latin typeface="Calibri"/>
                <a:cs typeface="Calibri"/>
              </a:rPr>
              <a:t>Scarcity</a:t>
            </a:r>
            <a:r>
              <a:rPr sz="3200" spc="-10" dirty="0">
                <a:latin typeface="Calibri"/>
                <a:cs typeface="Calibri"/>
              </a:rPr>
              <a:t>:</a:t>
            </a:r>
            <a:r>
              <a:rPr sz="3200" spc="-70" dirty="0">
                <a:latin typeface="Calibri"/>
                <a:cs typeface="Calibri"/>
              </a:rPr>
              <a:t> </a:t>
            </a:r>
            <a:r>
              <a:rPr sz="3200" dirty="0">
                <a:latin typeface="Calibri"/>
                <a:cs typeface="Calibri"/>
              </a:rPr>
              <a:t>our</a:t>
            </a:r>
            <a:r>
              <a:rPr sz="3200" spc="-70" dirty="0">
                <a:latin typeface="Calibri"/>
                <a:cs typeface="Calibri"/>
              </a:rPr>
              <a:t> </a:t>
            </a:r>
            <a:r>
              <a:rPr sz="3200" dirty="0">
                <a:latin typeface="Calibri"/>
                <a:cs typeface="Calibri"/>
              </a:rPr>
              <a:t>inability</a:t>
            </a:r>
            <a:r>
              <a:rPr sz="3200" spc="-70" dirty="0">
                <a:latin typeface="Calibri"/>
                <a:cs typeface="Calibri"/>
              </a:rPr>
              <a:t> </a:t>
            </a:r>
            <a:r>
              <a:rPr sz="3200" dirty="0">
                <a:latin typeface="Calibri"/>
                <a:cs typeface="Calibri"/>
              </a:rPr>
              <a:t>to</a:t>
            </a:r>
            <a:r>
              <a:rPr sz="3200" spc="-70" dirty="0">
                <a:latin typeface="Calibri"/>
                <a:cs typeface="Calibri"/>
              </a:rPr>
              <a:t> </a:t>
            </a:r>
            <a:r>
              <a:rPr sz="3200" dirty="0">
                <a:latin typeface="Calibri"/>
                <a:cs typeface="Calibri"/>
              </a:rPr>
              <a:t>get</a:t>
            </a:r>
            <a:r>
              <a:rPr sz="3200" spc="-70" dirty="0">
                <a:latin typeface="Calibri"/>
                <a:cs typeface="Calibri"/>
              </a:rPr>
              <a:t> </a:t>
            </a:r>
            <a:r>
              <a:rPr sz="3200" dirty="0">
                <a:latin typeface="Calibri"/>
                <a:cs typeface="Calibri"/>
              </a:rPr>
              <a:t>everything</a:t>
            </a:r>
            <a:r>
              <a:rPr sz="3200" spc="-70" dirty="0">
                <a:latin typeface="Calibri"/>
                <a:cs typeface="Calibri"/>
              </a:rPr>
              <a:t> </a:t>
            </a:r>
            <a:r>
              <a:rPr sz="3200" dirty="0">
                <a:latin typeface="Calibri"/>
                <a:cs typeface="Calibri"/>
              </a:rPr>
              <a:t>we</a:t>
            </a:r>
            <a:r>
              <a:rPr sz="3200" spc="-70" dirty="0">
                <a:latin typeface="Calibri"/>
                <a:cs typeface="Calibri"/>
              </a:rPr>
              <a:t> </a:t>
            </a:r>
            <a:r>
              <a:rPr sz="3200" dirty="0">
                <a:latin typeface="Calibri"/>
                <a:cs typeface="Calibri"/>
              </a:rPr>
              <a:t>want</a:t>
            </a:r>
            <a:r>
              <a:rPr sz="3200" spc="-70" dirty="0">
                <a:latin typeface="Calibri"/>
                <a:cs typeface="Calibri"/>
              </a:rPr>
              <a:t> </a:t>
            </a:r>
            <a:r>
              <a:rPr sz="3200" dirty="0">
                <a:latin typeface="Calibri"/>
                <a:cs typeface="Calibri"/>
              </a:rPr>
              <a:t>due</a:t>
            </a:r>
            <a:r>
              <a:rPr sz="3200" spc="-70" dirty="0">
                <a:latin typeface="Calibri"/>
                <a:cs typeface="Calibri"/>
              </a:rPr>
              <a:t> </a:t>
            </a:r>
            <a:r>
              <a:rPr sz="3200" dirty="0">
                <a:latin typeface="Calibri"/>
                <a:cs typeface="Calibri"/>
              </a:rPr>
              <a:t>to</a:t>
            </a:r>
            <a:r>
              <a:rPr sz="3200" spc="-70" dirty="0">
                <a:latin typeface="Calibri"/>
                <a:cs typeface="Calibri"/>
              </a:rPr>
              <a:t> </a:t>
            </a:r>
            <a:r>
              <a:rPr sz="3200" dirty="0">
                <a:latin typeface="Calibri"/>
                <a:cs typeface="Calibri"/>
              </a:rPr>
              <a:t>limited</a:t>
            </a:r>
            <a:r>
              <a:rPr sz="3200" spc="-70" dirty="0">
                <a:latin typeface="Calibri"/>
                <a:cs typeface="Calibri"/>
              </a:rPr>
              <a:t> </a:t>
            </a:r>
            <a:r>
              <a:rPr sz="3200" spc="-10" dirty="0">
                <a:latin typeface="Calibri"/>
                <a:cs typeface="Calibri"/>
              </a:rPr>
              <a:t>resources</a:t>
            </a:r>
            <a:endParaRPr sz="3200" dirty="0">
              <a:latin typeface="Calibri"/>
              <a:cs typeface="Calibri"/>
            </a:endParaRPr>
          </a:p>
          <a:p>
            <a:pPr marL="897255" lvl="1" indent="-427355">
              <a:spcBef>
                <a:spcPts val="1560"/>
              </a:spcBef>
              <a:buFont typeface="Arial MT"/>
              <a:buChar char="○"/>
              <a:tabLst>
                <a:tab pos="897255" algn="l"/>
              </a:tabLst>
            </a:pPr>
            <a:r>
              <a:rPr lang="en-US" sz="3200" b="1" spc="-30" dirty="0">
                <a:latin typeface="Calibri"/>
                <a:cs typeface="Calibri"/>
              </a:rPr>
              <a:t>Trade-</a:t>
            </a:r>
            <a:r>
              <a:rPr lang="en-US" sz="3200" b="1" dirty="0">
                <a:latin typeface="Calibri"/>
                <a:cs typeface="Calibri"/>
              </a:rPr>
              <a:t>offs</a:t>
            </a:r>
            <a:r>
              <a:rPr sz="3200" b="1" dirty="0">
                <a:latin typeface="Calibri"/>
                <a:cs typeface="Calibri"/>
              </a:rPr>
              <a:t>:</a:t>
            </a:r>
            <a:r>
              <a:rPr sz="3200" b="1" spc="-45" dirty="0">
                <a:latin typeface="Calibri"/>
                <a:cs typeface="Calibri"/>
              </a:rPr>
              <a:t> </a:t>
            </a:r>
            <a:r>
              <a:rPr sz="3200" dirty="0">
                <a:latin typeface="Calibri"/>
                <a:cs typeface="Calibri"/>
              </a:rPr>
              <a:t>must</a:t>
            </a:r>
            <a:r>
              <a:rPr sz="3200" spc="-50" dirty="0">
                <a:latin typeface="Calibri"/>
                <a:cs typeface="Calibri"/>
              </a:rPr>
              <a:t> </a:t>
            </a:r>
            <a:r>
              <a:rPr sz="3200" dirty="0">
                <a:latin typeface="Calibri"/>
                <a:cs typeface="Calibri"/>
              </a:rPr>
              <a:t>give</a:t>
            </a:r>
            <a:r>
              <a:rPr sz="3200" spc="-50" dirty="0">
                <a:latin typeface="Calibri"/>
                <a:cs typeface="Calibri"/>
              </a:rPr>
              <a:t> </a:t>
            </a:r>
            <a:r>
              <a:rPr sz="3200" dirty="0">
                <a:latin typeface="Calibri"/>
                <a:cs typeface="Calibri"/>
              </a:rPr>
              <a:t>up</a:t>
            </a:r>
            <a:r>
              <a:rPr sz="3200" spc="-45" dirty="0">
                <a:latin typeface="Calibri"/>
                <a:cs typeface="Calibri"/>
              </a:rPr>
              <a:t> </a:t>
            </a:r>
            <a:r>
              <a:rPr sz="3200" dirty="0">
                <a:latin typeface="Calibri"/>
                <a:cs typeface="Calibri"/>
              </a:rPr>
              <a:t>1</a:t>
            </a:r>
            <a:r>
              <a:rPr sz="3200" spc="-50" dirty="0">
                <a:latin typeface="Calibri"/>
                <a:cs typeface="Calibri"/>
              </a:rPr>
              <a:t> </a:t>
            </a:r>
            <a:r>
              <a:rPr sz="3200" dirty="0">
                <a:latin typeface="Calibri"/>
                <a:cs typeface="Calibri"/>
              </a:rPr>
              <a:t>thing</a:t>
            </a:r>
            <a:r>
              <a:rPr sz="3200" spc="-50" dirty="0">
                <a:latin typeface="Calibri"/>
                <a:cs typeface="Calibri"/>
              </a:rPr>
              <a:t> </a:t>
            </a:r>
            <a:r>
              <a:rPr sz="3200" dirty="0">
                <a:latin typeface="Calibri"/>
                <a:cs typeface="Calibri"/>
              </a:rPr>
              <a:t>if</a:t>
            </a:r>
            <a:r>
              <a:rPr sz="3200" spc="-50" dirty="0">
                <a:latin typeface="Calibri"/>
                <a:cs typeface="Calibri"/>
              </a:rPr>
              <a:t> </a:t>
            </a:r>
            <a:r>
              <a:rPr sz="3200" dirty="0">
                <a:latin typeface="Calibri"/>
                <a:cs typeface="Calibri"/>
              </a:rPr>
              <a:t>you</a:t>
            </a:r>
            <a:r>
              <a:rPr sz="3200" spc="-50" dirty="0">
                <a:latin typeface="Calibri"/>
                <a:cs typeface="Calibri"/>
              </a:rPr>
              <a:t> </a:t>
            </a:r>
            <a:r>
              <a:rPr sz="3200" dirty="0">
                <a:latin typeface="Calibri"/>
                <a:cs typeface="Calibri"/>
              </a:rPr>
              <a:t>want</a:t>
            </a:r>
            <a:r>
              <a:rPr sz="3200" spc="-45" dirty="0">
                <a:latin typeface="Calibri"/>
                <a:cs typeface="Calibri"/>
              </a:rPr>
              <a:t> </a:t>
            </a:r>
            <a:r>
              <a:rPr sz="3200" spc="-10" dirty="0">
                <a:latin typeface="Calibri"/>
                <a:cs typeface="Calibri"/>
              </a:rPr>
              <a:t>another</a:t>
            </a:r>
            <a:endParaRPr sz="3200" dirty="0">
              <a:latin typeface="Calibri"/>
              <a:cs typeface="Calibri"/>
            </a:endParaRPr>
          </a:p>
          <a:p>
            <a:pPr marL="440055" indent="-427355">
              <a:spcBef>
                <a:spcPts val="1560"/>
              </a:spcBef>
              <a:buFont typeface="Arial"/>
              <a:buChar char="●"/>
              <a:tabLst>
                <a:tab pos="440055" algn="l"/>
              </a:tabLst>
            </a:pPr>
            <a:r>
              <a:rPr sz="3200" b="1" spc="-10" dirty="0">
                <a:latin typeface="Calibri"/>
                <a:cs typeface="Calibri"/>
              </a:rPr>
              <a:t>Microeconomics</a:t>
            </a:r>
            <a:r>
              <a:rPr sz="3200" spc="-10" dirty="0">
                <a:latin typeface="Calibri"/>
                <a:cs typeface="Calibri"/>
              </a:rPr>
              <a:t>:</a:t>
            </a:r>
            <a:r>
              <a:rPr sz="3200" spc="-55" dirty="0">
                <a:latin typeface="Calibri"/>
                <a:cs typeface="Calibri"/>
              </a:rPr>
              <a:t> </a:t>
            </a:r>
            <a:r>
              <a:rPr sz="3200" dirty="0">
                <a:latin typeface="Calibri"/>
                <a:cs typeface="Calibri"/>
              </a:rPr>
              <a:t>focuses</a:t>
            </a:r>
            <a:r>
              <a:rPr sz="3200" spc="-50" dirty="0">
                <a:latin typeface="Calibri"/>
                <a:cs typeface="Calibri"/>
              </a:rPr>
              <a:t> </a:t>
            </a:r>
            <a:r>
              <a:rPr sz="3200" dirty="0">
                <a:latin typeface="Calibri"/>
                <a:cs typeface="Calibri"/>
              </a:rPr>
              <a:t>on</a:t>
            </a:r>
            <a:r>
              <a:rPr sz="3200" spc="-50" dirty="0">
                <a:latin typeface="Calibri"/>
                <a:cs typeface="Calibri"/>
              </a:rPr>
              <a:t> </a:t>
            </a:r>
            <a:r>
              <a:rPr sz="3200" dirty="0">
                <a:latin typeface="Calibri"/>
                <a:cs typeface="Calibri"/>
              </a:rPr>
              <a:t>the</a:t>
            </a:r>
            <a:r>
              <a:rPr sz="3200" spc="-50" dirty="0">
                <a:latin typeface="Calibri"/>
                <a:cs typeface="Calibri"/>
              </a:rPr>
              <a:t> </a:t>
            </a:r>
            <a:r>
              <a:rPr sz="3200" dirty="0">
                <a:latin typeface="Calibri"/>
                <a:cs typeface="Calibri"/>
              </a:rPr>
              <a:t>choices</a:t>
            </a:r>
            <a:r>
              <a:rPr sz="3200" spc="-50" dirty="0">
                <a:latin typeface="Calibri"/>
                <a:cs typeface="Calibri"/>
              </a:rPr>
              <a:t> </a:t>
            </a:r>
            <a:r>
              <a:rPr sz="3200" dirty="0">
                <a:latin typeface="Calibri"/>
                <a:cs typeface="Calibri"/>
              </a:rPr>
              <a:t>people</a:t>
            </a:r>
            <a:r>
              <a:rPr sz="3200" spc="-50" dirty="0">
                <a:latin typeface="Calibri"/>
                <a:cs typeface="Calibri"/>
              </a:rPr>
              <a:t> </a:t>
            </a:r>
            <a:r>
              <a:rPr sz="3200" dirty="0">
                <a:latin typeface="Calibri"/>
                <a:cs typeface="Calibri"/>
              </a:rPr>
              <a:t>and</a:t>
            </a:r>
            <a:r>
              <a:rPr sz="3200" spc="-50" dirty="0">
                <a:latin typeface="Calibri"/>
                <a:cs typeface="Calibri"/>
              </a:rPr>
              <a:t> </a:t>
            </a:r>
            <a:r>
              <a:rPr sz="3200" dirty="0">
                <a:latin typeface="Calibri"/>
                <a:cs typeface="Calibri"/>
              </a:rPr>
              <a:t>businesses</a:t>
            </a:r>
            <a:r>
              <a:rPr sz="3200" spc="-50" dirty="0">
                <a:latin typeface="Calibri"/>
                <a:cs typeface="Calibri"/>
              </a:rPr>
              <a:t> </a:t>
            </a:r>
            <a:r>
              <a:rPr sz="3200" spc="-20" dirty="0">
                <a:latin typeface="Calibri"/>
                <a:cs typeface="Calibri"/>
              </a:rPr>
              <a:t>make</a:t>
            </a:r>
            <a:endParaRPr lang="en-CA" sz="3200" spc="-20" dirty="0">
              <a:latin typeface="Calibri"/>
              <a:cs typeface="Calibri"/>
            </a:endParaRPr>
          </a:p>
          <a:p>
            <a:pPr marL="440055" indent="-427355">
              <a:spcBef>
                <a:spcPts val="1560"/>
              </a:spcBef>
              <a:buFont typeface="Arial"/>
              <a:buChar char="●"/>
              <a:tabLst>
                <a:tab pos="440055" algn="l"/>
              </a:tabLst>
            </a:pPr>
            <a:r>
              <a:rPr lang="en-CA" sz="3200" b="1" spc="-20" dirty="0">
                <a:latin typeface="Calibri"/>
                <a:cs typeface="Calibri"/>
              </a:rPr>
              <a:t>Macroeconomics: </a:t>
            </a:r>
            <a:r>
              <a:rPr lang="en-CA" sz="3200" spc="-20" dirty="0">
                <a:latin typeface="Calibri"/>
                <a:cs typeface="Calibri"/>
              </a:rPr>
              <a:t>focuses on the economy as a whole</a:t>
            </a:r>
            <a:endParaRPr lang="en-CA" sz="3200" b="1" spc="-20" dirty="0">
              <a:latin typeface="Calibri"/>
              <a:cs typeface="Calibri"/>
            </a:endParaRPr>
          </a:p>
          <a:p>
            <a:pPr marL="12700">
              <a:spcBef>
                <a:spcPts val="1560"/>
              </a:spcBef>
              <a:tabLst>
                <a:tab pos="440055" algn="l"/>
              </a:tabLst>
            </a:pPr>
            <a:endParaRPr sz="3200" dirty="0">
              <a:latin typeface="Calibri"/>
              <a:cs typeface="Calibri"/>
            </a:endParaRPr>
          </a:p>
          <a:p>
            <a:pPr marL="101600">
              <a:tabLst>
                <a:tab pos="440055" algn="l"/>
              </a:tabLst>
            </a:pPr>
            <a:r>
              <a:rPr lang="en-CA" sz="3200" b="1" spc="-40" dirty="0">
                <a:latin typeface="Calibri"/>
                <a:cs typeface="Calibri"/>
              </a:rPr>
              <a:t>Two</a:t>
            </a:r>
            <a:r>
              <a:rPr sz="3200" b="1" spc="-40" dirty="0">
                <a:latin typeface="Calibri"/>
                <a:cs typeface="Calibri"/>
              </a:rPr>
              <a:t> </a:t>
            </a:r>
            <a:r>
              <a:rPr sz="3200" b="1" spc="-10" dirty="0">
                <a:latin typeface="Calibri"/>
                <a:cs typeface="Calibri"/>
              </a:rPr>
              <a:t>economic</a:t>
            </a:r>
            <a:r>
              <a:rPr sz="3200" b="1" spc="-40" dirty="0">
                <a:latin typeface="Calibri"/>
                <a:cs typeface="Calibri"/>
              </a:rPr>
              <a:t> </a:t>
            </a:r>
            <a:r>
              <a:rPr sz="3200" b="1" spc="-10" dirty="0">
                <a:latin typeface="Calibri"/>
                <a:cs typeface="Calibri"/>
              </a:rPr>
              <a:t>questions</a:t>
            </a:r>
            <a:r>
              <a:rPr sz="3200" spc="-10" dirty="0">
                <a:latin typeface="Calibri"/>
                <a:cs typeface="Calibri"/>
              </a:rPr>
              <a:t>:</a:t>
            </a:r>
            <a:endParaRPr sz="3200" dirty="0">
              <a:latin typeface="Calibri"/>
              <a:cs typeface="Calibri"/>
            </a:endParaRPr>
          </a:p>
          <a:p>
            <a:pPr marL="1811655" lvl="1" indent="-478790">
              <a:spcBef>
                <a:spcPts val="1560"/>
              </a:spcBef>
              <a:buAutoNum type="arabicPeriod"/>
              <a:tabLst>
                <a:tab pos="1811655" algn="l"/>
              </a:tabLst>
            </a:pPr>
            <a:r>
              <a:rPr sz="3200" dirty="0">
                <a:latin typeface="Calibri"/>
                <a:cs typeface="Calibri"/>
              </a:rPr>
              <a:t>What,</a:t>
            </a:r>
            <a:r>
              <a:rPr sz="3200" spc="-75" dirty="0">
                <a:latin typeface="Calibri"/>
                <a:cs typeface="Calibri"/>
              </a:rPr>
              <a:t> </a:t>
            </a:r>
            <a:r>
              <a:rPr sz="3200" spc="-55" dirty="0">
                <a:latin typeface="Calibri"/>
                <a:cs typeface="Calibri"/>
              </a:rPr>
              <a:t>how,</a:t>
            </a:r>
            <a:r>
              <a:rPr sz="3200" spc="-70" dirty="0">
                <a:latin typeface="Calibri"/>
                <a:cs typeface="Calibri"/>
              </a:rPr>
              <a:t> </a:t>
            </a:r>
            <a:r>
              <a:rPr sz="3200" dirty="0">
                <a:latin typeface="Calibri"/>
                <a:cs typeface="Calibri"/>
              </a:rPr>
              <a:t>for</a:t>
            </a:r>
            <a:r>
              <a:rPr sz="3200" spc="-75" dirty="0">
                <a:latin typeface="Calibri"/>
                <a:cs typeface="Calibri"/>
              </a:rPr>
              <a:t> </a:t>
            </a:r>
            <a:r>
              <a:rPr sz="3200" dirty="0">
                <a:latin typeface="Calibri"/>
                <a:cs typeface="Calibri"/>
              </a:rPr>
              <a:t>whom</a:t>
            </a:r>
            <a:r>
              <a:rPr sz="3200" spc="-70" dirty="0">
                <a:latin typeface="Calibri"/>
                <a:cs typeface="Calibri"/>
              </a:rPr>
              <a:t> </a:t>
            </a:r>
            <a:r>
              <a:rPr sz="3200" dirty="0">
                <a:latin typeface="Calibri"/>
                <a:cs typeface="Calibri"/>
              </a:rPr>
              <a:t>to</a:t>
            </a:r>
            <a:r>
              <a:rPr sz="3200" spc="-70" dirty="0">
                <a:latin typeface="Calibri"/>
                <a:cs typeface="Calibri"/>
              </a:rPr>
              <a:t> </a:t>
            </a:r>
            <a:r>
              <a:rPr sz="3200" spc="-10" dirty="0">
                <a:latin typeface="Calibri"/>
                <a:cs typeface="Calibri"/>
              </a:rPr>
              <a:t>produce?</a:t>
            </a:r>
            <a:endParaRPr sz="3200" dirty="0">
              <a:latin typeface="Calibri"/>
              <a:cs typeface="Calibri"/>
            </a:endParaRPr>
          </a:p>
          <a:p>
            <a:pPr marL="1811655" lvl="1" indent="-478790">
              <a:spcBef>
                <a:spcPts val="1560"/>
              </a:spcBef>
              <a:buAutoNum type="arabicPeriod"/>
              <a:tabLst>
                <a:tab pos="1811655" algn="l"/>
              </a:tabLst>
            </a:pPr>
            <a:r>
              <a:rPr sz="3200" dirty="0">
                <a:latin typeface="Calibri"/>
                <a:cs typeface="Calibri"/>
              </a:rPr>
              <a:t>When</a:t>
            </a:r>
            <a:r>
              <a:rPr sz="3200" spc="-65" dirty="0">
                <a:latin typeface="Calibri"/>
                <a:cs typeface="Calibri"/>
              </a:rPr>
              <a:t> </a:t>
            </a:r>
            <a:r>
              <a:rPr sz="3200" dirty="0">
                <a:latin typeface="Calibri"/>
                <a:cs typeface="Calibri"/>
              </a:rPr>
              <a:t>does</a:t>
            </a:r>
            <a:r>
              <a:rPr sz="3200" spc="-65" dirty="0">
                <a:latin typeface="Calibri"/>
                <a:cs typeface="Calibri"/>
              </a:rPr>
              <a:t> </a:t>
            </a:r>
            <a:r>
              <a:rPr sz="3200" spc="-25" dirty="0">
                <a:latin typeface="Calibri"/>
                <a:cs typeface="Calibri"/>
              </a:rPr>
              <a:t>self-</a:t>
            </a:r>
            <a:r>
              <a:rPr sz="3200" spc="-10" dirty="0">
                <a:latin typeface="Calibri"/>
                <a:cs typeface="Calibri"/>
              </a:rPr>
              <a:t>interest</a:t>
            </a:r>
            <a:r>
              <a:rPr sz="3200" spc="-60" dirty="0">
                <a:latin typeface="Calibri"/>
                <a:cs typeface="Calibri"/>
              </a:rPr>
              <a:t> </a:t>
            </a:r>
            <a:r>
              <a:rPr sz="3200" spc="-10" dirty="0">
                <a:latin typeface="Calibri"/>
                <a:cs typeface="Calibri"/>
              </a:rPr>
              <a:t>promote</a:t>
            </a:r>
            <a:r>
              <a:rPr sz="3200" spc="-65" dirty="0">
                <a:latin typeface="Calibri"/>
                <a:cs typeface="Calibri"/>
              </a:rPr>
              <a:t> </a:t>
            </a:r>
            <a:r>
              <a:rPr sz="3200" dirty="0">
                <a:latin typeface="Calibri"/>
                <a:cs typeface="Calibri"/>
              </a:rPr>
              <a:t>social</a:t>
            </a:r>
            <a:r>
              <a:rPr sz="3200" spc="-60" dirty="0">
                <a:latin typeface="Calibri"/>
                <a:cs typeface="Calibri"/>
              </a:rPr>
              <a:t> </a:t>
            </a:r>
            <a:r>
              <a:rPr sz="3200" spc="-10" dirty="0">
                <a:latin typeface="Calibri"/>
                <a:cs typeface="Calibri"/>
              </a:rPr>
              <a:t>interest?</a:t>
            </a:r>
            <a:endParaRPr sz="32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7625" y="820614"/>
            <a:ext cx="1047178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a:t>
            </a:r>
            <a:r>
              <a:rPr sz="4200" spc="-15" dirty="0">
                <a:latin typeface="Calibri"/>
                <a:cs typeface="Calibri"/>
              </a:rPr>
              <a:t>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10" dirty="0">
                <a:latin typeface="Calibri"/>
                <a:cs typeface="Calibri"/>
              </a:rPr>
              <a:t> </a:t>
            </a:r>
            <a:r>
              <a:rPr sz="4200" spc="-5" dirty="0">
                <a:latin typeface="Calibri"/>
                <a:cs typeface="Calibri"/>
              </a:rPr>
              <a:t>Price</a:t>
            </a:r>
            <a:r>
              <a:rPr sz="4200" spc="-10" dirty="0">
                <a:latin typeface="Calibri"/>
                <a:cs typeface="Calibri"/>
              </a:rPr>
              <a:t> </a:t>
            </a:r>
            <a:r>
              <a:rPr sz="4200" spc="-5" dirty="0">
                <a:latin typeface="Calibri"/>
                <a:cs typeface="Calibri"/>
              </a:rPr>
              <a:t>Ceiling</a:t>
            </a:r>
            <a:endParaRPr sz="4200">
              <a:latin typeface="Calibri"/>
              <a:cs typeface="Calibri"/>
            </a:endParaRPr>
          </a:p>
        </p:txBody>
      </p:sp>
      <p:sp>
        <p:nvSpPr>
          <p:cNvPr id="7" name="object 4">
            <a:extLst>
              <a:ext uri="{FF2B5EF4-FFF2-40B4-BE49-F238E27FC236}">
                <a16:creationId xmlns:a16="http://schemas.microsoft.com/office/drawing/2014/main" id="{673E21CB-9DC2-2022-7984-5EF9B712A70D}"/>
              </a:ext>
            </a:extLst>
          </p:cNvPr>
          <p:cNvSpPr txBox="1"/>
          <p:nvPr/>
        </p:nvSpPr>
        <p:spPr>
          <a:xfrm>
            <a:off x="1206400" y="1858819"/>
            <a:ext cx="14798194" cy="8456161"/>
          </a:xfrm>
          <a:prstGeom prst="rect">
            <a:avLst/>
          </a:prstGeom>
        </p:spPr>
        <p:txBody>
          <a:bodyPr vert="horz" wrap="square" lIns="0" tIns="12700" rIns="0" bIns="0" rtlCol="0">
            <a:spAutoFit/>
          </a:bodyPr>
          <a:lstStyle/>
          <a:p>
            <a:pPr>
              <a:lnSpc>
                <a:spcPct val="100000"/>
              </a:lnSpc>
              <a:spcBef>
                <a:spcPts val="380"/>
              </a:spcBef>
            </a:pPr>
            <a:r>
              <a:rPr lang="en-CA" sz="3200" b="1" u="heavy" dirty="0">
                <a:solidFill>
                  <a:srgbClr val="1155CC"/>
                </a:solidFill>
                <a:uFill>
                  <a:solidFill>
                    <a:srgbClr val="1155CC"/>
                  </a:solidFill>
                </a:uFill>
                <a:latin typeface="Calibri"/>
                <a:cs typeface="Calibri"/>
              </a:rPr>
              <a:t>Q12: </a:t>
            </a:r>
            <a:r>
              <a:rPr lang="en-US" sz="3200" dirty="0">
                <a:latin typeface="Calibri"/>
                <a:cs typeface="Calibri"/>
              </a:rPr>
              <a:t>A low-income country decides to set a price ceiling on bread so it can make sure that bread is affordable to the poor. Table provides the conditions of demand and supply. What are the equilibrium price and equilibrium quantity before the price ceiling? What will the excess demand or the shortage (that is, quantity demanded minus quantity supplied) be if the price ceiling is set at $2.40?</a:t>
            </a:r>
          </a:p>
          <a:p>
            <a:pPr>
              <a:lnSpc>
                <a:spcPct val="100000"/>
              </a:lnSpc>
              <a:spcBef>
                <a:spcPts val="380"/>
              </a:spcBef>
            </a:pPr>
            <a:endParaRPr lang="en-US" sz="3200" dirty="0">
              <a:latin typeface="Calibri"/>
              <a:cs typeface="Calibri"/>
            </a:endParaRPr>
          </a:p>
          <a:p>
            <a:pPr>
              <a:lnSpc>
                <a:spcPct val="100000"/>
              </a:lnSpc>
              <a:spcBef>
                <a:spcPts val="380"/>
              </a:spcBef>
            </a:pPr>
            <a:r>
              <a:rPr lang="en-US" sz="3200" dirty="0">
                <a:latin typeface="Calibri"/>
                <a:cs typeface="Calibri"/>
              </a:rPr>
              <a:t>Equilibrium price is where </a:t>
            </a:r>
            <a:r>
              <a:rPr lang="en-US" sz="3200" dirty="0" err="1">
                <a:latin typeface="Calibri"/>
                <a:cs typeface="Calibri"/>
              </a:rPr>
              <a:t>Qd</a:t>
            </a:r>
            <a:r>
              <a:rPr lang="en-US" sz="3200" dirty="0">
                <a:latin typeface="Calibri"/>
                <a:cs typeface="Calibri"/>
              </a:rPr>
              <a:t> = Qs. So, at price of $2.80. </a:t>
            </a:r>
          </a:p>
          <a:p>
            <a:pPr>
              <a:lnSpc>
                <a:spcPct val="100000"/>
              </a:lnSpc>
              <a:spcBef>
                <a:spcPts val="380"/>
              </a:spcBef>
            </a:pPr>
            <a:r>
              <a:rPr lang="en-US" sz="3200" dirty="0">
                <a:latin typeface="Calibri"/>
                <a:cs typeface="Calibri"/>
              </a:rPr>
              <a:t>Equilibrium quantity = 7500 breads</a:t>
            </a:r>
          </a:p>
          <a:p>
            <a:pPr>
              <a:lnSpc>
                <a:spcPct val="100000"/>
              </a:lnSpc>
              <a:spcBef>
                <a:spcPts val="380"/>
              </a:spcBef>
            </a:pPr>
            <a:endParaRPr lang="en-US" sz="3200" dirty="0">
              <a:latin typeface="Calibri"/>
              <a:cs typeface="Calibri"/>
            </a:endParaRPr>
          </a:p>
          <a:p>
            <a:pPr>
              <a:lnSpc>
                <a:spcPct val="100000"/>
              </a:lnSpc>
              <a:spcBef>
                <a:spcPts val="380"/>
              </a:spcBef>
            </a:pPr>
            <a:r>
              <a:rPr lang="en-US" sz="3200" dirty="0">
                <a:latin typeface="Calibri"/>
                <a:cs typeface="Calibri"/>
              </a:rPr>
              <a:t>If Price ceiling is at $2.40, Shortage = demand – supply </a:t>
            </a:r>
          </a:p>
          <a:p>
            <a:pPr>
              <a:lnSpc>
                <a:spcPct val="100000"/>
              </a:lnSpc>
              <a:spcBef>
                <a:spcPts val="380"/>
              </a:spcBef>
            </a:pPr>
            <a:r>
              <a:rPr lang="en-US" sz="3200" dirty="0">
                <a:latin typeface="Calibri"/>
                <a:cs typeface="Calibri"/>
              </a:rPr>
              <a:t>= 8000 – 6400 = 1600 breads</a:t>
            </a:r>
          </a:p>
          <a:p>
            <a:pPr>
              <a:lnSpc>
                <a:spcPct val="100000"/>
              </a:lnSpc>
              <a:spcBef>
                <a:spcPts val="380"/>
              </a:spcBef>
            </a:pPr>
            <a:endParaRPr lang="en-US" sz="3200" dirty="0">
              <a:latin typeface="Calibri"/>
              <a:cs typeface="Calibri"/>
            </a:endParaRPr>
          </a:p>
          <a:p>
            <a:pPr>
              <a:lnSpc>
                <a:spcPct val="100000"/>
              </a:lnSpc>
              <a:spcBef>
                <a:spcPts val="380"/>
              </a:spcBef>
            </a:pPr>
            <a:endParaRPr lang="en-US" sz="3200" dirty="0">
              <a:latin typeface="Calibri"/>
              <a:cs typeface="Calibri"/>
            </a:endParaRPr>
          </a:p>
          <a:p>
            <a:pPr>
              <a:lnSpc>
                <a:spcPct val="100000"/>
              </a:lnSpc>
              <a:spcBef>
                <a:spcPts val="380"/>
              </a:spcBef>
            </a:pPr>
            <a:endParaRPr lang="en-US" sz="3200" dirty="0">
              <a:latin typeface="Calibri"/>
              <a:cs typeface="Calibri"/>
            </a:endParaRPr>
          </a:p>
          <a:p>
            <a:pPr>
              <a:lnSpc>
                <a:spcPct val="100000"/>
              </a:lnSpc>
              <a:spcBef>
                <a:spcPts val="380"/>
              </a:spcBef>
            </a:pPr>
            <a:endParaRPr lang="en-US" sz="3200" dirty="0">
              <a:latin typeface="Calibri"/>
              <a:cs typeface="Calibri"/>
            </a:endParaRPr>
          </a:p>
          <a:p>
            <a:pPr>
              <a:lnSpc>
                <a:spcPct val="100000"/>
              </a:lnSpc>
              <a:spcBef>
                <a:spcPts val="380"/>
              </a:spcBef>
            </a:pPr>
            <a:endParaRPr sz="3200" dirty="0">
              <a:latin typeface="Calibri"/>
              <a:cs typeface="Calibri"/>
            </a:endParaRPr>
          </a:p>
        </p:txBody>
      </p:sp>
      <p:graphicFrame>
        <p:nvGraphicFramePr>
          <p:cNvPr id="8" name="Table 7">
            <a:extLst>
              <a:ext uri="{FF2B5EF4-FFF2-40B4-BE49-F238E27FC236}">
                <a16:creationId xmlns:a16="http://schemas.microsoft.com/office/drawing/2014/main" id="{F8C582E9-264D-E620-FEC8-435E85FDE526}"/>
              </a:ext>
            </a:extLst>
          </p:cNvPr>
          <p:cNvGraphicFramePr>
            <a:graphicFrameLocks noGrp="1"/>
          </p:cNvGraphicFramePr>
          <p:nvPr>
            <p:extLst>
              <p:ext uri="{D42A27DB-BD31-4B8C-83A1-F6EECF244321}">
                <p14:modId xmlns:p14="http://schemas.microsoft.com/office/powerpoint/2010/main" val="4124983136"/>
              </p:ext>
            </p:extLst>
          </p:nvPr>
        </p:nvGraphicFramePr>
        <p:xfrm>
          <a:off x="12954000" y="4076700"/>
          <a:ext cx="4800600" cy="4198159"/>
        </p:xfrm>
        <a:graphic>
          <a:graphicData uri="http://schemas.openxmlformats.org/drawingml/2006/table">
            <a:tbl>
              <a:tblPr firstRow="1" bandRow="1">
                <a:tableStyleId>{68D230F3-CF80-4859-8CE7-A43EE81993B5}</a:tableStyleId>
              </a:tblPr>
              <a:tblGrid>
                <a:gridCol w="1600200">
                  <a:extLst>
                    <a:ext uri="{9D8B030D-6E8A-4147-A177-3AD203B41FA5}">
                      <a16:colId xmlns:a16="http://schemas.microsoft.com/office/drawing/2014/main" val="3555564111"/>
                    </a:ext>
                  </a:extLst>
                </a:gridCol>
                <a:gridCol w="1600200">
                  <a:extLst>
                    <a:ext uri="{9D8B030D-6E8A-4147-A177-3AD203B41FA5}">
                      <a16:colId xmlns:a16="http://schemas.microsoft.com/office/drawing/2014/main" val="1816190874"/>
                    </a:ext>
                  </a:extLst>
                </a:gridCol>
                <a:gridCol w="1600200">
                  <a:extLst>
                    <a:ext uri="{9D8B030D-6E8A-4147-A177-3AD203B41FA5}">
                      <a16:colId xmlns:a16="http://schemas.microsoft.com/office/drawing/2014/main" val="2553869444"/>
                    </a:ext>
                  </a:extLst>
                </a:gridCol>
              </a:tblGrid>
              <a:tr h="599737">
                <a:tc>
                  <a:txBody>
                    <a:bodyPr/>
                    <a:lstStyle/>
                    <a:p>
                      <a:pPr algn="ctr"/>
                      <a:r>
                        <a:rPr lang="en-CA" sz="3200" dirty="0"/>
                        <a:t>Price ($)</a:t>
                      </a:r>
                    </a:p>
                  </a:txBody>
                  <a:tcPr/>
                </a:tc>
                <a:tc>
                  <a:txBody>
                    <a:bodyPr/>
                    <a:lstStyle/>
                    <a:p>
                      <a:pPr algn="ctr"/>
                      <a:r>
                        <a:rPr lang="en-CA" sz="3200" dirty="0" err="1"/>
                        <a:t>Qd</a:t>
                      </a:r>
                      <a:endParaRPr lang="en-CA" sz="3200" dirty="0"/>
                    </a:p>
                  </a:txBody>
                  <a:tcPr/>
                </a:tc>
                <a:tc>
                  <a:txBody>
                    <a:bodyPr/>
                    <a:lstStyle/>
                    <a:p>
                      <a:pPr algn="ctr"/>
                      <a:r>
                        <a:rPr lang="en-CA" sz="3200" dirty="0"/>
                        <a:t>Qs</a:t>
                      </a:r>
                    </a:p>
                  </a:txBody>
                  <a:tcPr/>
                </a:tc>
                <a:extLst>
                  <a:ext uri="{0D108BD9-81ED-4DB2-BD59-A6C34878D82A}">
                    <a16:rowId xmlns:a16="http://schemas.microsoft.com/office/drawing/2014/main" val="3840528900"/>
                  </a:ext>
                </a:extLst>
              </a:tr>
              <a:tr h="599737">
                <a:tc>
                  <a:txBody>
                    <a:bodyPr/>
                    <a:lstStyle/>
                    <a:p>
                      <a:pPr algn="ctr"/>
                      <a:r>
                        <a:rPr lang="en-CA" sz="3200" dirty="0"/>
                        <a:t>1.60</a:t>
                      </a:r>
                    </a:p>
                  </a:txBody>
                  <a:tcPr/>
                </a:tc>
                <a:tc>
                  <a:txBody>
                    <a:bodyPr/>
                    <a:lstStyle/>
                    <a:p>
                      <a:pPr algn="ctr"/>
                      <a:r>
                        <a:rPr lang="en-CA" sz="3200" dirty="0"/>
                        <a:t>9000</a:t>
                      </a:r>
                    </a:p>
                  </a:txBody>
                  <a:tcPr/>
                </a:tc>
                <a:tc>
                  <a:txBody>
                    <a:bodyPr/>
                    <a:lstStyle/>
                    <a:p>
                      <a:pPr algn="ctr"/>
                      <a:r>
                        <a:rPr lang="en-CA" sz="3200" dirty="0"/>
                        <a:t>5000</a:t>
                      </a:r>
                    </a:p>
                  </a:txBody>
                  <a:tcPr/>
                </a:tc>
                <a:extLst>
                  <a:ext uri="{0D108BD9-81ED-4DB2-BD59-A6C34878D82A}">
                    <a16:rowId xmlns:a16="http://schemas.microsoft.com/office/drawing/2014/main" val="760624858"/>
                  </a:ext>
                </a:extLst>
              </a:tr>
              <a:tr h="599737">
                <a:tc>
                  <a:txBody>
                    <a:bodyPr/>
                    <a:lstStyle/>
                    <a:p>
                      <a:pPr algn="ctr"/>
                      <a:r>
                        <a:rPr lang="en-CA" sz="3200" dirty="0"/>
                        <a:t>2.00</a:t>
                      </a:r>
                    </a:p>
                  </a:txBody>
                  <a:tcPr/>
                </a:tc>
                <a:tc>
                  <a:txBody>
                    <a:bodyPr/>
                    <a:lstStyle/>
                    <a:p>
                      <a:pPr algn="ctr"/>
                      <a:r>
                        <a:rPr lang="en-CA" sz="3200" dirty="0"/>
                        <a:t>8500</a:t>
                      </a:r>
                    </a:p>
                  </a:txBody>
                  <a:tcPr/>
                </a:tc>
                <a:tc>
                  <a:txBody>
                    <a:bodyPr/>
                    <a:lstStyle/>
                    <a:p>
                      <a:pPr algn="ctr"/>
                      <a:r>
                        <a:rPr lang="en-CA" sz="3200" dirty="0"/>
                        <a:t>5500</a:t>
                      </a:r>
                    </a:p>
                  </a:txBody>
                  <a:tcPr/>
                </a:tc>
                <a:extLst>
                  <a:ext uri="{0D108BD9-81ED-4DB2-BD59-A6C34878D82A}">
                    <a16:rowId xmlns:a16="http://schemas.microsoft.com/office/drawing/2014/main" val="2792084745"/>
                  </a:ext>
                </a:extLst>
              </a:tr>
              <a:tr h="599737">
                <a:tc>
                  <a:txBody>
                    <a:bodyPr/>
                    <a:lstStyle/>
                    <a:p>
                      <a:pPr algn="ctr"/>
                      <a:r>
                        <a:rPr lang="en-CA" sz="3200" dirty="0"/>
                        <a:t>2.40</a:t>
                      </a:r>
                    </a:p>
                  </a:txBody>
                  <a:tcPr/>
                </a:tc>
                <a:tc>
                  <a:txBody>
                    <a:bodyPr/>
                    <a:lstStyle/>
                    <a:p>
                      <a:pPr algn="ctr"/>
                      <a:r>
                        <a:rPr lang="en-CA" sz="3200" dirty="0"/>
                        <a:t>8000</a:t>
                      </a:r>
                    </a:p>
                  </a:txBody>
                  <a:tcPr/>
                </a:tc>
                <a:tc>
                  <a:txBody>
                    <a:bodyPr/>
                    <a:lstStyle/>
                    <a:p>
                      <a:pPr algn="ctr"/>
                      <a:r>
                        <a:rPr lang="en-CA" sz="3200" dirty="0"/>
                        <a:t>6400</a:t>
                      </a:r>
                    </a:p>
                  </a:txBody>
                  <a:tcPr/>
                </a:tc>
                <a:extLst>
                  <a:ext uri="{0D108BD9-81ED-4DB2-BD59-A6C34878D82A}">
                    <a16:rowId xmlns:a16="http://schemas.microsoft.com/office/drawing/2014/main" val="3472171227"/>
                  </a:ext>
                </a:extLst>
              </a:tr>
              <a:tr h="599737">
                <a:tc>
                  <a:txBody>
                    <a:bodyPr/>
                    <a:lstStyle/>
                    <a:p>
                      <a:pPr algn="ctr"/>
                      <a:r>
                        <a:rPr lang="en-CA" sz="3200" dirty="0"/>
                        <a:t>2.80</a:t>
                      </a:r>
                    </a:p>
                  </a:txBody>
                  <a:tcPr/>
                </a:tc>
                <a:tc>
                  <a:txBody>
                    <a:bodyPr/>
                    <a:lstStyle/>
                    <a:p>
                      <a:pPr algn="ctr"/>
                      <a:r>
                        <a:rPr lang="en-CA" sz="3200" dirty="0"/>
                        <a:t>7500</a:t>
                      </a:r>
                    </a:p>
                  </a:txBody>
                  <a:tcPr/>
                </a:tc>
                <a:tc>
                  <a:txBody>
                    <a:bodyPr/>
                    <a:lstStyle/>
                    <a:p>
                      <a:pPr algn="ctr"/>
                      <a:r>
                        <a:rPr lang="en-CA" sz="3200" dirty="0"/>
                        <a:t>7500</a:t>
                      </a:r>
                    </a:p>
                  </a:txBody>
                  <a:tcPr/>
                </a:tc>
                <a:extLst>
                  <a:ext uri="{0D108BD9-81ED-4DB2-BD59-A6C34878D82A}">
                    <a16:rowId xmlns:a16="http://schemas.microsoft.com/office/drawing/2014/main" val="1006501177"/>
                  </a:ext>
                </a:extLst>
              </a:tr>
              <a:tr h="599737">
                <a:tc>
                  <a:txBody>
                    <a:bodyPr/>
                    <a:lstStyle/>
                    <a:p>
                      <a:pPr algn="ctr"/>
                      <a:r>
                        <a:rPr lang="en-CA" sz="3200" dirty="0"/>
                        <a:t>3.20</a:t>
                      </a:r>
                    </a:p>
                  </a:txBody>
                  <a:tcPr/>
                </a:tc>
                <a:tc>
                  <a:txBody>
                    <a:bodyPr/>
                    <a:lstStyle/>
                    <a:p>
                      <a:pPr algn="ctr"/>
                      <a:r>
                        <a:rPr lang="en-CA" sz="3200" dirty="0"/>
                        <a:t>7000</a:t>
                      </a:r>
                    </a:p>
                  </a:txBody>
                  <a:tcPr/>
                </a:tc>
                <a:tc>
                  <a:txBody>
                    <a:bodyPr/>
                    <a:lstStyle/>
                    <a:p>
                      <a:pPr algn="ctr"/>
                      <a:r>
                        <a:rPr lang="en-CA" sz="3200" dirty="0"/>
                        <a:t>9000</a:t>
                      </a:r>
                    </a:p>
                  </a:txBody>
                  <a:tcPr/>
                </a:tc>
                <a:extLst>
                  <a:ext uri="{0D108BD9-81ED-4DB2-BD59-A6C34878D82A}">
                    <a16:rowId xmlns:a16="http://schemas.microsoft.com/office/drawing/2014/main" val="1318785623"/>
                  </a:ext>
                </a:extLst>
              </a:tr>
              <a:tr h="599737">
                <a:tc>
                  <a:txBody>
                    <a:bodyPr/>
                    <a:lstStyle/>
                    <a:p>
                      <a:pPr algn="ctr"/>
                      <a:r>
                        <a:rPr lang="en-CA" sz="3200" dirty="0"/>
                        <a:t>3.60</a:t>
                      </a:r>
                    </a:p>
                  </a:txBody>
                  <a:tcPr/>
                </a:tc>
                <a:tc>
                  <a:txBody>
                    <a:bodyPr/>
                    <a:lstStyle/>
                    <a:p>
                      <a:pPr algn="ctr"/>
                      <a:r>
                        <a:rPr lang="en-CA" sz="3200" dirty="0"/>
                        <a:t>6500</a:t>
                      </a:r>
                    </a:p>
                  </a:txBody>
                  <a:tcPr/>
                </a:tc>
                <a:tc>
                  <a:txBody>
                    <a:bodyPr/>
                    <a:lstStyle/>
                    <a:p>
                      <a:pPr algn="ctr"/>
                      <a:r>
                        <a:rPr lang="en-CA" sz="3200" dirty="0"/>
                        <a:t>11000</a:t>
                      </a:r>
                    </a:p>
                  </a:txBody>
                  <a:tcPr/>
                </a:tc>
                <a:extLst>
                  <a:ext uri="{0D108BD9-81ED-4DB2-BD59-A6C34878D82A}">
                    <a16:rowId xmlns:a16="http://schemas.microsoft.com/office/drawing/2014/main" val="66360552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877625" y="820614"/>
            <a:ext cx="10125710"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a:t>
            </a:r>
            <a:r>
              <a:rPr sz="4200" spc="-15" dirty="0">
                <a:latin typeface="Calibri"/>
                <a:cs typeface="Calibri"/>
              </a:rPr>
              <a:t>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10" dirty="0">
                <a:latin typeface="Calibri"/>
                <a:cs typeface="Calibri"/>
              </a:rPr>
              <a:t> </a:t>
            </a:r>
            <a:r>
              <a:rPr sz="4200" spc="-5" dirty="0">
                <a:latin typeface="Calibri"/>
                <a:cs typeface="Calibri"/>
              </a:rPr>
              <a:t>Price</a:t>
            </a:r>
            <a:r>
              <a:rPr sz="4200" spc="-10" dirty="0">
                <a:latin typeface="Calibri"/>
                <a:cs typeface="Calibri"/>
              </a:rPr>
              <a:t> </a:t>
            </a:r>
            <a:r>
              <a:rPr sz="4200" spc="-5" dirty="0">
                <a:latin typeface="Calibri"/>
                <a:cs typeface="Calibri"/>
              </a:rPr>
              <a:t>Floor</a:t>
            </a:r>
            <a:endParaRPr sz="4200">
              <a:latin typeface="Calibri"/>
              <a:cs typeface="Calibri"/>
            </a:endParaRPr>
          </a:p>
        </p:txBody>
      </p:sp>
      <p:sp>
        <p:nvSpPr>
          <p:cNvPr id="6" name="object 6"/>
          <p:cNvSpPr txBox="1"/>
          <p:nvPr/>
        </p:nvSpPr>
        <p:spPr>
          <a:xfrm>
            <a:off x="1153125" y="2276783"/>
            <a:ext cx="8864600" cy="4798695"/>
          </a:xfrm>
          <a:prstGeom prst="rect">
            <a:avLst/>
          </a:prstGeom>
        </p:spPr>
        <p:txBody>
          <a:bodyPr vert="horz" wrap="square" lIns="0" tIns="12700" rIns="0" bIns="0" rtlCol="0">
            <a:spAutoFit/>
          </a:bodyPr>
          <a:lstStyle/>
          <a:p>
            <a:pPr marL="12700" marR="444500">
              <a:lnSpc>
                <a:spcPct val="100000"/>
              </a:lnSpc>
              <a:spcBef>
                <a:spcPts val="100"/>
              </a:spcBef>
            </a:pPr>
            <a:r>
              <a:rPr sz="2400" spc="-5" dirty="0">
                <a:latin typeface="Calibri"/>
                <a:cs typeface="Calibri"/>
              </a:rPr>
              <a:t>The demand function in </a:t>
            </a:r>
            <a:r>
              <a:rPr sz="2400" dirty="0">
                <a:latin typeface="Calibri"/>
                <a:cs typeface="Calibri"/>
              </a:rPr>
              <a:t>a </a:t>
            </a:r>
            <a:r>
              <a:rPr sz="2400" spc="-5" dirty="0">
                <a:latin typeface="Calibri"/>
                <a:cs typeface="Calibri"/>
              </a:rPr>
              <a:t>labour </a:t>
            </a:r>
            <a:r>
              <a:rPr sz="2400" spc="-20" dirty="0">
                <a:latin typeface="Calibri"/>
                <a:cs typeface="Calibri"/>
              </a:rPr>
              <a:t>market </a:t>
            </a:r>
            <a:r>
              <a:rPr sz="2400" spc="-5" dirty="0">
                <a:latin typeface="Calibri"/>
                <a:cs typeface="Calibri"/>
              </a:rPr>
              <a:t>is </a:t>
            </a:r>
            <a:r>
              <a:rPr sz="2400" dirty="0">
                <a:latin typeface="Calibri"/>
                <a:cs typeface="Calibri"/>
              </a:rPr>
              <a:t>W = </a:t>
            </a:r>
            <a:r>
              <a:rPr sz="2400" spc="-5" dirty="0">
                <a:latin typeface="Calibri"/>
                <a:cs typeface="Calibri"/>
              </a:rPr>
              <a:t>-0.4Qd </a:t>
            </a:r>
            <a:r>
              <a:rPr sz="2400" dirty="0">
                <a:latin typeface="Calibri"/>
                <a:cs typeface="Calibri"/>
              </a:rPr>
              <a:t>+ </a:t>
            </a:r>
            <a:r>
              <a:rPr sz="2400" spc="-5" dirty="0">
                <a:latin typeface="Calibri"/>
                <a:cs typeface="Calibri"/>
              </a:rPr>
              <a:t>18, </a:t>
            </a:r>
            <a:r>
              <a:rPr sz="2400" dirty="0">
                <a:latin typeface="Calibri"/>
                <a:cs typeface="Calibri"/>
              </a:rPr>
              <a:t>and </a:t>
            </a:r>
            <a:r>
              <a:rPr sz="2400" spc="-5" dirty="0">
                <a:latin typeface="Calibri"/>
                <a:cs typeface="Calibri"/>
              </a:rPr>
              <a:t>the </a:t>
            </a:r>
            <a:r>
              <a:rPr sz="2400" spc="-530" dirty="0">
                <a:latin typeface="Calibri"/>
                <a:cs typeface="Calibri"/>
              </a:rPr>
              <a:t> </a:t>
            </a:r>
            <a:r>
              <a:rPr sz="2400" spc="-5" dirty="0">
                <a:latin typeface="Calibri"/>
                <a:cs typeface="Calibri"/>
              </a:rPr>
              <a:t>supply function is </a:t>
            </a:r>
            <a:r>
              <a:rPr sz="2400" dirty="0">
                <a:latin typeface="Calibri"/>
                <a:cs typeface="Calibri"/>
              </a:rPr>
              <a:t>W</a:t>
            </a:r>
            <a:r>
              <a:rPr sz="2400" spc="-5" dirty="0">
                <a:latin typeface="Calibri"/>
                <a:cs typeface="Calibri"/>
              </a:rPr>
              <a:t> </a:t>
            </a:r>
            <a:r>
              <a:rPr sz="2400" dirty="0">
                <a:latin typeface="Calibri"/>
                <a:cs typeface="Calibri"/>
              </a:rPr>
              <a:t>=</a:t>
            </a:r>
            <a:r>
              <a:rPr sz="2400" spc="-5" dirty="0">
                <a:latin typeface="Calibri"/>
                <a:cs typeface="Calibri"/>
              </a:rPr>
              <a:t> 0.3Qs </a:t>
            </a:r>
            <a:r>
              <a:rPr sz="2400" dirty="0">
                <a:latin typeface="Calibri"/>
                <a:cs typeface="Calibri"/>
              </a:rPr>
              <a:t>+</a:t>
            </a:r>
            <a:r>
              <a:rPr sz="2400" spc="-5" dirty="0">
                <a:latin typeface="Calibri"/>
                <a:cs typeface="Calibri"/>
              </a:rPr>
              <a:t> 4. If</a:t>
            </a:r>
            <a:r>
              <a:rPr sz="2400" dirty="0">
                <a:latin typeface="Calibri"/>
                <a:cs typeface="Calibri"/>
              </a:rPr>
              <a:t> </a:t>
            </a:r>
            <a:r>
              <a:rPr sz="2400" spc="-5" dirty="0">
                <a:latin typeface="Calibri"/>
                <a:cs typeface="Calibri"/>
              </a:rPr>
              <a:t>the </a:t>
            </a:r>
            <a:r>
              <a:rPr sz="2400" spc="-15" dirty="0">
                <a:latin typeface="Calibri"/>
                <a:cs typeface="Calibri"/>
              </a:rPr>
              <a:t>government</a:t>
            </a:r>
            <a:r>
              <a:rPr sz="2400" spc="-5" dirty="0">
                <a:latin typeface="Calibri"/>
                <a:cs typeface="Calibri"/>
              </a:rPr>
              <a:t> </a:t>
            </a:r>
            <a:r>
              <a:rPr sz="2400" spc="-10" dirty="0">
                <a:latin typeface="Calibri"/>
                <a:cs typeface="Calibri"/>
              </a:rPr>
              <a:t>implements</a:t>
            </a:r>
            <a:r>
              <a:rPr sz="2400" spc="-5" dirty="0">
                <a:latin typeface="Calibri"/>
                <a:cs typeface="Calibri"/>
              </a:rPr>
              <a:t> </a:t>
            </a:r>
            <a:r>
              <a:rPr sz="2400" dirty="0">
                <a:latin typeface="Calibri"/>
                <a:cs typeface="Calibri"/>
              </a:rPr>
              <a:t>a </a:t>
            </a:r>
            <a:r>
              <a:rPr sz="2400" spc="5" dirty="0">
                <a:latin typeface="Calibri"/>
                <a:cs typeface="Calibri"/>
              </a:rPr>
              <a:t> </a:t>
            </a:r>
            <a:r>
              <a:rPr sz="2400" spc="-5" dirty="0">
                <a:latin typeface="Calibri"/>
                <a:cs typeface="Calibri"/>
              </a:rPr>
              <a:t>minimum</a:t>
            </a:r>
            <a:r>
              <a:rPr sz="2400" spc="-10" dirty="0">
                <a:latin typeface="Calibri"/>
                <a:cs typeface="Calibri"/>
              </a:rPr>
              <a:t> </a:t>
            </a:r>
            <a:r>
              <a:rPr sz="2400" spc="-15" dirty="0">
                <a:latin typeface="Calibri"/>
                <a:cs typeface="Calibri"/>
              </a:rPr>
              <a:t>wage</a:t>
            </a:r>
            <a:r>
              <a:rPr sz="2400" spc="-5" dirty="0">
                <a:latin typeface="Calibri"/>
                <a:cs typeface="Calibri"/>
              </a:rPr>
              <a:t> of </a:t>
            </a:r>
            <a:r>
              <a:rPr sz="2400" spc="-35" dirty="0">
                <a:latin typeface="Calibri"/>
                <a:cs typeface="Calibri"/>
              </a:rPr>
              <a:t>$16/hr,</a:t>
            </a:r>
            <a:r>
              <a:rPr sz="2400" spc="-5" dirty="0">
                <a:latin typeface="Calibri"/>
                <a:cs typeface="Calibri"/>
              </a:rPr>
              <a:t> </a:t>
            </a:r>
            <a:r>
              <a:rPr sz="2400" spc="-10" dirty="0">
                <a:latin typeface="Calibri"/>
                <a:cs typeface="Calibri"/>
              </a:rPr>
              <a:t>answer</a:t>
            </a:r>
            <a:r>
              <a:rPr sz="2400" spc="-5" dirty="0">
                <a:latin typeface="Calibri"/>
                <a:cs typeface="Calibri"/>
              </a:rPr>
              <a:t> the </a:t>
            </a:r>
            <a:r>
              <a:rPr sz="2400" spc="-10" dirty="0">
                <a:latin typeface="Calibri"/>
                <a:cs typeface="Calibri"/>
              </a:rPr>
              <a:t>following questions:</a:t>
            </a:r>
            <a:endParaRPr sz="2400" dirty="0">
              <a:latin typeface="Calibri"/>
              <a:cs typeface="Calibri"/>
            </a:endParaRPr>
          </a:p>
          <a:p>
            <a:pPr>
              <a:lnSpc>
                <a:spcPct val="100000"/>
              </a:lnSpc>
              <a:spcBef>
                <a:spcPts val="15"/>
              </a:spcBef>
            </a:pPr>
            <a:endParaRPr sz="2700" dirty="0">
              <a:latin typeface="Calibri"/>
              <a:cs typeface="Calibri"/>
            </a:endParaRPr>
          </a:p>
          <a:p>
            <a:pPr marL="12700">
              <a:lnSpc>
                <a:spcPct val="100000"/>
              </a:lnSpc>
            </a:pPr>
            <a:r>
              <a:rPr sz="2400" b="1" u="heavy" spc="-5" dirty="0">
                <a:solidFill>
                  <a:srgbClr val="1155CC"/>
                </a:solidFill>
                <a:uFill>
                  <a:solidFill>
                    <a:srgbClr val="1155CC"/>
                  </a:solidFill>
                </a:uFill>
                <a:latin typeface="Calibri"/>
                <a:cs typeface="Calibri"/>
              </a:rPr>
              <a:t>Q1</a:t>
            </a:r>
            <a:r>
              <a:rPr lang="en-CA" sz="2400" b="1" u="heavy" spc="-5" dirty="0">
                <a:solidFill>
                  <a:srgbClr val="1155CC"/>
                </a:solidFill>
                <a:uFill>
                  <a:solidFill>
                    <a:srgbClr val="1155CC"/>
                  </a:solidFill>
                </a:uFill>
                <a:latin typeface="Calibri"/>
                <a:cs typeface="Calibri"/>
              </a:rPr>
              <a:t>3</a:t>
            </a:r>
            <a:r>
              <a:rPr sz="2400" b="1" u="heavy" spc="-5" dirty="0">
                <a:solidFill>
                  <a:srgbClr val="1155CC"/>
                </a:solidFill>
                <a:uFill>
                  <a:solidFill>
                    <a:srgbClr val="1155CC"/>
                  </a:solidFill>
                </a:uFill>
                <a:latin typeface="Calibri"/>
                <a:cs typeface="Calibri"/>
              </a:rPr>
              <a:t>:</a:t>
            </a:r>
            <a:r>
              <a:rPr sz="2400" b="1" spc="-5" dirty="0">
                <a:solidFill>
                  <a:srgbClr val="1155CC"/>
                </a:solidFill>
                <a:latin typeface="Calibri"/>
                <a:cs typeface="Calibri"/>
              </a:rPr>
              <a:t> </a:t>
            </a:r>
            <a:r>
              <a:rPr sz="2400" spc="-35" dirty="0">
                <a:latin typeface="Calibri"/>
                <a:cs typeface="Calibri"/>
              </a:rPr>
              <a:t>Who’s</a:t>
            </a:r>
            <a:r>
              <a:rPr sz="2400" spc="-5" dirty="0">
                <a:latin typeface="Calibri"/>
                <a:cs typeface="Calibri"/>
              </a:rPr>
              <a:t> the supplier </a:t>
            </a:r>
            <a:r>
              <a:rPr sz="2400" dirty="0">
                <a:latin typeface="Calibri"/>
                <a:cs typeface="Calibri"/>
              </a:rPr>
              <a:t>and</a:t>
            </a:r>
            <a:r>
              <a:rPr sz="2400" spc="-5" dirty="0">
                <a:latin typeface="Calibri"/>
                <a:cs typeface="Calibri"/>
              </a:rPr>
              <a:t> </a:t>
            </a:r>
            <a:r>
              <a:rPr sz="2400" spc="-35" dirty="0">
                <a:latin typeface="Calibri"/>
                <a:cs typeface="Calibri"/>
              </a:rPr>
              <a:t>who’s</a:t>
            </a:r>
            <a:r>
              <a:rPr sz="2400" dirty="0">
                <a:latin typeface="Calibri"/>
                <a:cs typeface="Calibri"/>
              </a:rPr>
              <a:t> </a:t>
            </a:r>
            <a:r>
              <a:rPr sz="2400" spc="-5" dirty="0">
                <a:latin typeface="Calibri"/>
                <a:cs typeface="Calibri"/>
              </a:rPr>
              <a:t>the </a:t>
            </a:r>
            <a:r>
              <a:rPr sz="2400" spc="-10" dirty="0">
                <a:latin typeface="Calibri"/>
                <a:cs typeface="Calibri"/>
              </a:rPr>
              <a:t>consumer</a:t>
            </a:r>
            <a:r>
              <a:rPr sz="2400" spc="-5" dirty="0">
                <a:latin typeface="Calibri"/>
                <a:cs typeface="Calibri"/>
              </a:rPr>
              <a:t> of the labour </a:t>
            </a:r>
            <a:r>
              <a:rPr sz="2400" spc="-20" dirty="0">
                <a:latin typeface="Calibri"/>
                <a:cs typeface="Calibri"/>
              </a:rPr>
              <a:t>market?</a:t>
            </a:r>
            <a:endParaRPr sz="2400" dirty="0">
              <a:latin typeface="Calibri"/>
              <a:cs typeface="Calibri"/>
            </a:endParaRPr>
          </a:p>
          <a:p>
            <a:pPr marL="469900" indent="-321945">
              <a:lnSpc>
                <a:spcPct val="100000"/>
              </a:lnSpc>
              <a:buChar char="-"/>
              <a:tabLst>
                <a:tab pos="469265" algn="l"/>
                <a:tab pos="469900" algn="l"/>
              </a:tabLst>
            </a:pPr>
            <a:r>
              <a:rPr sz="2400" spc="-35" dirty="0">
                <a:solidFill>
                  <a:srgbClr val="FF0000"/>
                </a:solidFill>
                <a:latin typeface="Calibri"/>
                <a:cs typeface="Calibri"/>
              </a:rPr>
              <a:t>Workers</a:t>
            </a:r>
            <a:r>
              <a:rPr sz="2400" spc="-25" dirty="0">
                <a:solidFill>
                  <a:srgbClr val="FF0000"/>
                </a:solidFill>
                <a:latin typeface="Calibri"/>
                <a:cs typeface="Calibri"/>
              </a:rPr>
              <a:t> </a:t>
            </a:r>
            <a:r>
              <a:rPr sz="2400" spc="-15" dirty="0">
                <a:solidFill>
                  <a:srgbClr val="FF0000"/>
                </a:solidFill>
                <a:latin typeface="Calibri"/>
                <a:cs typeface="Calibri"/>
              </a:rPr>
              <a:t>are</a:t>
            </a:r>
            <a:r>
              <a:rPr sz="2400" spc="-20" dirty="0">
                <a:solidFill>
                  <a:srgbClr val="FF0000"/>
                </a:solidFill>
                <a:latin typeface="Calibri"/>
                <a:cs typeface="Calibri"/>
              </a:rPr>
              <a:t> </a:t>
            </a:r>
            <a:r>
              <a:rPr sz="2400" spc="-5" dirty="0">
                <a:solidFill>
                  <a:srgbClr val="FF0000"/>
                </a:solidFill>
                <a:latin typeface="Calibri"/>
                <a:cs typeface="Calibri"/>
              </a:rPr>
              <a:t>the</a:t>
            </a:r>
            <a:r>
              <a:rPr sz="2400" spc="-20" dirty="0">
                <a:solidFill>
                  <a:srgbClr val="FF0000"/>
                </a:solidFill>
                <a:latin typeface="Calibri"/>
                <a:cs typeface="Calibri"/>
              </a:rPr>
              <a:t> </a:t>
            </a:r>
            <a:r>
              <a:rPr sz="2400" spc="-10" dirty="0">
                <a:solidFill>
                  <a:srgbClr val="FF0000"/>
                </a:solidFill>
                <a:latin typeface="Calibri"/>
                <a:cs typeface="Calibri"/>
              </a:rPr>
              <a:t>suppliers</a:t>
            </a:r>
            <a:endParaRPr sz="2400" dirty="0">
              <a:latin typeface="Calibri"/>
              <a:cs typeface="Calibri"/>
            </a:endParaRPr>
          </a:p>
          <a:p>
            <a:pPr marL="469900" indent="-321945">
              <a:lnSpc>
                <a:spcPct val="100000"/>
              </a:lnSpc>
              <a:spcBef>
                <a:spcPts val="430"/>
              </a:spcBef>
              <a:buChar char="-"/>
              <a:tabLst>
                <a:tab pos="469265" algn="l"/>
                <a:tab pos="469900" algn="l"/>
              </a:tabLst>
            </a:pPr>
            <a:r>
              <a:rPr sz="2400" spc="-15" dirty="0">
                <a:solidFill>
                  <a:srgbClr val="FF0000"/>
                </a:solidFill>
                <a:latin typeface="Calibri"/>
                <a:cs typeface="Calibri"/>
              </a:rPr>
              <a:t>Employers are </a:t>
            </a:r>
            <a:r>
              <a:rPr sz="2400" spc="-5" dirty="0">
                <a:solidFill>
                  <a:srgbClr val="FF0000"/>
                </a:solidFill>
                <a:latin typeface="Calibri"/>
                <a:cs typeface="Calibri"/>
              </a:rPr>
              <a:t>the</a:t>
            </a:r>
            <a:r>
              <a:rPr sz="2400" spc="-10" dirty="0">
                <a:solidFill>
                  <a:srgbClr val="FF0000"/>
                </a:solidFill>
                <a:latin typeface="Calibri"/>
                <a:cs typeface="Calibri"/>
              </a:rPr>
              <a:t> </a:t>
            </a:r>
            <a:r>
              <a:rPr sz="2400" spc="-15" dirty="0">
                <a:solidFill>
                  <a:srgbClr val="FF0000"/>
                </a:solidFill>
                <a:latin typeface="Calibri"/>
                <a:cs typeface="Calibri"/>
              </a:rPr>
              <a:t>consumers</a:t>
            </a:r>
            <a:endParaRPr sz="2400" dirty="0">
              <a:latin typeface="Calibri"/>
              <a:cs typeface="Calibri"/>
            </a:endParaRPr>
          </a:p>
          <a:p>
            <a:pPr>
              <a:lnSpc>
                <a:spcPct val="100000"/>
              </a:lnSpc>
              <a:spcBef>
                <a:spcPts val="20"/>
              </a:spcBef>
            </a:pPr>
            <a:endParaRPr sz="3050" dirty="0">
              <a:latin typeface="Calibri"/>
              <a:cs typeface="Calibri"/>
            </a:endParaRPr>
          </a:p>
          <a:p>
            <a:pPr marL="12700">
              <a:lnSpc>
                <a:spcPct val="100000"/>
              </a:lnSpc>
            </a:pPr>
            <a:r>
              <a:rPr sz="2400" b="1" u="heavy" spc="-5" dirty="0">
                <a:solidFill>
                  <a:srgbClr val="1155CC"/>
                </a:solidFill>
                <a:uFill>
                  <a:solidFill>
                    <a:srgbClr val="1155CC"/>
                  </a:solidFill>
                </a:uFill>
                <a:latin typeface="Calibri"/>
                <a:cs typeface="Calibri"/>
              </a:rPr>
              <a:t>Q1</a:t>
            </a:r>
            <a:r>
              <a:rPr lang="en-CA" sz="2400" b="1" u="heavy" spc="-5" dirty="0">
                <a:solidFill>
                  <a:srgbClr val="1155CC"/>
                </a:solidFill>
                <a:uFill>
                  <a:solidFill>
                    <a:srgbClr val="1155CC"/>
                  </a:solidFill>
                </a:uFill>
                <a:latin typeface="Calibri"/>
                <a:cs typeface="Calibri"/>
              </a:rPr>
              <a:t>4</a:t>
            </a:r>
            <a:r>
              <a:rPr sz="2400" b="1" u="heavy" spc="-5" dirty="0">
                <a:solidFill>
                  <a:srgbClr val="1155CC"/>
                </a:solidFill>
                <a:uFill>
                  <a:solidFill>
                    <a:srgbClr val="1155CC"/>
                  </a:solidFill>
                </a:uFill>
                <a:latin typeface="Calibri"/>
                <a:cs typeface="Calibri"/>
              </a:rPr>
              <a:t>:</a:t>
            </a:r>
            <a:r>
              <a:rPr sz="2400" b="1" spc="-10" dirty="0">
                <a:solidFill>
                  <a:srgbClr val="1155CC"/>
                </a:solidFill>
                <a:latin typeface="Calibri"/>
                <a:cs typeface="Calibri"/>
              </a:rPr>
              <a:t> </a:t>
            </a:r>
            <a:r>
              <a:rPr sz="2400" spc="-10" dirty="0">
                <a:latin typeface="Calibri"/>
                <a:cs typeface="Calibri"/>
              </a:rPr>
              <a:t>Calculate </a:t>
            </a:r>
            <a:r>
              <a:rPr sz="2400" spc="-5" dirty="0">
                <a:latin typeface="Calibri"/>
                <a:cs typeface="Calibri"/>
              </a:rPr>
              <a:t>the</a:t>
            </a:r>
            <a:r>
              <a:rPr sz="2400" spc="-15" dirty="0">
                <a:latin typeface="Calibri"/>
                <a:cs typeface="Calibri"/>
              </a:rPr>
              <a:t> </a:t>
            </a:r>
            <a:r>
              <a:rPr sz="2400" spc="-5" dirty="0">
                <a:latin typeface="Calibri"/>
                <a:cs typeface="Calibri"/>
              </a:rPr>
              <a:t>CS,</a:t>
            </a:r>
            <a:r>
              <a:rPr sz="2400" spc="-10" dirty="0">
                <a:latin typeface="Calibri"/>
                <a:cs typeface="Calibri"/>
              </a:rPr>
              <a:t> </a:t>
            </a:r>
            <a:r>
              <a:rPr sz="2400" spc="-5" dirty="0">
                <a:latin typeface="Calibri"/>
                <a:cs typeface="Calibri"/>
              </a:rPr>
              <a:t>PS,</a:t>
            </a:r>
            <a:r>
              <a:rPr sz="2400" spc="-15" dirty="0">
                <a:latin typeface="Calibri"/>
                <a:cs typeface="Calibri"/>
              </a:rPr>
              <a:t> </a:t>
            </a:r>
            <a:r>
              <a:rPr sz="2400" dirty="0">
                <a:latin typeface="Calibri"/>
                <a:cs typeface="Calibri"/>
              </a:rPr>
              <a:t>and</a:t>
            </a:r>
            <a:r>
              <a:rPr sz="2400" spc="-10" dirty="0">
                <a:latin typeface="Calibri"/>
                <a:cs typeface="Calibri"/>
              </a:rPr>
              <a:t> DWL.</a:t>
            </a:r>
            <a:endParaRPr sz="2400" dirty="0">
              <a:latin typeface="Calibri"/>
              <a:cs typeface="Calibri"/>
            </a:endParaRPr>
          </a:p>
          <a:p>
            <a:pPr marL="147955">
              <a:lnSpc>
                <a:spcPct val="100000"/>
              </a:lnSpc>
              <a:spcBef>
                <a:spcPts val="434"/>
              </a:spcBef>
              <a:tabLst>
                <a:tab pos="469265" algn="l"/>
              </a:tabLst>
            </a:pPr>
            <a:r>
              <a:rPr sz="2400" dirty="0">
                <a:solidFill>
                  <a:srgbClr val="FF0000"/>
                </a:solidFill>
                <a:latin typeface="Calibri"/>
                <a:cs typeface="Calibri"/>
              </a:rPr>
              <a:t>-	</a:t>
            </a:r>
            <a:r>
              <a:rPr sz="2400" spc="-5" dirty="0">
                <a:solidFill>
                  <a:srgbClr val="FF0000"/>
                </a:solidFill>
                <a:latin typeface="Calibri"/>
                <a:cs typeface="Calibri"/>
              </a:rPr>
              <a:t>CS</a:t>
            </a:r>
            <a:r>
              <a:rPr sz="2400" spc="-20" dirty="0">
                <a:solidFill>
                  <a:srgbClr val="FF0000"/>
                </a:solidFill>
                <a:latin typeface="Calibri"/>
                <a:cs typeface="Calibri"/>
              </a:rPr>
              <a:t> </a:t>
            </a:r>
            <a:r>
              <a:rPr sz="2400" dirty="0">
                <a:solidFill>
                  <a:srgbClr val="FF0000"/>
                </a:solidFill>
                <a:latin typeface="Calibri"/>
                <a:cs typeface="Calibri"/>
              </a:rPr>
              <a:t>=</a:t>
            </a:r>
            <a:r>
              <a:rPr sz="2400" spc="-20" dirty="0">
                <a:solidFill>
                  <a:srgbClr val="FF0000"/>
                </a:solidFill>
                <a:latin typeface="Calibri"/>
                <a:cs typeface="Calibri"/>
              </a:rPr>
              <a:t> </a:t>
            </a:r>
            <a:r>
              <a:rPr sz="2400" dirty="0">
                <a:solidFill>
                  <a:srgbClr val="FF0000"/>
                </a:solidFill>
                <a:latin typeface="Calibri"/>
                <a:cs typeface="Calibri"/>
              </a:rPr>
              <a:t>½</a:t>
            </a:r>
            <a:r>
              <a:rPr sz="2400" spc="-20" dirty="0">
                <a:solidFill>
                  <a:srgbClr val="FF0000"/>
                </a:solidFill>
                <a:latin typeface="Calibri"/>
                <a:cs typeface="Calibri"/>
              </a:rPr>
              <a:t> </a:t>
            </a:r>
            <a:r>
              <a:rPr sz="2400" spc="-5" dirty="0">
                <a:solidFill>
                  <a:srgbClr val="FF0000"/>
                </a:solidFill>
                <a:latin typeface="Calibri"/>
                <a:cs typeface="Calibri"/>
              </a:rPr>
              <a:t>(18–16)(5)</a:t>
            </a:r>
            <a:r>
              <a:rPr sz="2400" spc="-20" dirty="0">
                <a:solidFill>
                  <a:srgbClr val="FF0000"/>
                </a:solidFill>
                <a:latin typeface="Calibri"/>
                <a:cs typeface="Calibri"/>
              </a:rPr>
              <a:t> </a:t>
            </a:r>
            <a:r>
              <a:rPr sz="2400" dirty="0">
                <a:solidFill>
                  <a:srgbClr val="FF0000"/>
                </a:solidFill>
                <a:latin typeface="Calibri"/>
                <a:cs typeface="Calibri"/>
              </a:rPr>
              <a:t>=</a:t>
            </a:r>
            <a:r>
              <a:rPr sz="2400" spc="-15" dirty="0">
                <a:solidFill>
                  <a:srgbClr val="FF0000"/>
                </a:solidFill>
                <a:latin typeface="Calibri"/>
                <a:cs typeface="Calibri"/>
              </a:rPr>
              <a:t> </a:t>
            </a:r>
            <a:r>
              <a:rPr sz="2400" spc="-5" dirty="0">
                <a:solidFill>
                  <a:srgbClr val="FF0000"/>
                </a:solidFill>
                <a:latin typeface="Calibri"/>
                <a:cs typeface="Calibri"/>
              </a:rPr>
              <a:t>$5</a:t>
            </a:r>
            <a:endParaRPr sz="2400" dirty="0">
              <a:latin typeface="Calibri"/>
              <a:cs typeface="Calibri"/>
            </a:endParaRPr>
          </a:p>
          <a:p>
            <a:pPr marL="147955">
              <a:lnSpc>
                <a:spcPct val="100000"/>
              </a:lnSpc>
              <a:spcBef>
                <a:spcPts val="430"/>
              </a:spcBef>
              <a:tabLst>
                <a:tab pos="469265" algn="l"/>
              </a:tabLst>
            </a:pPr>
            <a:r>
              <a:rPr sz="2400" dirty="0">
                <a:solidFill>
                  <a:srgbClr val="FF0000"/>
                </a:solidFill>
                <a:latin typeface="Calibri"/>
                <a:cs typeface="Calibri"/>
              </a:rPr>
              <a:t>-	</a:t>
            </a:r>
            <a:r>
              <a:rPr sz="2400" spc="-5" dirty="0">
                <a:solidFill>
                  <a:srgbClr val="FF0000"/>
                </a:solidFill>
                <a:latin typeface="Calibri"/>
                <a:cs typeface="Calibri"/>
              </a:rPr>
              <a:t>PS</a:t>
            </a:r>
            <a:r>
              <a:rPr sz="2400" spc="-20" dirty="0">
                <a:solidFill>
                  <a:srgbClr val="FF0000"/>
                </a:solidFill>
                <a:latin typeface="Calibri"/>
                <a:cs typeface="Calibri"/>
              </a:rPr>
              <a:t> </a:t>
            </a:r>
            <a:r>
              <a:rPr sz="2400" dirty="0">
                <a:solidFill>
                  <a:srgbClr val="FF0000"/>
                </a:solidFill>
                <a:latin typeface="Calibri"/>
                <a:cs typeface="Calibri"/>
              </a:rPr>
              <a:t>=</a:t>
            </a:r>
            <a:r>
              <a:rPr sz="2400" spc="-20" dirty="0">
                <a:solidFill>
                  <a:srgbClr val="FF0000"/>
                </a:solidFill>
                <a:latin typeface="Calibri"/>
                <a:cs typeface="Calibri"/>
              </a:rPr>
              <a:t> </a:t>
            </a:r>
            <a:r>
              <a:rPr sz="2400" dirty="0">
                <a:solidFill>
                  <a:srgbClr val="FF0000"/>
                </a:solidFill>
                <a:latin typeface="Calibri"/>
                <a:cs typeface="Calibri"/>
              </a:rPr>
              <a:t>½</a:t>
            </a:r>
            <a:r>
              <a:rPr sz="2400" spc="-20" dirty="0">
                <a:solidFill>
                  <a:srgbClr val="FF0000"/>
                </a:solidFill>
                <a:latin typeface="Calibri"/>
                <a:cs typeface="Calibri"/>
              </a:rPr>
              <a:t> </a:t>
            </a:r>
            <a:r>
              <a:rPr lang="en-CA" sz="2400" spc="-5" dirty="0">
                <a:solidFill>
                  <a:srgbClr val="FF0000"/>
                </a:solidFill>
                <a:latin typeface="Calibri"/>
                <a:cs typeface="Calibri"/>
              </a:rPr>
              <a:t>[(16-4)+(16-6)]</a:t>
            </a:r>
            <a:r>
              <a:rPr sz="2400" spc="-5" dirty="0">
                <a:solidFill>
                  <a:srgbClr val="FF0000"/>
                </a:solidFill>
                <a:latin typeface="Calibri"/>
                <a:cs typeface="Calibri"/>
              </a:rPr>
              <a:t>(5)</a:t>
            </a:r>
            <a:r>
              <a:rPr sz="2400" spc="-20" dirty="0">
                <a:solidFill>
                  <a:srgbClr val="FF0000"/>
                </a:solidFill>
                <a:latin typeface="Calibri"/>
                <a:cs typeface="Calibri"/>
              </a:rPr>
              <a:t> </a:t>
            </a:r>
            <a:r>
              <a:rPr sz="2400" dirty="0">
                <a:solidFill>
                  <a:srgbClr val="FF0000"/>
                </a:solidFill>
                <a:latin typeface="Calibri"/>
                <a:cs typeface="Calibri"/>
              </a:rPr>
              <a:t>=</a:t>
            </a:r>
            <a:r>
              <a:rPr sz="2400" spc="-15" dirty="0">
                <a:solidFill>
                  <a:srgbClr val="FF0000"/>
                </a:solidFill>
                <a:latin typeface="Calibri"/>
                <a:cs typeface="Calibri"/>
              </a:rPr>
              <a:t> </a:t>
            </a:r>
            <a:r>
              <a:rPr lang="en-CA" sz="2400" spc="-5" dirty="0">
                <a:solidFill>
                  <a:srgbClr val="FF0000"/>
                </a:solidFill>
                <a:latin typeface="Calibri"/>
                <a:cs typeface="Calibri"/>
              </a:rPr>
              <a:t>$55</a:t>
            </a:r>
            <a:endParaRPr sz="2400" dirty="0">
              <a:latin typeface="Calibri"/>
              <a:cs typeface="Calibri"/>
            </a:endParaRPr>
          </a:p>
          <a:p>
            <a:pPr marL="147955">
              <a:lnSpc>
                <a:spcPct val="100000"/>
              </a:lnSpc>
              <a:spcBef>
                <a:spcPts val="434"/>
              </a:spcBef>
              <a:tabLst>
                <a:tab pos="469265" algn="l"/>
              </a:tabLst>
            </a:pPr>
            <a:r>
              <a:rPr sz="2400" dirty="0">
                <a:solidFill>
                  <a:srgbClr val="FF0000"/>
                </a:solidFill>
                <a:latin typeface="Calibri"/>
                <a:cs typeface="Calibri"/>
              </a:rPr>
              <a:t>-	</a:t>
            </a:r>
            <a:r>
              <a:rPr sz="2400" spc="-10" dirty="0">
                <a:solidFill>
                  <a:srgbClr val="FF0000"/>
                </a:solidFill>
                <a:latin typeface="Calibri"/>
                <a:cs typeface="Calibri"/>
              </a:rPr>
              <a:t>DWL</a:t>
            </a:r>
            <a:r>
              <a:rPr sz="2400" spc="-20" dirty="0">
                <a:solidFill>
                  <a:srgbClr val="FF0000"/>
                </a:solidFill>
                <a:latin typeface="Calibri"/>
                <a:cs typeface="Calibri"/>
              </a:rPr>
              <a:t> </a:t>
            </a:r>
            <a:r>
              <a:rPr sz="2400" dirty="0">
                <a:solidFill>
                  <a:srgbClr val="FF0000"/>
                </a:solidFill>
                <a:latin typeface="Calibri"/>
                <a:cs typeface="Calibri"/>
              </a:rPr>
              <a:t>=</a:t>
            </a:r>
            <a:r>
              <a:rPr sz="2400" spc="-20" dirty="0">
                <a:solidFill>
                  <a:srgbClr val="FF0000"/>
                </a:solidFill>
                <a:latin typeface="Calibri"/>
                <a:cs typeface="Calibri"/>
              </a:rPr>
              <a:t> </a:t>
            </a:r>
            <a:r>
              <a:rPr sz="2400" dirty="0">
                <a:solidFill>
                  <a:srgbClr val="FF0000"/>
                </a:solidFill>
                <a:latin typeface="Calibri"/>
                <a:cs typeface="Calibri"/>
              </a:rPr>
              <a:t>½</a:t>
            </a:r>
            <a:r>
              <a:rPr sz="2400" spc="-15" dirty="0">
                <a:solidFill>
                  <a:srgbClr val="FF0000"/>
                </a:solidFill>
                <a:latin typeface="Calibri"/>
                <a:cs typeface="Calibri"/>
              </a:rPr>
              <a:t> </a:t>
            </a:r>
            <a:r>
              <a:rPr sz="2400" spc="-5" dirty="0">
                <a:solidFill>
                  <a:srgbClr val="FF0000"/>
                </a:solidFill>
                <a:latin typeface="Calibri"/>
                <a:cs typeface="Calibri"/>
              </a:rPr>
              <a:t>(16–6)(20–5)</a:t>
            </a:r>
            <a:r>
              <a:rPr sz="2400" spc="-20" dirty="0">
                <a:solidFill>
                  <a:srgbClr val="FF0000"/>
                </a:solidFill>
                <a:latin typeface="Calibri"/>
                <a:cs typeface="Calibri"/>
              </a:rPr>
              <a:t> </a:t>
            </a:r>
            <a:r>
              <a:rPr sz="2400" dirty="0">
                <a:solidFill>
                  <a:srgbClr val="FF0000"/>
                </a:solidFill>
                <a:latin typeface="Calibri"/>
                <a:cs typeface="Calibri"/>
              </a:rPr>
              <a:t>=</a:t>
            </a:r>
            <a:r>
              <a:rPr sz="2400" spc="-20" dirty="0">
                <a:solidFill>
                  <a:srgbClr val="FF0000"/>
                </a:solidFill>
                <a:latin typeface="Calibri"/>
                <a:cs typeface="Calibri"/>
              </a:rPr>
              <a:t> </a:t>
            </a:r>
            <a:r>
              <a:rPr sz="2400" spc="-5" dirty="0">
                <a:solidFill>
                  <a:srgbClr val="FF0000"/>
                </a:solidFill>
                <a:latin typeface="Calibri"/>
                <a:cs typeface="Calibri"/>
              </a:rPr>
              <a:t>$75</a:t>
            </a:r>
            <a:endParaRPr sz="2400" dirty="0">
              <a:latin typeface="Calibri"/>
              <a:cs typeface="Calibri"/>
            </a:endParaRPr>
          </a:p>
        </p:txBody>
      </p:sp>
      <p:pic>
        <p:nvPicPr>
          <p:cNvPr id="8" name="Picture 7">
            <a:extLst>
              <a:ext uri="{FF2B5EF4-FFF2-40B4-BE49-F238E27FC236}">
                <a16:creationId xmlns:a16="http://schemas.microsoft.com/office/drawing/2014/main" id="{4C247128-C681-1234-40D5-982E641EBE07}"/>
              </a:ext>
            </a:extLst>
          </p:cNvPr>
          <p:cNvPicPr>
            <a:picLocks noChangeAspect="1"/>
          </p:cNvPicPr>
          <p:nvPr/>
        </p:nvPicPr>
        <p:blipFill>
          <a:blip r:embed="rId2"/>
          <a:stretch>
            <a:fillRect/>
          </a:stretch>
        </p:blipFill>
        <p:spPr>
          <a:xfrm>
            <a:off x="10439400" y="2276783"/>
            <a:ext cx="7189017" cy="57470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5175"/>
            <a:ext cx="18288635" cy="10212070"/>
            <a:chOff x="0" y="75175"/>
            <a:chExt cx="18288635" cy="10212070"/>
          </a:xfrm>
        </p:grpSpPr>
        <p:pic>
          <p:nvPicPr>
            <p:cNvPr id="3" name="object 3"/>
            <p:cNvPicPr/>
            <p:nvPr/>
          </p:nvPicPr>
          <p:blipFill>
            <a:blip r:embed="rId2" cstate="print"/>
            <a:stretch>
              <a:fillRect/>
            </a:stretch>
          </p:blipFill>
          <p:spPr>
            <a:xfrm>
              <a:off x="11327726" y="75175"/>
              <a:ext cx="5035523" cy="4561999"/>
            </a:xfrm>
            <a:prstGeom prst="rect">
              <a:avLst/>
            </a:prstGeom>
          </p:spPr>
        </p:pic>
        <p:pic>
          <p:nvPicPr>
            <p:cNvPr id="4" name="object 4"/>
            <p:cNvPicPr/>
            <p:nvPr/>
          </p:nvPicPr>
          <p:blipFill>
            <a:blip r:embed="rId3" cstate="print"/>
            <a:stretch>
              <a:fillRect/>
            </a:stretch>
          </p:blipFill>
          <p:spPr>
            <a:xfrm>
              <a:off x="11327725" y="4637175"/>
              <a:ext cx="4792663" cy="4361600"/>
            </a:xfrm>
            <a:prstGeom prst="rect">
              <a:avLst/>
            </a:prstGeom>
          </p:spPr>
        </p:pic>
      </p:grpSp>
      <p:sp>
        <p:nvSpPr>
          <p:cNvPr id="5" name="object 5"/>
          <p:cNvSpPr txBox="1">
            <a:spLocks noGrp="1"/>
          </p:cNvSpPr>
          <p:nvPr>
            <p:ph type="title"/>
          </p:nvPr>
        </p:nvSpPr>
        <p:spPr>
          <a:xfrm>
            <a:off x="877625" y="820614"/>
            <a:ext cx="896937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20" dirty="0">
                <a:latin typeface="Calibri"/>
                <a:cs typeface="Calibri"/>
              </a:rPr>
              <a:t> </a:t>
            </a:r>
            <a:r>
              <a:rPr sz="4200" spc="-15" dirty="0">
                <a:latin typeface="Calibri"/>
                <a:cs typeface="Calibri"/>
              </a:rPr>
              <a:t>Government </a:t>
            </a:r>
            <a:r>
              <a:rPr sz="4200" spc="-10" dirty="0">
                <a:latin typeface="Calibri"/>
                <a:cs typeface="Calibri"/>
              </a:rPr>
              <a:t>Actions</a:t>
            </a:r>
            <a:r>
              <a:rPr sz="4200" spc="-15" dirty="0">
                <a:latin typeface="Calibri"/>
                <a:cs typeface="Calibri"/>
              </a:rPr>
              <a:t> </a:t>
            </a:r>
            <a:r>
              <a:rPr sz="4200" spc="-5" dirty="0">
                <a:latin typeface="Calibri"/>
                <a:cs typeface="Calibri"/>
              </a:rPr>
              <a:t>in</a:t>
            </a:r>
            <a:r>
              <a:rPr sz="4200" spc="-20"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10" dirty="0">
                <a:latin typeface="Calibri"/>
                <a:cs typeface="Calibri"/>
              </a:rPr>
              <a:t> </a:t>
            </a:r>
            <a:r>
              <a:rPr sz="4200" spc="-95" dirty="0">
                <a:latin typeface="Calibri"/>
                <a:cs typeface="Calibri"/>
              </a:rPr>
              <a:t>Taxes</a:t>
            </a:r>
            <a:endParaRPr sz="4200">
              <a:latin typeface="Calibri"/>
              <a:cs typeface="Calibri"/>
            </a:endParaRPr>
          </a:p>
        </p:txBody>
      </p:sp>
      <p:sp>
        <p:nvSpPr>
          <p:cNvPr id="6" name="object 6"/>
          <p:cNvSpPr txBox="1"/>
          <p:nvPr/>
        </p:nvSpPr>
        <p:spPr>
          <a:xfrm>
            <a:off x="906842" y="2016596"/>
            <a:ext cx="9568180" cy="5374640"/>
          </a:xfrm>
          <a:prstGeom prst="rect">
            <a:avLst/>
          </a:prstGeom>
        </p:spPr>
        <p:txBody>
          <a:bodyPr vert="horz" wrap="square" lIns="0" tIns="12700" rIns="0" bIns="0" rtlCol="0">
            <a:spAutoFit/>
          </a:bodyPr>
          <a:lstStyle/>
          <a:p>
            <a:pPr marL="440055" marR="5080" indent="-427990">
              <a:lnSpc>
                <a:spcPct val="150000"/>
              </a:lnSpc>
              <a:spcBef>
                <a:spcPts val="100"/>
              </a:spcBef>
              <a:buFont typeface="Arial"/>
              <a:buChar char="●"/>
              <a:tabLst>
                <a:tab pos="440055" algn="l"/>
                <a:tab pos="440690" algn="l"/>
              </a:tabLst>
            </a:pPr>
            <a:r>
              <a:rPr sz="2600" b="1" spc="-20" dirty="0">
                <a:latin typeface="Calibri"/>
                <a:cs typeface="Calibri"/>
              </a:rPr>
              <a:t>tax </a:t>
            </a:r>
            <a:r>
              <a:rPr sz="2600" b="1" spc="-5" dirty="0">
                <a:latin typeface="Calibri"/>
                <a:cs typeface="Calibri"/>
              </a:rPr>
              <a:t>incidence</a:t>
            </a:r>
            <a:r>
              <a:rPr sz="2600" spc="-5" dirty="0">
                <a:latin typeface="Calibri"/>
                <a:cs typeface="Calibri"/>
              </a:rPr>
              <a:t>: division of the </a:t>
            </a:r>
            <a:r>
              <a:rPr sz="2600" spc="-10" dirty="0">
                <a:latin typeface="Calibri"/>
                <a:cs typeface="Calibri"/>
              </a:rPr>
              <a:t>burden </a:t>
            </a:r>
            <a:r>
              <a:rPr sz="2600" spc="-5" dirty="0">
                <a:latin typeface="Calibri"/>
                <a:cs typeface="Calibri"/>
              </a:rPr>
              <a:t>of </a:t>
            </a:r>
            <a:r>
              <a:rPr sz="2600" dirty="0">
                <a:latin typeface="Calibri"/>
                <a:cs typeface="Calibri"/>
              </a:rPr>
              <a:t>a </a:t>
            </a:r>
            <a:r>
              <a:rPr sz="2600" spc="-20" dirty="0">
                <a:latin typeface="Calibri"/>
                <a:cs typeface="Calibri"/>
              </a:rPr>
              <a:t>tax </a:t>
            </a:r>
            <a:r>
              <a:rPr sz="2600" spc="-10" dirty="0">
                <a:latin typeface="Calibri"/>
                <a:cs typeface="Calibri"/>
              </a:rPr>
              <a:t>between </a:t>
            </a:r>
            <a:r>
              <a:rPr sz="2600" spc="-5" dirty="0">
                <a:latin typeface="Calibri"/>
                <a:cs typeface="Calibri"/>
              </a:rPr>
              <a:t>the seller </a:t>
            </a:r>
            <a:r>
              <a:rPr sz="2600" dirty="0">
                <a:latin typeface="Calibri"/>
                <a:cs typeface="Calibri"/>
              </a:rPr>
              <a:t>and </a:t>
            </a:r>
            <a:r>
              <a:rPr sz="2600" spc="-575" dirty="0">
                <a:latin typeface="Calibri"/>
                <a:cs typeface="Calibri"/>
              </a:rPr>
              <a:t> </a:t>
            </a:r>
            <a:r>
              <a:rPr sz="2600" spc="-15" dirty="0">
                <a:latin typeface="Calibri"/>
                <a:cs typeface="Calibri"/>
              </a:rPr>
              <a:t>buyer</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inc</a:t>
            </a:r>
            <a:r>
              <a:rPr sz="2600" spc="-40"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spc="-325" dirty="0">
                <a:latin typeface="Calibri"/>
                <a:cs typeface="Calibri"/>
              </a:rPr>
              <a:t>P</a:t>
            </a:r>
            <a:r>
              <a:rPr sz="2600" dirty="0">
                <a:latin typeface="Calibri"/>
                <a:cs typeface="Calibri"/>
              </a:rPr>
              <a:t>,</a:t>
            </a:r>
            <a:r>
              <a:rPr sz="2600" spc="-5" dirty="0">
                <a:latin typeface="Calibri"/>
                <a:cs typeface="Calibri"/>
              </a:rPr>
              <a:t> dec</a:t>
            </a:r>
            <a:r>
              <a:rPr sz="2600" spc="-35"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dirty="0">
                <a:latin typeface="Calibri"/>
                <a:cs typeface="Calibri"/>
              </a:rPr>
              <a:t>Q</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if</a:t>
            </a:r>
            <a:r>
              <a:rPr sz="2600" spc="-15" dirty="0">
                <a:latin typeface="Calibri"/>
                <a:cs typeface="Calibri"/>
              </a:rPr>
              <a:t> </a:t>
            </a:r>
            <a:r>
              <a:rPr sz="2600" spc="-30" dirty="0">
                <a:latin typeface="Calibri"/>
                <a:cs typeface="Calibri"/>
              </a:rPr>
              <a:t>taxes</a:t>
            </a:r>
            <a:r>
              <a:rPr sz="2600" spc="-10" dirty="0">
                <a:latin typeface="Calibri"/>
                <a:cs typeface="Calibri"/>
              </a:rPr>
              <a:t> </a:t>
            </a:r>
            <a:r>
              <a:rPr sz="2600" spc="-15" dirty="0">
                <a:latin typeface="Calibri"/>
                <a:cs typeface="Calibri"/>
              </a:rPr>
              <a:t>are</a:t>
            </a:r>
            <a:r>
              <a:rPr sz="2600" spc="-10" dirty="0">
                <a:latin typeface="Calibri"/>
                <a:cs typeface="Calibri"/>
              </a:rPr>
              <a:t> </a:t>
            </a:r>
            <a:r>
              <a:rPr sz="2600" spc="-5" dirty="0">
                <a:latin typeface="Calibri"/>
                <a:cs typeface="Calibri"/>
              </a:rPr>
              <a:t>imposed</a:t>
            </a:r>
            <a:r>
              <a:rPr sz="2600" spc="-10" dirty="0">
                <a:latin typeface="Calibri"/>
                <a:cs typeface="Calibri"/>
              </a:rPr>
              <a:t> </a:t>
            </a:r>
            <a:r>
              <a:rPr sz="2600" spc="-5" dirty="0">
                <a:latin typeface="Calibri"/>
                <a:cs typeface="Calibri"/>
              </a:rPr>
              <a:t>on</a:t>
            </a:r>
            <a:r>
              <a:rPr sz="2600" spc="-10" dirty="0">
                <a:latin typeface="Calibri"/>
                <a:cs typeface="Calibri"/>
              </a:rPr>
              <a:t> </a:t>
            </a:r>
            <a:r>
              <a:rPr sz="2600" spc="-5" dirty="0">
                <a:latin typeface="Calibri"/>
                <a:cs typeface="Calibri"/>
              </a:rPr>
              <a:t>the</a:t>
            </a:r>
            <a:r>
              <a:rPr sz="2600" spc="-15" dirty="0">
                <a:latin typeface="Calibri"/>
                <a:cs typeface="Calibri"/>
              </a:rPr>
              <a:t> </a:t>
            </a:r>
            <a:r>
              <a:rPr sz="2600" dirty="0">
                <a:latin typeface="Calibri"/>
                <a:cs typeface="Calibri"/>
              </a:rPr>
              <a:t>seller</a:t>
            </a:r>
            <a:r>
              <a:rPr sz="2600" dirty="0">
                <a:latin typeface="Arial MT"/>
                <a:cs typeface="Arial MT"/>
              </a:rPr>
              <a:t>…</a:t>
            </a:r>
            <a:endParaRPr sz="2600">
              <a:latin typeface="Arial MT"/>
              <a:cs typeface="Arial MT"/>
            </a:endParaRPr>
          </a:p>
          <a:p>
            <a:pPr marL="897255" lvl="1" indent="-427990">
              <a:lnSpc>
                <a:spcPct val="100000"/>
              </a:lnSpc>
              <a:spcBef>
                <a:spcPts val="1560"/>
              </a:spcBef>
              <a:buFont typeface="Arial MT"/>
              <a:buChar char="○"/>
              <a:tabLst>
                <a:tab pos="897255" algn="l"/>
                <a:tab pos="897890" algn="l"/>
              </a:tabLst>
            </a:pPr>
            <a:r>
              <a:rPr sz="2600" spc="-15" dirty="0">
                <a:latin typeface="Calibri"/>
                <a:cs typeface="Calibri"/>
              </a:rPr>
              <a:t>costs </a:t>
            </a:r>
            <a:r>
              <a:rPr sz="2600" spc="-5" dirty="0">
                <a:latin typeface="Calibri"/>
                <a:cs typeface="Calibri"/>
              </a:rPr>
              <a:t>rise</a:t>
            </a:r>
            <a:r>
              <a:rPr sz="2600" spc="-10" dirty="0">
                <a:latin typeface="Calibri"/>
                <a:cs typeface="Calibri"/>
              </a:rPr>
              <a:t> </a:t>
            </a:r>
            <a:r>
              <a:rPr sz="2600" dirty="0">
                <a:latin typeface="Calibri"/>
                <a:cs typeface="Calibri"/>
              </a:rPr>
              <a:t>&gt;</a:t>
            </a:r>
            <a:r>
              <a:rPr sz="2600" spc="-10" dirty="0">
                <a:latin typeface="Calibri"/>
                <a:cs typeface="Calibri"/>
              </a:rPr>
              <a:t> </a:t>
            </a:r>
            <a:r>
              <a:rPr sz="2600" spc="-5" dirty="0">
                <a:latin typeface="Calibri"/>
                <a:cs typeface="Calibri"/>
              </a:rPr>
              <a:t>supply</a:t>
            </a:r>
            <a:r>
              <a:rPr sz="2600" spc="-10" dirty="0">
                <a:latin typeface="Calibri"/>
                <a:cs typeface="Calibri"/>
              </a:rPr>
              <a:t> </a:t>
            </a:r>
            <a:r>
              <a:rPr sz="2600" spc="-5" dirty="0">
                <a:latin typeface="Calibri"/>
                <a:cs typeface="Calibri"/>
              </a:rPr>
              <a:t>curve</a:t>
            </a:r>
            <a:r>
              <a:rPr sz="2600" spc="-10" dirty="0">
                <a:latin typeface="Calibri"/>
                <a:cs typeface="Calibri"/>
              </a:rPr>
              <a:t> </a:t>
            </a:r>
            <a:r>
              <a:rPr sz="2600" spc="-5" dirty="0">
                <a:latin typeface="Calibri"/>
                <a:cs typeface="Calibri"/>
              </a:rPr>
              <a:t>shifts</a:t>
            </a:r>
            <a:r>
              <a:rPr sz="2600" spc="-10" dirty="0">
                <a:latin typeface="Calibri"/>
                <a:cs typeface="Calibri"/>
              </a:rPr>
              <a:t> </a:t>
            </a:r>
            <a:r>
              <a:rPr sz="2600" spc="-15" dirty="0">
                <a:latin typeface="Calibri"/>
                <a:cs typeface="Calibri"/>
              </a:rPr>
              <a:t>to</a:t>
            </a:r>
            <a:r>
              <a:rPr sz="2600" spc="25" dirty="0">
                <a:latin typeface="Calibri"/>
                <a:cs typeface="Calibri"/>
              </a:rPr>
              <a:t> </a:t>
            </a:r>
            <a:r>
              <a:rPr sz="2600" b="1" i="1" dirty="0">
                <a:solidFill>
                  <a:srgbClr val="E06666"/>
                </a:solidFill>
                <a:latin typeface="Calibri"/>
                <a:cs typeface="Calibri"/>
              </a:rPr>
              <a:t>S</a:t>
            </a:r>
            <a:r>
              <a:rPr sz="2600" b="1" i="1" spc="-10" dirty="0">
                <a:solidFill>
                  <a:srgbClr val="E06666"/>
                </a:solidFill>
                <a:latin typeface="Calibri"/>
                <a:cs typeface="Calibri"/>
              </a:rPr>
              <a:t> </a:t>
            </a:r>
            <a:r>
              <a:rPr sz="2600" b="1" i="1" dirty="0">
                <a:solidFill>
                  <a:srgbClr val="E06666"/>
                </a:solidFill>
                <a:latin typeface="Calibri"/>
                <a:cs typeface="Calibri"/>
              </a:rPr>
              <a:t>+</a:t>
            </a:r>
            <a:r>
              <a:rPr sz="2600" b="1" i="1" spc="-10" dirty="0">
                <a:solidFill>
                  <a:srgbClr val="E06666"/>
                </a:solidFill>
                <a:latin typeface="Calibri"/>
                <a:cs typeface="Calibri"/>
              </a:rPr>
              <a:t> </a:t>
            </a:r>
            <a:r>
              <a:rPr sz="2600" b="1" i="1" spc="-15" dirty="0">
                <a:solidFill>
                  <a:srgbClr val="E06666"/>
                </a:solidFill>
                <a:latin typeface="Calibri"/>
                <a:cs typeface="Calibri"/>
              </a:rPr>
              <a:t>tax</a:t>
            </a:r>
            <a:r>
              <a:rPr sz="2600" b="1" i="1" spc="-10" dirty="0">
                <a:solidFill>
                  <a:srgbClr val="E06666"/>
                </a:solidFill>
                <a:latin typeface="Calibri"/>
                <a:cs typeface="Calibri"/>
              </a:rPr>
              <a:t> </a:t>
            </a:r>
            <a:r>
              <a:rPr sz="2600" b="1" i="1" spc="-5" dirty="0">
                <a:solidFill>
                  <a:srgbClr val="E06666"/>
                </a:solidFill>
                <a:latin typeface="Calibri"/>
                <a:cs typeface="Calibri"/>
              </a:rPr>
              <a:t>on</a:t>
            </a:r>
            <a:r>
              <a:rPr sz="2600" b="1" i="1" spc="-10" dirty="0">
                <a:solidFill>
                  <a:srgbClr val="E06666"/>
                </a:solidFill>
                <a:latin typeface="Calibri"/>
                <a:cs typeface="Calibri"/>
              </a:rPr>
              <a:t> </a:t>
            </a:r>
            <a:r>
              <a:rPr sz="2600" b="1" i="1" spc="-5" dirty="0">
                <a:solidFill>
                  <a:srgbClr val="E06666"/>
                </a:solidFill>
                <a:latin typeface="Calibri"/>
                <a:cs typeface="Calibri"/>
              </a:rPr>
              <a:t>sellers</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if</a:t>
            </a:r>
            <a:r>
              <a:rPr sz="2600" spc="-10" dirty="0">
                <a:latin typeface="Calibri"/>
                <a:cs typeface="Calibri"/>
              </a:rPr>
              <a:t> </a:t>
            </a:r>
            <a:r>
              <a:rPr sz="2600" spc="-30" dirty="0">
                <a:latin typeface="Calibri"/>
                <a:cs typeface="Calibri"/>
              </a:rPr>
              <a:t>taxes</a:t>
            </a:r>
            <a:r>
              <a:rPr sz="2600" spc="-10" dirty="0">
                <a:latin typeface="Calibri"/>
                <a:cs typeface="Calibri"/>
              </a:rPr>
              <a:t> </a:t>
            </a:r>
            <a:r>
              <a:rPr sz="2600" spc="-15" dirty="0">
                <a:latin typeface="Calibri"/>
                <a:cs typeface="Calibri"/>
              </a:rPr>
              <a:t>are</a:t>
            </a:r>
            <a:r>
              <a:rPr sz="2600" spc="-10" dirty="0">
                <a:latin typeface="Calibri"/>
                <a:cs typeface="Calibri"/>
              </a:rPr>
              <a:t> </a:t>
            </a:r>
            <a:r>
              <a:rPr sz="2600" spc="-5" dirty="0">
                <a:latin typeface="Calibri"/>
                <a:cs typeface="Calibri"/>
              </a:rPr>
              <a:t>imposed</a:t>
            </a:r>
            <a:r>
              <a:rPr sz="2600" spc="-10" dirty="0">
                <a:latin typeface="Calibri"/>
                <a:cs typeface="Calibri"/>
              </a:rPr>
              <a:t> </a:t>
            </a:r>
            <a:r>
              <a:rPr sz="2600" spc="-5" dirty="0">
                <a:latin typeface="Calibri"/>
                <a:cs typeface="Calibri"/>
              </a:rPr>
              <a:t>on</a:t>
            </a:r>
            <a:r>
              <a:rPr sz="2600" spc="-10" dirty="0">
                <a:latin typeface="Calibri"/>
                <a:cs typeface="Calibri"/>
              </a:rPr>
              <a:t> </a:t>
            </a:r>
            <a:r>
              <a:rPr sz="2600" spc="-5" dirty="0">
                <a:latin typeface="Calibri"/>
                <a:cs typeface="Calibri"/>
              </a:rPr>
              <a:t>the</a:t>
            </a:r>
            <a:r>
              <a:rPr sz="2600" spc="-15" dirty="0">
                <a:latin typeface="Calibri"/>
                <a:cs typeface="Calibri"/>
              </a:rPr>
              <a:t> buyer</a:t>
            </a:r>
            <a:endParaRPr sz="2600">
              <a:latin typeface="Calibri"/>
              <a:cs typeface="Calibri"/>
            </a:endParaRPr>
          </a:p>
          <a:p>
            <a:pPr marL="897255" marR="637540" lvl="1" indent="-427990">
              <a:lnSpc>
                <a:spcPct val="150000"/>
              </a:lnSpc>
              <a:buFont typeface="Arial MT"/>
              <a:buChar char="○"/>
              <a:tabLst>
                <a:tab pos="897255" algn="l"/>
                <a:tab pos="897890" algn="l"/>
              </a:tabLst>
            </a:pPr>
            <a:r>
              <a:rPr sz="2600" spc="-5" dirty="0">
                <a:latin typeface="Calibri"/>
                <a:cs typeface="Calibri"/>
              </a:rPr>
              <a:t>the amount the </a:t>
            </a:r>
            <a:r>
              <a:rPr sz="2600" spc="-10" dirty="0">
                <a:latin typeface="Calibri"/>
                <a:cs typeface="Calibri"/>
              </a:rPr>
              <a:t>buyer </a:t>
            </a:r>
            <a:r>
              <a:rPr sz="2600" spc="-5" dirty="0">
                <a:latin typeface="Calibri"/>
                <a:cs typeface="Calibri"/>
              </a:rPr>
              <a:t>is willing </a:t>
            </a:r>
            <a:r>
              <a:rPr sz="2600" spc="-15" dirty="0">
                <a:latin typeface="Calibri"/>
                <a:cs typeface="Calibri"/>
              </a:rPr>
              <a:t>to </a:t>
            </a:r>
            <a:r>
              <a:rPr sz="2600" spc="-20" dirty="0">
                <a:latin typeface="Calibri"/>
                <a:cs typeface="Calibri"/>
              </a:rPr>
              <a:t>pay </a:t>
            </a:r>
            <a:r>
              <a:rPr sz="2600" spc="-5" dirty="0">
                <a:latin typeface="Calibri"/>
                <a:cs typeface="Calibri"/>
              </a:rPr>
              <a:t>the seller </a:t>
            </a:r>
            <a:r>
              <a:rPr sz="2600" spc="-10" dirty="0">
                <a:latin typeface="Calibri"/>
                <a:cs typeface="Calibri"/>
              </a:rPr>
              <a:t>decreases </a:t>
            </a:r>
            <a:r>
              <a:rPr sz="2600" dirty="0">
                <a:latin typeface="Calibri"/>
                <a:cs typeface="Calibri"/>
              </a:rPr>
              <a:t>&gt; </a:t>
            </a:r>
            <a:r>
              <a:rPr sz="2600" spc="-575" dirty="0">
                <a:latin typeface="Calibri"/>
                <a:cs typeface="Calibri"/>
              </a:rPr>
              <a:t> </a:t>
            </a:r>
            <a:r>
              <a:rPr sz="2600" spc="-5" dirty="0">
                <a:latin typeface="Calibri"/>
                <a:cs typeface="Calibri"/>
              </a:rPr>
              <a:t>demand</a:t>
            </a:r>
            <a:r>
              <a:rPr sz="2600" spc="-10" dirty="0">
                <a:latin typeface="Calibri"/>
                <a:cs typeface="Calibri"/>
              </a:rPr>
              <a:t> </a:t>
            </a:r>
            <a:r>
              <a:rPr sz="2600" spc="-5" dirty="0">
                <a:latin typeface="Calibri"/>
                <a:cs typeface="Calibri"/>
              </a:rPr>
              <a:t>curve shifts</a:t>
            </a:r>
            <a:r>
              <a:rPr sz="2600" spc="-10" dirty="0">
                <a:latin typeface="Calibri"/>
                <a:cs typeface="Calibri"/>
              </a:rPr>
              <a:t> </a:t>
            </a:r>
            <a:r>
              <a:rPr sz="2600" spc="-15" dirty="0">
                <a:latin typeface="Calibri"/>
                <a:cs typeface="Calibri"/>
              </a:rPr>
              <a:t>to</a:t>
            </a:r>
            <a:r>
              <a:rPr sz="2600" spc="15" dirty="0">
                <a:latin typeface="Calibri"/>
                <a:cs typeface="Calibri"/>
              </a:rPr>
              <a:t> </a:t>
            </a:r>
            <a:r>
              <a:rPr sz="2600" b="1" i="1" dirty="0">
                <a:solidFill>
                  <a:srgbClr val="E06666"/>
                </a:solidFill>
                <a:latin typeface="Calibri"/>
                <a:cs typeface="Calibri"/>
              </a:rPr>
              <a:t>D</a:t>
            </a:r>
            <a:r>
              <a:rPr sz="2600" b="1" i="1" spc="-5" dirty="0">
                <a:solidFill>
                  <a:srgbClr val="E06666"/>
                </a:solidFill>
                <a:latin typeface="Calibri"/>
                <a:cs typeface="Calibri"/>
              </a:rPr>
              <a:t> </a:t>
            </a:r>
            <a:r>
              <a:rPr sz="2600" b="1" i="1" dirty="0">
                <a:solidFill>
                  <a:srgbClr val="E06666"/>
                </a:solidFill>
                <a:latin typeface="Calibri"/>
                <a:cs typeface="Calibri"/>
              </a:rPr>
              <a:t>–</a:t>
            </a:r>
            <a:r>
              <a:rPr sz="2600" b="1" i="1" spc="-10" dirty="0">
                <a:solidFill>
                  <a:srgbClr val="E06666"/>
                </a:solidFill>
                <a:latin typeface="Calibri"/>
                <a:cs typeface="Calibri"/>
              </a:rPr>
              <a:t> </a:t>
            </a:r>
            <a:r>
              <a:rPr sz="2600" b="1" i="1" spc="-15" dirty="0">
                <a:solidFill>
                  <a:srgbClr val="E06666"/>
                </a:solidFill>
                <a:latin typeface="Calibri"/>
                <a:cs typeface="Calibri"/>
              </a:rPr>
              <a:t>tax</a:t>
            </a:r>
            <a:r>
              <a:rPr sz="2600" b="1" i="1" spc="-5" dirty="0">
                <a:solidFill>
                  <a:srgbClr val="E06666"/>
                </a:solidFill>
                <a:latin typeface="Calibri"/>
                <a:cs typeface="Calibri"/>
              </a:rPr>
              <a:t> on buyers</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No</a:t>
            </a:r>
            <a:r>
              <a:rPr sz="2600" spc="-10" dirty="0">
                <a:latin typeface="Calibri"/>
                <a:cs typeface="Calibri"/>
              </a:rPr>
              <a:t> </a:t>
            </a:r>
            <a:r>
              <a:rPr sz="2600" spc="-20" dirty="0">
                <a:latin typeface="Calibri"/>
                <a:cs typeface="Calibri"/>
              </a:rPr>
              <a:t>matter</a:t>
            </a:r>
            <a:r>
              <a:rPr sz="2600" spc="-5" dirty="0">
                <a:latin typeface="Calibri"/>
                <a:cs typeface="Calibri"/>
              </a:rPr>
              <a:t> who</a:t>
            </a:r>
            <a:r>
              <a:rPr sz="2600" spc="-10" dirty="0">
                <a:latin typeface="Calibri"/>
                <a:cs typeface="Calibri"/>
              </a:rPr>
              <a:t> </a:t>
            </a:r>
            <a:r>
              <a:rPr sz="2600" spc="-5" dirty="0">
                <a:latin typeface="Calibri"/>
                <a:cs typeface="Calibri"/>
              </a:rPr>
              <a:t>the</a:t>
            </a:r>
            <a:r>
              <a:rPr sz="2600" spc="-10" dirty="0">
                <a:latin typeface="Calibri"/>
                <a:cs typeface="Calibri"/>
              </a:rPr>
              <a:t> </a:t>
            </a:r>
            <a:r>
              <a:rPr sz="2600" spc="-30" dirty="0">
                <a:latin typeface="Calibri"/>
                <a:cs typeface="Calibri"/>
              </a:rPr>
              <a:t>taxes</a:t>
            </a:r>
            <a:r>
              <a:rPr sz="2600" spc="-5" dirty="0">
                <a:latin typeface="Calibri"/>
                <a:cs typeface="Calibri"/>
              </a:rPr>
              <a:t> </a:t>
            </a:r>
            <a:r>
              <a:rPr sz="2600" spc="-15" dirty="0">
                <a:latin typeface="Calibri"/>
                <a:cs typeface="Calibri"/>
              </a:rPr>
              <a:t>are</a:t>
            </a:r>
            <a:r>
              <a:rPr sz="2600" spc="-10" dirty="0">
                <a:latin typeface="Calibri"/>
                <a:cs typeface="Calibri"/>
              </a:rPr>
              <a:t> </a:t>
            </a:r>
            <a:r>
              <a:rPr sz="2600" spc="-5" dirty="0">
                <a:latin typeface="Calibri"/>
                <a:cs typeface="Calibri"/>
              </a:rPr>
              <a:t>imposed on, the</a:t>
            </a:r>
            <a:r>
              <a:rPr sz="2600" spc="-15" dirty="0">
                <a:latin typeface="Calibri"/>
                <a:cs typeface="Calibri"/>
              </a:rPr>
              <a:t> </a:t>
            </a:r>
            <a:r>
              <a:rPr sz="2600" spc="-10" dirty="0">
                <a:latin typeface="Calibri"/>
                <a:cs typeface="Calibri"/>
              </a:rPr>
              <a:t>result</a:t>
            </a:r>
            <a:r>
              <a:rPr sz="2600" spc="-5" dirty="0">
                <a:latin typeface="Calibri"/>
                <a:cs typeface="Calibri"/>
              </a:rPr>
              <a:t> is</a:t>
            </a:r>
            <a:r>
              <a:rPr sz="2600" spc="-10" dirty="0">
                <a:latin typeface="Calibri"/>
                <a:cs typeface="Calibri"/>
              </a:rPr>
              <a:t> </a:t>
            </a:r>
            <a:r>
              <a:rPr sz="2600" spc="-5" dirty="0">
                <a:latin typeface="Calibri"/>
                <a:cs typeface="Calibri"/>
              </a:rPr>
              <a:t>the</a:t>
            </a:r>
            <a:r>
              <a:rPr sz="2600" spc="-10" dirty="0">
                <a:latin typeface="Calibri"/>
                <a:cs typeface="Calibri"/>
              </a:rPr>
              <a:t> </a:t>
            </a:r>
            <a:r>
              <a:rPr sz="2600" spc="-5" dirty="0">
                <a:latin typeface="Calibri"/>
                <a:cs typeface="Calibri"/>
              </a:rPr>
              <a:t>same</a:t>
            </a:r>
            <a:endParaRPr sz="26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24845"/>
            <a:ext cx="18288635" cy="8362315"/>
            <a:chOff x="0" y="1924845"/>
            <a:chExt cx="18288635" cy="8362315"/>
          </a:xfrm>
        </p:grpSpPr>
        <p:pic>
          <p:nvPicPr>
            <p:cNvPr id="3" name="object 3"/>
            <p:cNvPicPr/>
            <p:nvPr/>
          </p:nvPicPr>
          <p:blipFill>
            <a:blip r:embed="rId2" cstate="print"/>
            <a:stretch>
              <a:fillRect/>
            </a:stretch>
          </p:blipFill>
          <p:spPr>
            <a:xfrm>
              <a:off x="5873325" y="1924845"/>
              <a:ext cx="6479370" cy="6601465"/>
            </a:xfrm>
            <a:prstGeom prst="rect">
              <a:avLst/>
            </a:prstGeom>
          </p:spPr>
        </p:pic>
        <p:sp>
          <p:nvSpPr>
            <p:cNvPr id="4" name="object 4"/>
            <p:cNvSpPr/>
            <p:nvPr/>
          </p:nvSpPr>
          <p:spPr>
            <a:xfrm>
              <a:off x="6812799" y="2576162"/>
              <a:ext cx="3563620" cy="2615565"/>
            </a:xfrm>
            <a:custGeom>
              <a:avLst/>
              <a:gdLst/>
              <a:ahLst/>
              <a:cxnLst/>
              <a:rect l="l" t="t" r="r" b="b"/>
              <a:pathLst>
                <a:path w="3563620" h="2615565">
                  <a:moveTo>
                    <a:pt x="0" y="2615099"/>
                  </a:moveTo>
                  <a:lnTo>
                    <a:pt x="3563099" y="0"/>
                  </a:lnTo>
                </a:path>
              </a:pathLst>
            </a:custGeom>
            <a:ln w="28574">
              <a:solidFill>
                <a:srgbClr val="1F497D"/>
              </a:solidFill>
            </a:ln>
          </p:spPr>
          <p:txBody>
            <a:bodyPr wrap="square" lIns="0" tIns="0" rIns="0" bIns="0" rtlCol="0"/>
            <a:lstStyle/>
            <a:p>
              <a:endParaRPr/>
            </a:p>
          </p:txBody>
        </p:sp>
      </p:grpSp>
      <p:sp>
        <p:nvSpPr>
          <p:cNvPr id="5" name="object 5"/>
          <p:cNvSpPr txBox="1">
            <a:spLocks noGrp="1"/>
          </p:cNvSpPr>
          <p:nvPr>
            <p:ph type="title"/>
          </p:nvPr>
        </p:nvSpPr>
        <p:spPr>
          <a:xfrm>
            <a:off x="877625" y="820614"/>
            <a:ext cx="896937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20" dirty="0">
                <a:latin typeface="Calibri"/>
                <a:cs typeface="Calibri"/>
              </a:rPr>
              <a:t> </a:t>
            </a:r>
            <a:r>
              <a:rPr sz="4200" spc="-15" dirty="0">
                <a:latin typeface="Calibri"/>
                <a:cs typeface="Calibri"/>
              </a:rPr>
              <a:t>Government </a:t>
            </a:r>
            <a:r>
              <a:rPr sz="4200" spc="-10" dirty="0">
                <a:latin typeface="Calibri"/>
                <a:cs typeface="Calibri"/>
              </a:rPr>
              <a:t>Actions</a:t>
            </a:r>
            <a:r>
              <a:rPr sz="4200" spc="-15" dirty="0">
                <a:latin typeface="Calibri"/>
                <a:cs typeface="Calibri"/>
              </a:rPr>
              <a:t> </a:t>
            </a:r>
            <a:r>
              <a:rPr sz="4200" spc="-5" dirty="0">
                <a:latin typeface="Calibri"/>
                <a:cs typeface="Calibri"/>
              </a:rPr>
              <a:t>in</a:t>
            </a:r>
            <a:r>
              <a:rPr sz="4200" spc="-20"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10" dirty="0">
                <a:latin typeface="Calibri"/>
                <a:cs typeface="Calibri"/>
              </a:rPr>
              <a:t> </a:t>
            </a:r>
            <a:r>
              <a:rPr sz="4200" spc="-95" dirty="0">
                <a:latin typeface="Calibri"/>
                <a:cs typeface="Calibri"/>
              </a:rPr>
              <a:t>Taxes</a:t>
            </a:r>
            <a:endParaRPr sz="4200">
              <a:latin typeface="Calibri"/>
              <a:cs typeface="Calibri"/>
            </a:endParaRPr>
          </a:p>
        </p:txBody>
      </p:sp>
      <p:sp>
        <p:nvSpPr>
          <p:cNvPr id="6" name="object 6"/>
          <p:cNvSpPr txBox="1"/>
          <p:nvPr/>
        </p:nvSpPr>
        <p:spPr>
          <a:xfrm>
            <a:off x="10697599" y="2299433"/>
            <a:ext cx="23310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S</a:t>
            </a:r>
            <a:r>
              <a:rPr sz="2400" spc="-25" dirty="0">
                <a:latin typeface="Calibri"/>
                <a:cs typeface="Calibri"/>
              </a:rPr>
              <a:t> </a:t>
            </a:r>
            <a:r>
              <a:rPr sz="2400" dirty="0">
                <a:latin typeface="Calibri"/>
                <a:cs typeface="Calibri"/>
              </a:rPr>
              <a:t>+</a:t>
            </a:r>
            <a:r>
              <a:rPr sz="2400" spc="-20" dirty="0">
                <a:latin typeface="Calibri"/>
                <a:cs typeface="Calibri"/>
              </a:rPr>
              <a:t> </a:t>
            </a:r>
            <a:r>
              <a:rPr sz="2400" spc="-30" dirty="0">
                <a:latin typeface="Calibri"/>
                <a:cs typeface="Calibri"/>
              </a:rPr>
              <a:t>taxes</a:t>
            </a:r>
            <a:r>
              <a:rPr sz="2400" spc="-25" dirty="0">
                <a:latin typeface="Calibri"/>
                <a:cs typeface="Calibri"/>
              </a:rPr>
              <a:t> </a:t>
            </a:r>
            <a:r>
              <a:rPr sz="2400" spc="-5" dirty="0">
                <a:latin typeface="Calibri"/>
                <a:cs typeface="Calibri"/>
              </a:rPr>
              <a:t>on</a:t>
            </a:r>
            <a:r>
              <a:rPr sz="2400" spc="-20" dirty="0">
                <a:latin typeface="Calibri"/>
                <a:cs typeface="Calibri"/>
              </a:rPr>
              <a:t> </a:t>
            </a:r>
            <a:r>
              <a:rPr sz="2400" spc="-10" dirty="0">
                <a:latin typeface="Calibri"/>
                <a:cs typeface="Calibri"/>
              </a:rPr>
              <a:t>sellers</a:t>
            </a:r>
            <a:endParaRPr sz="2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896937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20" dirty="0">
                <a:latin typeface="Calibri"/>
                <a:cs typeface="Calibri"/>
              </a:rPr>
              <a:t> </a:t>
            </a:r>
            <a:r>
              <a:rPr sz="4200" spc="-15" dirty="0">
                <a:latin typeface="Calibri"/>
                <a:cs typeface="Calibri"/>
              </a:rPr>
              <a:t>Government </a:t>
            </a:r>
            <a:r>
              <a:rPr sz="4200" spc="-10" dirty="0">
                <a:latin typeface="Calibri"/>
                <a:cs typeface="Calibri"/>
              </a:rPr>
              <a:t>Actions</a:t>
            </a:r>
            <a:r>
              <a:rPr sz="4200" spc="-15" dirty="0">
                <a:latin typeface="Calibri"/>
                <a:cs typeface="Calibri"/>
              </a:rPr>
              <a:t> </a:t>
            </a:r>
            <a:r>
              <a:rPr sz="4200" spc="-5" dirty="0">
                <a:latin typeface="Calibri"/>
                <a:cs typeface="Calibri"/>
              </a:rPr>
              <a:t>in</a:t>
            </a:r>
            <a:r>
              <a:rPr sz="4200" spc="-20"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10" dirty="0">
                <a:latin typeface="Calibri"/>
                <a:cs typeface="Calibri"/>
              </a:rPr>
              <a:t> </a:t>
            </a:r>
            <a:r>
              <a:rPr sz="4200" spc="-95" dirty="0">
                <a:latin typeface="Calibri"/>
                <a:cs typeface="Calibri"/>
              </a:rPr>
              <a:t>Taxes</a:t>
            </a:r>
            <a:endParaRPr sz="4200">
              <a:latin typeface="Calibri"/>
              <a:cs typeface="Calibri"/>
            </a:endParaRPr>
          </a:p>
        </p:txBody>
      </p:sp>
      <p:sp>
        <p:nvSpPr>
          <p:cNvPr id="3" name="object 3"/>
          <p:cNvSpPr txBox="1"/>
          <p:nvPr/>
        </p:nvSpPr>
        <p:spPr>
          <a:xfrm>
            <a:off x="996900" y="1543821"/>
            <a:ext cx="7437120" cy="1214120"/>
          </a:xfrm>
          <a:prstGeom prst="rect">
            <a:avLst/>
          </a:prstGeom>
        </p:spPr>
        <p:txBody>
          <a:bodyPr vert="horz" wrap="square" lIns="0" tIns="12700" rIns="0" bIns="0" rtlCol="0">
            <a:spAutoFit/>
          </a:bodyPr>
          <a:lstStyle/>
          <a:p>
            <a:pPr marL="12700" marR="5080">
              <a:lnSpc>
                <a:spcPct val="150000"/>
              </a:lnSpc>
              <a:spcBef>
                <a:spcPts val="100"/>
              </a:spcBef>
            </a:pPr>
            <a:r>
              <a:rPr sz="2600" spc="-5" dirty="0">
                <a:latin typeface="Calibri"/>
                <a:cs typeface="Calibri"/>
              </a:rPr>
              <a:t>The </a:t>
            </a:r>
            <a:r>
              <a:rPr sz="2600" spc="-15" dirty="0">
                <a:latin typeface="Calibri"/>
                <a:cs typeface="Calibri"/>
              </a:rPr>
              <a:t>more </a:t>
            </a:r>
            <a:r>
              <a:rPr sz="2600" spc="-10" dirty="0">
                <a:latin typeface="Calibri"/>
                <a:cs typeface="Calibri"/>
              </a:rPr>
              <a:t>inelastic </a:t>
            </a:r>
            <a:r>
              <a:rPr sz="2600" spc="-5" dirty="0">
                <a:latin typeface="Calibri"/>
                <a:cs typeface="Calibri"/>
              </a:rPr>
              <a:t>ed is, the higher the </a:t>
            </a:r>
            <a:r>
              <a:rPr sz="2600" spc="-15" dirty="0">
                <a:latin typeface="Calibri"/>
                <a:cs typeface="Calibri"/>
              </a:rPr>
              <a:t>buyer’s </a:t>
            </a:r>
            <a:r>
              <a:rPr sz="2600" spc="-10" dirty="0">
                <a:latin typeface="Calibri"/>
                <a:cs typeface="Calibri"/>
              </a:rPr>
              <a:t>share </a:t>
            </a:r>
            <a:r>
              <a:rPr sz="2600" spc="-5" dirty="0">
                <a:latin typeface="Calibri"/>
                <a:cs typeface="Calibri"/>
              </a:rPr>
              <a:t>of </a:t>
            </a:r>
            <a:r>
              <a:rPr sz="2600" spc="-575" dirty="0">
                <a:latin typeface="Calibri"/>
                <a:cs typeface="Calibri"/>
              </a:rPr>
              <a:t> </a:t>
            </a:r>
            <a:r>
              <a:rPr sz="2600" spc="-30" dirty="0">
                <a:latin typeface="Calibri"/>
                <a:cs typeface="Calibri"/>
              </a:rPr>
              <a:t>taxes</a:t>
            </a:r>
            <a:endParaRPr sz="2600">
              <a:latin typeface="Calibri"/>
              <a:cs typeface="Calibri"/>
            </a:endParaRPr>
          </a:p>
        </p:txBody>
      </p:sp>
      <p:sp>
        <p:nvSpPr>
          <p:cNvPr id="4" name="object 4"/>
          <p:cNvSpPr txBox="1"/>
          <p:nvPr/>
        </p:nvSpPr>
        <p:spPr>
          <a:xfrm>
            <a:off x="9286525" y="1543821"/>
            <a:ext cx="7345680" cy="1214120"/>
          </a:xfrm>
          <a:prstGeom prst="rect">
            <a:avLst/>
          </a:prstGeom>
        </p:spPr>
        <p:txBody>
          <a:bodyPr vert="horz" wrap="square" lIns="0" tIns="12700" rIns="0" bIns="0" rtlCol="0">
            <a:spAutoFit/>
          </a:bodyPr>
          <a:lstStyle/>
          <a:p>
            <a:pPr marL="12700" marR="5080">
              <a:lnSpc>
                <a:spcPct val="150000"/>
              </a:lnSpc>
              <a:spcBef>
                <a:spcPts val="100"/>
              </a:spcBef>
            </a:pPr>
            <a:r>
              <a:rPr sz="2600" spc="-5" dirty="0">
                <a:latin typeface="Calibri"/>
                <a:cs typeface="Calibri"/>
              </a:rPr>
              <a:t>The </a:t>
            </a:r>
            <a:r>
              <a:rPr sz="2600" spc="-15" dirty="0">
                <a:latin typeface="Calibri"/>
                <a:cs typeface="Calibri"/>
              </a:rPr>
              <a:t>more </a:t>
            </a:r>
            <a:r>
              <a:rPr sz="2600" spc="-10" dirty="0">
                <a:latin typeface="Calibri"/>
                <a:cs typeface="Calibri"/>
              </a:rPr>
              <a:t>inelastic </a:t>
            </a:r>
            <a:r>
              <a:rPr sz="2600" spc="-5" dirty="0">
                <a:latin typeface="Calibri"/>
                <a:cs typeface="Calibri"/>
              </a:rPr>
              <a:t>es is, the higher the </a:t>
            </a:r>
            <a:r>
              <a:rPr sz="2600" spc="-10" dirty="0">
                <a:latin typeface="Calibri"/>
                <a:cs typeface="Calibri"/>
              </a:rPr>
              <a:t>seller’s share </a:t>
            </a:r>
            <a:r>
              <a:rPr sz="2600" spc="-5" dirty="0">
                <a:latin typeface="Calibri"/>
                <a:cs typeface="Calibri"/>
              </a:rPr>
              <a:t>of </a:t>
            </a:r>
            <a:r>
              <a:rPr sz="2600" spc="-575" dirty="0">
                <a:latin typeface="Calibri"/>
                <a:cs typeface="Calibri"/>
              </a:rPr>
              <a:t> </a:t>
            </a:r>
            <a:r>
              <a:rPr sz="2600" spc="-30" dirty="0">
                <a:latin typeface="Calibri"/>
                <a:cs typeface="Calibri"/>
              </a:rPr>
              <a:t>taxes</a:t>
            </a:r>
            <a:endParaRPr sz="2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1512125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0" dirty="0">
                <a:latin typeface="Calibri"/>
                <a:cs typeface="Calibri"/>
              </a:rPr>
              <a:t> </a:t>
            </a:r>
            <a:r>
              <a:rPr sz="4200" spc="-15" dirty="0">
                <a:latin typeface="Calibri"/>
                <a:cs typeface="Calibri"/>
              </a:rPr>
              <a:t>Government</a:t>
            </a:r>
            <a:r>
              <a:rPr sz="4200" spc="-10" dirty="0">
                <a:latin typeface="Calibri"/>
                <a:cs typeface="Calibri"/>
              </a:rPr>
              <a:t> Actions </a:t>
            </a:r>
            <a:r>
              <a:rPr sz="4200" spc="-5" dirty="0">
                <a:latin typeface="Calibri"/>
                <a:cs typeface="Calibri"/>
              </a:rPr>
              <a:t>in </a:t>
            </a:r>
            <a:r>
              <a:rPr sz="4200" spc="-30" dirty="0">
                <a:latin typeface="Calibri"/>
                <a:cs typeface="Calibri"/>
              </a:rPr>
              <a:t>Market</a:t>
            </a:r>
            <a:r>
              <a:rPr sz="4200" spc="-10" dirty="0">
                <a:latin typeface="Calibri"/>
                <a:cs typeface="Calibri"/>
              </a:rPr>
              <a:t> </a:t>
            </a:r>
            <a:r>
              <a:rPr sz="4200" dirty="0">
                <a:latin typeface="Calibri"/>
                <a:cs typeface="Calibri"/>
              </a:rPr>
              <a:t>-</a:t>
            </a:r>
            <a:r>
              <a:rPr sz="4200" spc="-5" dirty="0">
                <a:latin typeface="Calibri"/>
                <a:cs typeface="Calibri"/>
              </a:rPr>
              <a:t> </a:t>
            </a:r>
            <a:r>
              <a:rPr sz="4200" spc="-80" dirty="0">
                <a:latin typeface="Calibri"/>
                <a:cs typeface="Calibri"/>
              </a:rPr>
              <a:t>Taxes,</a:t>
            </a:r>
            <a:r>
              <a:rPr sz="4200" dirty="0">
                <a:latin typeface="Calibri"/>
                <a:cs typeface="Calibri"/>
              </a:rPr>
              <a:t> </a:t>
            </a:r>
            <a:r>
              <a:rPr sz="4200" spc="-10" dirty="0">
                <a:latin typeface="Calibri"/>
                <a:cs typeface="Calibri"/>
              </a:rPr>
              <a:t>Production </a:t>
            </a:r>
            <a:r>
              <a:rPr sz="4200" spc="-15" dirty="0">
                <a:latin typeface="Calibri"/>
                <a:cs typeface="Calibri"/>
              </a:rPr>
              <a:t>Quota,</a:t>
            </a:r>
            <a:r>
              <a:rPr sz="4200" spc="-10" dirty="0">
                <a:latin typeface="Calibri"/>
                <a:cs typeface="Calibri"/>
              </a:rPr>
              <a:t> Subsidy</a:t>
            </a:r>
            <a:endParaRPr sz="4200">
              <a:latin typeface="Calibri"/>
              <a:cs typeface="Calibri"/>
            </a:endParaRPr>
          </a:p>
        </p:txBody>
      </p:sp>
      <p:sp>
        <p:nvSpPr>
          <p:cNvPr id="3" name="object 3"/>
          <p:cNvSpPr txBox="1"/>
          <p:nvPr/>
        </p:nvSpPr>
        <p:spPr>
          <a:xfrm>
            <a:off x="1137100" y="2251950"/>
            <a:ext cx="15187930" cy="901700"/>
          </a:xfrm>
          <a:prstGeom prst="rect">
            <a:avLst/>
          </a:prstGeom>
        </p:spPr>
        <p:txBody>
          <a:bodyPr vert="horz" wrap="square" lIns="0" tIns="12700" rIns="0" bIns="0" rtlCol="0">
            <a:spAutoFit/>
          </a:bodyPr>
          <a:lstStyle/>
          <a:p>
            <a:pPr marL="12700" marR="5080">
              <a:lnSpc>
                <a:spcPct val="114999"/>
              </a:lnSpc>
              <a:spcBef>
                <a:spcPts val="100"/>
              </a:spcBef>
            </a:pPr>
            <a:r>
              <a:rPr sz="2500" b="1" u="heavy" spc="-5" dirty="0">
                <a:solidFill>
                  <a:srgbClr val="1155CC"/>
                </a:solidFill>
                <a:uFill>
                  <a:solidFill>
                    <a:srgbClr val="1155CC"/>
                  </a:solidFill>
                </a:uFill>
                <a:latin typeface="Calibri"/>
                <a:cs typeface="Calibri"/>
              </a:rPr>
              <a:t>Q1</a:t>
            </a:r>
            <a:r>
              <a:rPr lang="en-CA" sz="2500" b="1" u="heavy" spc="-5" dirty="0">
                <a:solidFill>
                  <a:srgbClr val="1155CC"/>
                </a:solidFill>
                <a:uFill>
                  <a:solidFill>
                    <a:srgbClr val="1155CC"/>
                  </a:solidFill>
                </a:uFill>
                <a:latin typeface="Calibri"/>
                <a:cs typeface="Calibri"/>
              </a:rPr>
              <a:t>5</a:t>
            </a:r>
            <a:r>
              <a:rPr sz="2500" b="1" u="heavy" spc="-5" dirty="0">
                <a:solidFill>
                  <a:srgbClr val="1155CC"/>
                </a:solidFill>
                <a:uFill>
                  <a:solidFill>
                    <a:srgbClr val="1155CC"/>
                  </a:solidFill>
                </a:uFill>
                <a:latin typeface="Calibri"/>
                <a:cs typeface="Calibri"/>
              </a:rPr>
              <a:t>:</a:t>
            </a:r>
            <a:r>
              <a:rPr sz="2500" b="1" spc="-5" dirty="0">
                <a:solidFill>
                  <a:srgbClr val="1155CC"/>
                </a:solidFill>
                <a:latin typeface="Calibri"/>
                <a:cs typeface="Calibri"/>
              </a:rPr>
              <a:t> </a:t>
            </a:r>
            <a:r>
              <a:rPr sz="2500" spc="-5" dirty="0">
                <a:latin typeface="Calibri"/>
                <a:cs typeface="Calibri"/>
              </a:rPr>
              <a:t>Goods </a:t>
            </a:r>
            <a:r>
              <a:rPr sz="2500" spc="-25" dirty="0">
                <a:latin typeface="Calibri"/>
                <a:cs typeface="Calibri"/>
              </a:rPr>
              <a:t>like</a:t>
            </a:r>
            <a:r>
              <a:rPr sz="2500" spc="-5" dirty="0">
                <a:latin typeface="Calibri"/>
                <a:cs typeface="Calibri"/>
              </a:rPr>
              <a:t> alcohol, </a:t>
            </a:r>
            <a:r>
              <a:rPr sz="2500" spc="-20" dirty="0">
                <a:latin typeface="Calibri"/>
                <a:cs typeface="Calibri"/>
              </a:rPr>
              <a:t>cigarette</a:t>
            </a:r>
            <a:r>
              <a:rPr sz="2500" spc="-5" dirty="0">
                <a:latin typeface="Calibri"/>
                <a:cs typeface="Calibri"/>
              </a:rPr>
              <a:t> </a:t>
            </a:r>
            <a:r>
              <a:rPr sz="2500" dirty="0">
                <a:latin typeface="Calibri"/>
                <a:cs typeface="Calibri"/>
              </a:rPr>
              <a:t>and</a:t>
            </a:r>
            <a:r>
              <a:rPr sz="2500" spc="-5" dirty="0">
                <a:latin typeface="Calibri"/>
                <a:cs typeface="Calibri"/>
              </a:rPr>
              <a:t> </a:t>
            </a:r>
            <a:r>
              <a:rPr sz="2500" spc="-20" dirty="0">
                <a:latin typeface="Calibri"/>
                <a:cs typeface="Calibri"/>
              </a:rPr>
              <a:t>gas</a:t>
            </a:r>
            <a:r>
              <a:rPr sz="2500" spc="-5" dirty="0">
                <a:latin typeface="Calibri"/>
                <a:cs typeface="Calibri"/>
              </a:rPr>
              <a:t> typically </a:t>
            </a:r>
            <a:r>
              <a:rPr sz="2500" spc="-20" dirty="0">
                <a:latin typeface="Calibri"/>
                <a:cs typeface="Calibri"/>
              </a:rPr>
              <a:t>have</a:t>
            </a:r>
            <a:r>
              <a:rPr sz="2500" spc="-5" dirty="0">
                <a:latin typeface="Calibri"/>
                <a:cs typeface="Calibri"/>
              </a:rPr>
              <a:t> </a:t>
            </a:r>
            <a:r>
              <a:rPr sz="2500" spc="-10" dirty="0">
                <a:latin typeface="Calibri"/>
                <a:cs typeface="Calibri"/>
              </a:rPr>
              <a:t>inelastic</a:t>
            </a:r>
            <a:r>
              <a:rPr sz="2500" spc="-5" dirty="0">
                <a:latin typeface="Calibri"/>
                <a:cs typeface="Calibri"/>
              </a:rPr>
              <a:t> demand.</a:t>
            </a:r>
            <a:r>
              <a:rPr sz="2500" dirty="0">
                <a:latin typeface="Calibri"/>
                <a:cs typeface="Calibri"/>
              </a:rPr>
              <a:t> </a:t>
            </a:r>
            <a:r>
              <a:rPr sz="2500" spc="-5" dirty="0">
                <a:latin typeface="Calibri"/>
                <a:cs typeface="Calibri"/>
              </a:rPr>
              <a:t>If </a:t>
            </a:r>
            <a:r>
              <a:rPr sz="2500" dirty="0">
                <a:latin typeface="Calibri"/>
                <a:cs typeface="Calibri"/>
              </a:rPr>
              <a:t>a</a:t>
            </a:r>
            <a:r>
              <a:rPr sz="2500" spc="-5" dirty="0">
                <a:latin typeface="Calibri"/>
                <a:cs typeface="Calibri"/>
              </a:rPr>
              <a:t> </a:t>
            </a:r>
            <a:r>
              <a:rPr sz="2500" spc="-20" dirty="0">
                <a:latin typeface="Calibri"/>
                <a:cs typeface="Calibri"/>
              </a:rPr>
              <a:t>tax</a:t>
            </a:r>
            <a:r>
              <a:rPr sz="2500" spc="-5" dirty="0">
                <a:latin typeface="Calibri"/>
                <a:cs typeface="Calibri"/>
              </a:rPr>
              <a:t> is imposed on them, who </a:t>
            </a:r>
            <a:r>
              <a:rPr sz="2500" spc="-10" dirty="0">
                <a:latin typeface="Calibri"/>
                <a:cs typeface="Calibri"/>
              </a:rPr>
              <a:t>would</a:t>
            </a:r>
            <a:r>
              <a:rPr sz="2500" spc="-5" dirty="0">
                <a:latin typeface="Calibri"/>
                <a:cs typeface="Calibri"/>
              </a:rPr>
              <a:t> </a:t>
            </a:r>
            <a:r>
              <a:rPr sz="2500" spc="-20" dirty="0">
                <a:latin typeface="Calibri"/>
                <a:cs typeface="Calibri"/>
              </a:rPr>
              <a:t>pay </a:t>
            </a:r>
            <a:r>
              <a:rPr sz="2500" spc="-550" dirty="0">
                <a:latin typeface="Calibri"/>
                <a:cs typeface="Calibri"/>
              </a:rPr>
              <a:t> </a:t>
            </a:r>
            <a:r>
              <a:rPr sz="2500" spc="-15" dirty="0">
                <a:latin typeface="Calibri"/>
                <a:cs typeface="Calibri"/>
              </a:rPr>
              <a:t>more</a:t>
            </a:r>
            <a:r>
              <a:rPr sz="2500" spc="-10" dirty="0">
                <a:latin typeface="Calibri"/>
                <a:cs typeface="Calibri"/>
              </a:rPr>
              <a:t> </a:t>
            </a:r>
            <a:r>
              <a:rPr sz="2500" spc="-5" dirty="0">
                <a:latin typeface="Calibri"/>
                <a:cs typeface="Calibri"/>
              </a:rPr>
              <a:t>of the </a:t>
            </a:r>
            <a:r>
              <a:rPr sz="2500" spc="-20" dirty="0">
                <a:latin typeface="Calibri"/>
                <a:cs typeface="Calibri"/>
              </a:rPr>
              <a:t>tax?</a:t>
            </a:r>
            <a:endParaRPr sz="2500" dirty="0">
              <a:latin typeface="Calibri"/>
              <a:cs typeface="Calibri"/>
            </a:endParaRPr>
          </a:p>
        </p:txBody>
      </p:sp>
      <p:sp>
        <p:nvSpPr>
          <p:cNvPr id="5" name="object 5"/>
          <p:cNvSpPr txBox="1"/>
          <p:nvPr/>
        </p:nvSpPr>
        <p:spPr>
          <a:xfrm>
            <a:off x="1447800" y="3370720"/>
            <a:ext cx="3732529" cy="1801775"/>
          </a:xfrm>
          <a:prstGeom prst="rect">
            <a:avLst/>
          </a:prstGeom>
        </p:spPr>
        <p:txBody>
          <a:bodyPr vert="horz" wrap="square" lIns="0" tIns="69850" rIns="0" bIns="0" rtlCol="0">
            <a:spAutoFit/>
          </a:bodyPr>
          <a:lstStyle/>
          <a:p>
            <a:pPr marL="27305">
              <a:lnSpc>
                <a:spcPct val="100000"/>
              </a:lnSpc>
              <a:spcBef>
                <a:spcPts val="550"/>
              </a:spcBef>
            </a:pPr>
            <a:r>
              <a:rPr sz="2500" b="1" dirty="0">
                <a:latin typeface="Calibri"/>
                <a:cs typeface="Calibri"/>
              </a:rPr>
              <a:t>a)</a:t>
            </a:r>
            <a:r>
              <a:rPr lang="en-CA" sz="2500" b="1" dirty="0">
                <a:latin typeface="Calibri"/>
                <a:cs typeface="Calibri"/>
              </a:rPr>
              <a:t>   buyer</a:t>
            </a:r>
          </a:p>
          <a:p>
            <a:pPr marL="504190" indent="-492125">
              <a:lnSpc>
                <a:spcPct val="100000"/>
              </a:lnSpc>
              <a:spcBef>
                <a:spcPts val="450"/>
              </a:spcBef>
              <a:buAutoNum type="alphaLcParenR" startAt="2"/>
              <a:tabLst>
                <a:tab pos="504190" algn="l"/>
                <a:tab pos="504825" algn="l"/>
              </a:tabLst>
            </a:pPr>
            <a:r>
              <a:rPr lang="en-CA" sz="2500" spc="-5" dirty="0">
                <a:latin typeface="Calibri"/>
                <a:cs typeface="Calibri"/>
              </a:rPr>
              <a:t>seller</a:t>
            </a:r>
            <a:endParaRPr lang="en-CA" sz="2500" dirty="0">
              <a:latin typeface="Calibri"/>
              <a:cs typeface="Calibri"/>
            </a:endParaRPr>
          </a:p>
          <a:p>
            <a:pPr marL="504190" indent="-459740">
              <a:lnSpc>
                <a:spcPct val="100000"/>
              </a:lnSpc>
              <a:spcBef>
                <a:spcPts val="450"/>
              </a:spcBef>
              <a:buAutoNum type="alphaLcParenR" startAt="2"/>
              <a:tabLst>
                <a:tab pos="504190" algn="l"/>
                <a:tab pos="504825" algn="l"/>
              </a:tabLst>
            </a:pPr>
            <a:r>
              <a:rPr sz="2500" spc="-5" dirty="0">
                <a:latin typeface="Calibri"/>
                <a:cs typeface="Calibri"/>
              </a:rPr>
              <a:t>both</a:t>
            </a:r>
            <a:r>
              <a:rPr sz="2500" spc="-25" dirty="0">
                <a:latin typeface="Calibri"/>
                <a:cs typeface="Calibri"/>
              </a:rPr>
              <a:t> </a:t>
            </a:r>
            <a:r>
              <a:rPr sz="2500" spc="-5" dirty="0">
                <a:latin typeface="Calibri"/>
                <a:cs typeface="Calibri"/>
              </a:rPr>
              <a:t>will</a:t>
            </a:r>
            <a:r>
              <a:rPr sz="2500" spc="-25" dirty="0">
                <a:latin typeface="Calibri"/>
                <a:cs typeface="Calibri"/>
              </a:rPr>
              <a:t> </a:t>
            </a:r>
            <a:r>
              <a:rPr sz="2500" spc="-20" dirty="0">
                <a:latin typeface="Calibri"/>
                <a:cs typeface="Calibri"/>
              </a:rPr>
              <a:t>pay</a:t>
            </a:r>
            <a:r>
              <a:rPr sz="2500" spc="-25" dirty="0">
                <a:latin typeface="Calibri"/>
                <a:cs typeface="Calibri"/>
              </a:rPr>
              <a:t> </a:t>
            </a:r>
            <a:r>
              <a:rPr sz="2500" spc="-5" dirty="0">
                <a:latin typeface="Calibri"/>
                <a:cs typeface="Calibri"/>
              </a:rPr>
              <a:t>equal</a:t>
            </a:r>
            <a:r>
              <a:rPr sz="2500" spc="-20" dirty="0">
                <a:latin typeface="Calibri"/>
                <a:cs typeface="Calibri"/>
              </a:rPr>
              <a:t> </a:t>
            </a:r>
            <a:r>
              <a:rPr sz="2500" spc="-10" dirty="0">
                <a:latin typeface="Calibri"/>
                <a:cs typeface="Calibri"/>
              </a:rPr>
              <a:t>share</a:t>
            </a:r>
            <a:endParaRPr sz="2500" dirty="0">
              <a:latin typeface="Calibri"/>
              <a:cs typeface="Calibri"/>
            </a:endParaRPr>
          </a:p>
          <a:p>
            <a:pPr marL="504190" indent="-492125">
              <a:lnSpc>
                <a:spcPct val="100000"/>
              </a:lnSpc>
              <a:spcBef>
                <a:spcPts val="450"/>
              </a:spcBef>
              <a:buAutoNum type="alphaLcParenR" startAt="2"/>
              <a:tabLst>
                <a:tab pos="504190" algn="l"/>
                <a:tab pos="504825" algn="l"/>
              </a:tabLst>
            </a:pPr>
            <a:r>
              <a:rPr sz="2500" spc="-15" dirty="0">
                <a:latin typeface="Calibri"/>
                <a:cs typeface="Calibri"/>
              </a:rPr>
              <a:t>government</a:t>
            </a:r>
            <a:endParaRPr sz="2500" dirty="0">
              <a:latin typeface="Calibri"/>
              <a:cs typeface="Calibri"/>
            </a:endParaRPr>
          </a:p>
        </p:txBody>
      </p:sp>
      <p:sp>
        <p:nvSpPr>
          <p:cNvPr id="6" name="object 6"/>
          <p:cNvSpPr txBox="1"/>
          <p:nvPr/>
        </p:nvSpPr>
        <p:spPr>
          <a:xfrm>
            <a:off x="1137100" y="5452350"/>
            <a:ext cx="15591790" cy="1778000"/>
          </a:xfrm>
          <a:prstGeom prst="rect">
            <a:avLst/>
          </a:prstGeom>
        </p:spPr>
        <p:txBody>
          <a:bodyPr vert="horz" wrap="square" lIns="0" tIns="69850" rIns="0" bIns="0" rtlCol="0">
            <a:spAutoFit/>
          </a:bodyPr>
          <a:lstStyle/>
          <a:p>
            <a:pPr marL="12700">
              <a:lnSpc>
                <a:spcPct val="100000"/>
              </a:lnSpc>
              <a:spcBef>
                <a:spcPts val="550"/>
              </a:spcBef>
              <a:tabLst>
                <a:tab pos="782955" algn="l"/>
              </a:tabLst>
            </a:pPr>
            <a:r>
              <a:rPr sz="2500" b="1" u="heavy" spc="-5" dirty="0">
                <a:solidFill>
                  <a:srgbClr val="1155CC"/>
                </a:solidFill>
                <a:uFill>
                  <a:solidFill>
                    <a:srgbClr val="1155CC"/>
                  </a:solidFill>
                </a:uFill>
                <a:latin typeface="Calibri"/>
                <a:cs typeface="Calibri"/>
              </a:rPr>
              <a:t>Q1</a:t>
            </a:r>
            <a:r>
              <a:rPr lang="en-CA" sz="2500" b="1" u="heavy" spc="-5" dirty="0">
                <a:solidFill>
                  <a:srgbClr val="1155CC"/>
                </a:solidFill>
                <a:uFill>
                  <a:solidFill>
                    <a:srgbClr val="1155CC"/>
                  </a:solidFill>
                </a:uFill>
                <a:latin typeface="Calibri"/>
                <a:cs typeface="Calibri"/>
              </a:rPr>
              <a:t>6</a:t>
            </a:r>
            <a:r>
              <a:rPr sz="2500" b="1" u="heavy" spc="-5" dirty="0">
                <a:solidFill>
                  <a:srgbClr val="1155CC"/>
                </a:solidFill>
                <a:uFill>
                  <a:solidFill>
                    <a:srgbClr val="1155CC"/>
                  </a:solidFill>
                </a:uFill>
                <a:latin typeface="Calibri"/>
                <a:cs typeface="Calibri"/>
              </a:rPr>
              <a:t>:</a:t>
            </a:r>
            <a:r>
              <a:rPr sz="2500" b="1" spc="-5" dirty="0">
                <a:solidFill>
                  <a:srgbClr val="1155CC"/>
                </a:solidFill>
                <a:latin typeface="Calibri"/>
                <a:cs typeface="Calibri"/>
              </a:rPr>
              <a:t>	</a:t>
            </a:r>
            <a:r>
              <a:rPr sz="2500" spc="-20" dirty="0">
                <a:latin typeface="Calibri"/>
                <a:cs typeface="Calibri"/>
              </a:rPr>
              <a:t>Why</a:t>
            </a:r>
            <a:r>
              <a:rPr sz="2500" spc="-5" dirty="0">
                <a:latin typeface="Calibri"/>
                <a:cs typeface="Calibri"/>
              </a:rPr>
              <a:t> do </a:t>
            </a:r>
            <a:r>
              <a:rPr sz="2500" spc="-15" dirty="0">
                <a:latin typeface="Calibri"/>
                <a:cs typeface="Calibri"/>
              </a:rPr>
              <a:t>we</a:t>
            </a:r>
            <a:r>
              <a:rPr sz="2500" spc="-5" dirty="0">
                <a:latin typeface="Calibri"/>
                <a:cs typeface="Calibri"/>
              </a:rPr>
              <a:t> </a:t>
            </a:r>
            <a:r>
              <a:rPr sz="2500" dirty="0">
                <a:latin typeface="Calibri"/>
                <a:cs typeface="Calibri"/>
              </a:rPr>
              <a:t>add</a:t>
            </a:r>
            <a:r>
              <a:rPr sz="2500" spc="-5" dirty="0">
                <a:latin typeface="Calibri"/>
                <a:cs typeface="Calibri"/>
              </a:rPr>
              <a:t> the </a:t>
            </a:r>
            <a:r>
              <a:rPr sz="2500" spc="-20" dirty="0">
                <a:latin typeface="Calibri"/>
                <a:cs typeface="Calibri"/>
              </a:rPr>
              <a:t>tax</a:t>
            </a:r>
            <a:r>
              <a:rPr sz="2500" spc="-5" dirty="0">
                <a:latin typeface="Calibri"/>
                <a:cs typeface="Calibri"/>
              </a:rPr>
              <a:t> amount </a:t>
            </a:r>
            <a:r>
              <a:rPr sz="2500" spc="-15" dirty="0">
                <a:latin typeface="Calibri"/>
                <a:cs typeface="Calibri"/>
              </a:rPr>
              <a:t>to</a:t>
            </a:r>
            <a:r>
              <a:rPr sz="2500" spc="-5" dirty="0">
                <a:latin typeface="Calibri"/>
                <a:cs typeface="Calibri"/>
              </a:rPr>
              <a:t> the supply function,</a:t>
            </a:r>
            <a:r>
              <a:rPr sz="2500" dirty="0">
                <a:latin typeface="Calibri"/>
                <a:cs typeface="Calibri"/>
              </a:rPr>
              <a:t> </a:t>
            </a:r>
            <a:r>
              <a:rPr sz="2500" spc="-5" dirty="0">
                <a:latin typeface="Calibri"/>
                <a:cs typeface="Calibri"/>
              </a:rPr>
              <a:t>but </a:t>
            </a:r>
            <a:r>
              <a:rPr sz="2500" spc="-15" dirty="0">
                <a:latin typeface="Calibri"/>
                <a:cs typeface="Calibri"/>
              </a:rPr>
              <a:t>subtract</a:t>
            </a:r>
            <a:r>
              <a:rPr sz="2500" spc="-5" dirty="0">
                <a:latin typeface="Calibri"/>
                <a:cs typeface="Calibri"/>
              </a:rPr>
              <a:t> the </a:t>
            </a:r>
            <a:r>
              <a:rPr sz="2500" spc="-20" dirty="0">
                <a:latin typeface="Calibri"/>
                <a:cs typeface="Calibri"/>
              </a:rPr>
              <a:t>tax</a:t>
            </a:r>
            <a:r>
              <a:rPr sz="2500" spc="-5" dirty="0">
                <a:latin typeface="Calibri"/>
                <a:cs typeface="Calibri"/>
              </a:rPr>
              <a:t> amount </a:t>
            </a:r>
            <a:r>
              <a:rPr sz="2500" spc="-15" dirty="0">
                <a:latin typeface="Calibri"/>
                <a:cs typeface="Calibri"/>
              </a:rPr>
              <a:t>from</a:t>
            </a:r>
            <a:r>
              <a:rPr sz="2500" spc="-5" dirty="0">
                <a:latin typeface="Calibri"/>
                <a:cs typeface="Calibri"/>
              </a:rPr>
              <a:t> the demand function?</a:t>
            </a:r>
            <a:endParaRPr sz="2500" dirty="0">
              <a:latin typeface="Calibri"/>
              <a:cs typeface="Calibri"/>
            </a:endParaRPr>
          </a:p>
          <a:p>
            <a:pPr marL="469900" indent="-326390">
              <a:lnSpc>
                <a:spcPct val="100000"/>
              </a:lnSpc>
              <a:spcBef>
                <a:spcPts val="450"/>
              </a:spcBef>
              <a:buChar char="-"/>
              <a:tabLst>
                <a:tab pos="469265" algn="l"/>
                <a:tab pos="469900" algn="l"/>
              </a:tabLst>
            </a:pPr>
            <a:r>
              <a:rPr sz="2500" dirty="0">
                <a:solidFill>
                  <a:srgbClr val="FF0000"/>
                </a:solidFill>
                <a:latin typeface="Calibri"/>
                <a:cs typeface="Calibri"/>
              </a:rPr>
              <a:t>A</a:t>
            </a:r>
            <a:r>
              <a:rPr sz="2500" spc="-5" dirty="0">
                <a:solidFill>
                  <a:srgbClr val="FF0000"/>
                </a:solidFill>
                <a:latin typeface="Calibri"/>
                <a:cs typeface="Calibri"/>
              </a:rPr>
              <a:t> </a:t>
            </a:r>
            <a:r>
              <a:rPr sz="2500" spc="-20" dirty="0">
                <a:solidFill>
                  <a:srgbClr val="FF0000"/>
                </a:solidFill>
                <a:latin typeface="Calibri"/>
                <a:cs typeface="Calibri"/>
              </a:rPr>
              <a:t>tax</a:t>
            </a:r>
            <a:r>
              <a:rPr sz="2500" spc="-5" dirty="0">
                <a:solidFill>
                  <a:srgbClr val="FF0000"/>
                </a:solidFill>
                <a:latin typeface="Calibri"/>
                <a:cs typeface="Calibri"/>
              </a:rPr>
              <a:t> on the seller is</a:t>
            </a:r>
            <a:r>
              <a:rPr sz="2500" dirty="0">
                <a:solidFill>
                  <a:srgbClr val="FF0000"/>
                </a:solidFill>
                <a:latin typeface="Calibri"/>
                <a:cs typeface="Calibri"/>
              </a:rPr>
              <a:t> </a:t>
            </a:r>
            <a:r>
              <a:rPr sz="2500" spc="-25" dirty="0">
                <a:solidFill>
                  <a:srgbClr val="FF0000"/>
                </a:solidFill>
                <a:latin typeface="Calibri"/>
                <a:cs typeface="Calibri"/>
              </a:rPr>
              <a:t>like</a:t>
            </a:r>
            <a:r>
              <a:rPr sz="2500" spc="-5" dirty="0">
                <a:solidFill>
                  <a:srgbClr val="FF0000"/>
                </a:solidFill>
                <a:latin typeface="Calibri"/>
                <a:cs typeface="Calibri"/>
              </a:rPr>
              <a:t> </a:t>
            </a:r>
            <a:r>
              <a:rPr sz="2500" dirty="0">
                <a:solidFill>
                  <a:srgbClr val="FF0000"/>
                </a:solidFill>
                <a:latin typeface="Calibri"/>
                <a:cs typeface="Calibri"/>
              </a:rPr>
              <a:t>a</a:t>
            </a:r>
            <a:r>
              <a:rPr sz="2500" spc="-5" dirty="0">
                <a:solidFill>
                  <a:srgbClr val="FF0000"/>
                </a:solidFill>
                <a:latin typeface="Calibri"/>
                <a:cs typeface="Calibri"/>
              </a:rPr>
              <a:t> rise their </a:t>
            </a:r>
            <a:r>
              <a:rPr sz="2500" spc="-15" dirty="0">
                <a:solidFill>
                  <a:srgbClr val="FF0000"/>
                </a:solidFill>
                <a:latin typeface="Calibri"/>
                <a:cs typeface="Calibri"/>
              </a:rPr>
              <a:t>costs,</a:t>
            </a:r>
            <a:r>
              <a:rPr sz="2500" dirty="0">
                <a:solidFill>
                  <a:srgbClr val="FF0000"/>
                </a:solidFill>
                <a:latin typeface="Calibri"/>
                <a:cs typeface="Calibri"/>
              </a:rPr>
              <a:t> </a:t>
            </a:r>
            <a:r>
              <a:rPr sz="2500" spc="-5" dirty="0">
                <a:solidFill>
                  <a:srgbClr val="FF0000"/>
                </a:solidFill>
                <a:latin typeface="Calibri"/>
                <a:cs typeface="Calibri"/>
              </a:rPr>
              <a:t>so their supply </a:t>
            </a:r>
            <a:r>
              <a:rPr sz="2500" spc="-10" dirty="0">
                <a:solidFill>
                  <a:srgbClr val="FF0000"/>
                </a:solidFill>
                <a:latin typeface="Calibri"/>
                <a:cs typeface="Calibri"/>
              </a:rPr>
              <a:t>decreases</a:t>
            </a:r>
            <a:r>
              <a:rPr sz="2500" spc="-5" dirty="0">
                <a:solidFill>
                  <a:srgbClr val="FF0000"/>
                </a:solidFill>
                <a:latin typeface="Calibri"/>
                <a:cs typeface="Calibri"/>
              </a:rPr>
              <a:t> </a:t>
            </a:r>
            <a:r>
              <a:rPr sz="2500" dirty="0">
                <a:solidFill>
                  <a:srgbClr val="FF0000"/>
                </a:solidFill>
                <a:latin typeface="Calibri"/>
                <a:cs typeface="Calibri"/>
              </a:rPr>
              <a:t>and</a:t>
            </a:r>
            <a:r>
              <a:rPr sz="2500" spc="-5" dirty="0">
                <a:solidFill>
                  <a:srgbClr val="FF0000"/>
                </a:solidFill>
                <a:latin typeface="Calibri"/>
                <a:cs typeface="Calibri"/>
              </a:rPr>
              <a:t> the</a:t>
            </a:r>
            <a:r>
              <a:rPr sz="2500" dirty="0">
                <a:solidFill>
                  <a:srgbClr val="FF0000"/>
                </a:solidFill>
                <a:latin typeface="Calibri"/>
                <a:cs typeface="Calibri"/>
              </a:rPr>
              <a:t> </a:t>
            </a:r>
            <a:r>
              <a:rPr sz="2500" spc="-5" dirty="0">
                <a:solidFill>
                  <a:srgbClr val="FF0000"/>
                </a:solidFill>
                <a:latin typeface="Calibri"/>
                <a:cs typeface="Calibri"/>
              </a:rPr>
              <a:t>supply curve shifts </a:t>
            </a:r>
            <a:r>
              <a:rPr sz="2500" spc="-10" dirty="0">
                <a:solidFill>
                  <a:srgbClr val="FF0000"/>
                </a:solidFill>
                <a:latin typeface="Calibri"/>
                <a:cs typeface="Calibri"/>
              </a:rPr>
              <a:t>left.</a:t>
            </a:r>
            <a:endParaRPr sz="2500" dirty="0">
              <a:latin typeface="Calibri"/>
              <a:cs typeface="Calibri"/>
            </a:endParaRPr>
          </a:p>
          <a:p>
            <a:pPr marL="469900" marR="5080" indent="-326390">
              <a:lnSpc>
                <a:spcPct val="114999"/>
              </a:lnSpc>
              <a:buChar char="-"/>
              <a:tabLst>
                <a:tab pos="469265" algn="l"/>
                <a:tab pos="469900" algn="l"/>
              </a:tabLst>
            </a:pPr>
            <a:r>
              <a:rPr sz="2500" dirty="0">
                <a:solidFill>
                  <a:srgbClr val="FF0000"/>
                </a:solidFill>
                <a:latin typeface="Calibri"/>
                <a:cs typeface="Calibri"/>
              </a:rPr>
              <a:t>A</a:t>
            </a:r>
            <a:r>
              <a:rPr sz="2500" spc="-5" dirty="0">
                <a:solidFill>
                  <a:srgbClr val="FF0000"/>
                </a:solidFill>
                <a:latin typeface="Calibri"/>
                <a:cs typeface="Calibri"/>
              </a:rPr>
              <a:t> </a:t>
            </a:r>
            <a:r>
              <a:rPr sz="2500" spc="-20" dirty="0">
                <a:solidFill>
                  <a:srgbClr val="FF0000"/>
                </a:solidFill>
                <a:latin typeface="Calibri"/>
                <a:cs typeface="Calibri"/>
              </a:rPr>
              <a:t>tax</a:t>
            </a:r>
            <a:r>
              <a:rPr sz="2500" spc="-5" dirty="0">
                <a:solidFill>
                  <a:srgbClr val="FF0000"/>
                </a:solidFill>
                <a:latin typeface="Calibri"/>
                <a:cs typeface="Calibri"/>
              </a:rPr>
              <a:t> on</a:t>
            </a:r>
            <a:r>
              <a:rPr sz="2500" dirty="0">
                <a:solidFill>
                  <a:srgbClr val="FF0000"/>
                </a:solidFill>
                <a:latin typeface="Calibri"/>
                <a:cs typeface="Calibri"/>
              </a:rPr>
              <a:t> </a:t>
            </a:r>
            <a:r>
              <a:rPr sz="2500" spc="-5" dirty="0">
                <a:solidFill>
                  <a:srgbClr val="FF0000"/>
                </a:solidFill>
                <a:latin typeface="Calibri"/>
                <a:cs typeface="Calibri"/>
              </a:rPr>
              <a:t>the </a:t>
            </a:r>
            <a:r>
              <a:rPr sz="2500" spc="-10" dirty="0">
                <a:solidFill>
                  <a:srgbClr val="FF0000"/>
                </a:solidFill>
                <a:latin typeface="Calibri"/>
                <a:cs typeface="Calibri"/>
              </a:rPr>
              <a:t>consumer</a:t>
            </a:r>
            <a:r>
              <a:rPr sz="2500" dirty="0">
                <a:solidFill>
                  <a:srgbClr val="FF0000"/>
                </a:solidFill>
                <a:latin typeface="Calibri"/>
                <a:cs typeface="Calibri"/>
              </a:rPr>
              <a:t> </a:t>
            </a:r>
            <a:r>
              <a:rPr sz="2500" spc="-10" dirty="0">
                <a:solidFill>
                  <a:srgbClr val="FF0000"/>
                </a:solidFill>
                <a:latin typeface="Calibri"/>
                <a:cs typeface="Calibri"/>
              </a:rPr>
              <a:t>decreases</a:t>
            </a:r>
            <a:r>
              <a:rPr sz="2500" spc="-5" dirty="0">
                <a:solidFill>
                  <a:srgbClr val="FF0000"/>
                </a:solidFill>
                <a:latin typeface="Calibri"/>
                <a:cs typeface="Calibri"/>
              </a:rPr>
              <a:t> their willingness</a:t>
            </a:r>
            <a:r>
              <a:rPr sz="2500" dirty="0">
                <a:solidFill>
                  <a:srgbClr val="FF0000"/>
                </a:solidFill>
                <a:latin typeface="Calibri"/>
                <a:cs typeface="Calibri"/>
              </a:rPr>
              <a:t> </a:t>
            </a:r>
            <a:r>
              <a:rPr sz="2500" spc="-15" dirty="0">
                <a:solidFill>
                  <a:srgbClr val="FF0000"/>
                </a:solidFill>
                <a:latin typeface="Calibri"/>
                <a:cs typeface="Calibri"/>
              </a:rPr>
              <a:t>to</a:t>
            </a:r>
            <a:r>
              <a:rPr sz="2500" spc="-5" dirty="0">
                <a:solidFill>
                  <a:srgbClr val="FF0000"/>
                </a:solidFill>
                <a:latin typeface="Calibri"/>
                <a:cs typeface="Calibri"/>
              </a:rPr>
              <a:t> </a:t>
            </a:r>
            <a:r>
              <a:rPr sz="2500" spc="-20" dirty="0">
                <a:solidFill>
                  <a:srgbClr val="FF0000"/>
                </a:solidFill>
                <a:latin typeface="Calibri"/>
                <a:cs typeface="Calibri"/>
              </a:rPr>
              <a:t>pay</a:t>
            </a:r>
            <a:r>
              <a:rPr sz="2500" dirty="0">
                <a:solidFill>
                  <a:srgbClr val="FF0000"/>
                </a:solidFill>
                <a:latin typeface="Calibri"/>
                <a:cs typeface="Calibri"/>
              </a:rPr>
              <a:t> </a:t>
            </a:r>
            <a:r>
              <a:rPr sz="2500" spc="-5" dirty="0">
                <a:solidFill>
                  <a:srgbClr val="FF0000"/>
                </a:solidFill>
                <a:latin typeface="Calibri"/>
                <a:cs typeface="Calibri"/>
              </a:rPr>
              <a:t>the </a:t>
            </a:r>
            <a:r>
              <a:rPr sz="2500" spc="-35" dirty="0">
                <a:solidFill>
                  <a:srgbClr val="FF0000"/>
                </a:solidFill>
                <a:latin typeface="Calibri"/>
                <a:cs typeface="Calibri"/>
              </a:rPr>
              <a:t>seller,</a:t>
            </a:r>
            <a:r>
              <a:rPr sz="2500" spc="-5" dirty="0">
                <a:solidFill>
                  <a:srgbClr val="FF0000"/>
                </a:solidFill>
                <a:latin typeface="Calibri"/>
                <a:cs typeface="Calibri"/>
              </a:rPr>
              <a:t> so</a:t>
            </a:r>
            <a:r>
              <a:rPr sz="2500" dirty="0">
                <a:solidFill>
                  <a:srgbClr val="FF0000"/>
                </a:solidFill>
                <a:latin typeface="Calibri"/>
                <a:cs typeface="Calibri"/>
              </a:rPr>
              <a:t> </a:t>
            </a:r>
            <a:r>
              <a:rPr sz="2500" spc="-5" dirty="0">
                <a:solidFill>
                  <a:srgbClr val="FF0000"/>
                </a:solidFill>
                <a:latin typeface="Calibri"/>
                <a:cs typeface="Calibri"/>
              </a:rPr>
              <a:t>their demand</a:t>
            </a:r>
            <a:r>
              <a:rPr sz="2500" dirty="0">
                <a:solidFill>
                  <a:srgbClr val="FF0000"/>
                </a:solidFill>
                <a:latin typeface="Calibri"/>
                <a:cs typeface="Calibri"/>
              </a:rPr>
              <a:t> </a:t>
            </a:r>
            <a:r>
              <a:rPr sz="2500" spc="-10" dirty="0">
                <a:solidFill>
                  <a:srgbClr val="FF0000"/>
                </a:solidFill>
                <a:latin typeface="Calibri"/>
                <a:cs typeface="Calibri"/>
              </a:rPr>
              <a:t>decreases</a:t>
            </a:r>
            <a:r>
              <a:rPr sz="2500" spc="-5" dirty="0">
                <a:solidFill>
                  <a:srgbClr val="FF0000"/>
                </a:solidFill>
                <a:latin typeface="Calibri"/>
                <a:cs typeface="Calibri"/>
              </a:rPr>
              <a:t> </a:t>
            </a:r>
            <a:r>
              <a:rPr sz="2500" dirty="0">
                <a:solidFill>
                  <a:srgbClr val="FF0000"/>
                </a:solidFill>
                <a:latin typeface="Calibri"/>
                <a:cs typeface="Calibri"/>
              </a:rPr>
              <a:t>and </a:t>
            </a:r>
            <a:r>
              <a:rPr sz="2500" spc="-5" dirty="0">
                <a:solidFill>
                  <a:srgbClr val="FF0000"/>
                </a:solidFill>
                <a:latin typeface="Calibri"/>
                <a:cs typeface="Calibri"/>
              </a:rPr>
              <a:t>the demand curve </a:t>
            </a:r>
            <a:r>
              <a:rPr sz="2500" spc="-550" dirty="0">
                <a:solidFill>
                  <a:srgbClr val="FF0000"/>
                </a:solidFill>
                <a:latin typeface="Calibri"/>
                <a:cs typeface="Calibri"/>
              </a:rPr>
              <a:t> </a:t>
            </a:r>
            <a:r>
              <a:rPr sz="2500" spc="-5" dirty="0">
                <a:solidFill>
                  <a:srgbClr val="FF0000"/>
                </a:solidFill>
                <a:latin typeface="Calibri"/>
                <a:cs typeface="Calibri"/>
              </a:rPr>
              <a:t>shifts</a:t>
            </a:r>
            <a:r>
              <a:rPr sz="2500" spc="-10" dirty="0">
                <a:solidFill>
                  <a:srgbClr val="FF0000"/>
                </a:solidFill>
                <a:latin typeface="Calibri"/>
                <a:cs typeface="Calibri"/>
              </a:rPr>
              <a:t> left.</a:t>
            </a:r>
            <a:endParaRPr sz="250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10902500" cy="5841023"/>
          </a:xfrm>
          <a:prstGeom prst="rect">
            <a:avLst/>
          </a:prstGeom>
        </p:spPr>
        <p:txBody>
          <a:bodyPr vert="horz" wrap="square" lIns="0" tIns="12700" rIns="0" bIns="0" rtlCol="0">
            <a:spAutoFit/>
          </a:bodyPr>
          <a:lstStyle/>
          <a:p>
            <a:pPr marL="12700" marR="5080">
              <a:lnSpc>
                <a:spcPct val="114999"/>
              </a:lnSpc>
              <a:spcBef>
                <a:spcPts val="100"/>
              </a:spcBef>
            </a:pPr>
            <a:r>
              <a:rPr sz="2500" b="1" u="heavy" dirty="0">
                <a:solidFill>
                  <a:srgbClr val="1155CC"/>
                </a:solidFill>
                <a:uFill>
                  <a:solidFill>
                    <a:srgbClr val="1155CC"/>
                  </a:solidFill>
                </a:uFill>
                <a:latin typeface="Calibri"/>
                <a:cs typeface="Calibri"/>
              </a:rPr>
              <a:t>Q1</a:t>
            </a:r>
            <a:r>
              <a:rPr lang="en-CA" sz="2500" b="1" u="heavy" dirty="0">
                <a:solidFill>
                  <a:srgbClr val="1155CC"/>
                </a:solidFill>
                <a:uFill>
                  <a:solidFill>
                    <a:srgbClr val="1155CC"/>
                  </a:solidFill>
                </a:uFill>
                <a:latin typeface="Calibri"/>
                <a:cs typeface="Calibri"/>
              </a:rPr>
              <a:t>7</a:t>
            </a:r>
            <a:r>
              <a:rPr sz="2500" b="1" u="heavy" dirty="0">
                <a:solidFill>
                  <a:srgbClr val="1155CC"/>
                </a:solidFill>
                <a:uFill>
                  <a:solidFill>
                    <a:srgbClr val="1155CC"/>
                  </a:solidFill>
                </a:uFill>
                <a:latin typeface="Calibri"/>
                <a:cs typeface="Calibri"/>
              </a:rPr>
              <a:t>:</a:t>
            </a:r>
            <a:r>
              <a:rPr sz="2500" b="1" spc="-50" dirty="0">
                <a:solidFill>
                  <a:srgbClr val="1155CC"/>
                </a:solidFill>
                <a:latin typeface="Calibri"/>
                <a:cs typeface="Calibri"/>
              </a:rPr>
              <a:t> </a:t>
            </a:r>
            <a:r>
              <a:rPr lang="en-US" sz="2500" dirty="0">
                <a:latin typeface="Calibri"/>
                <a:cs typeface="Calibri"/>
              </a:rPr>
              <a:t>The table gives the demand and supply schedules for tickets to a concert in the park. </a:t>
            </a:r>
            <a:endParaRPr lang="en-CA" sz="2500" dirty="0">
              <a:latin typeface="Calibri"/>
              <a:cs typeface="Calibri"/>
            </a:endParaRPr>
          </a:p>
          <a:p>
            <a:pPr marL="469900" marR="5080" indent="-457200">
              <a:lnSpc>
                <a:spcPct val="114999"/>
              </a:lnSpc>
              <a:spcBef>
                <a:spcPts val="100"/>
              </a:spcBef>
              <a:buFont typeface="+mj-lt"/>
              <a:buAutoNum type="alphaLcParenR"/>
            </a:pPr>
            <a:r>
              <a:rPr lang="en-US" sz="2500" dirty="0">
                <a:latin typeface="Calibri"/>
                <a:cs typeface="Calibri"/>
              </a:rPr>
              <a:t>If there is no tax on concert tickets, what is the price of a ticket and how many tickets are bought? </a:t>
            </a:r>
          </a:p>
          <a:p>
            <a:pPr marL="469900" marR="5080" lvl="1">
              <a:lnSpc>
                <a:spcPct val="114999"/>
              </a:lnSpc>
              <a:spcBef>
                <a:spcPts val="100"/>
              </a:spcBef>
            </a:pPr>
            <a:r>
              <a:rPr lang="en-US" sz="2500" dirty="0">
                <a:solidFill>
                  <a:srgbClr val="FF0000"/>
                </a:solidFill>
                <a:latin typeface="Calibri"/>
                <a:cs typeface="Calibri"/>
              </a:rPr>
              <a:t>Look for the row where </a:t>
            </a:r>
            <a:r>
              <a:rPr lang="en-US" sz="2500" dirty="0" err="1">
                <a:solidFill>
                  <a:srgbClr val="FF0000"/>
                </a:solidFill>
                <a:latin typeface="Calibri"/>
                <a:cs typeface="Calibri"/>
              </a:rPr>
              <a:t>Qd</a:t>
            </a:r>
            <a:r>
              <a:rPr lang="en-US" sz="2500" dirty="0">
                <a:solidFill>
                  <a:srgbClr val="FF0000"/>
                </a:solidFill>
                <a:latin typeface="Calibri"/>
                <a:cs typeface="Calibri"/>
              </a:rPr>
              <a:t> = Qs. </a:t>
            </a:r>
          </a:p>
          <a:p>
            <a:pPr marL="469900" marR="5080" lvl="1">
              <a:lnSpc>
                <a:spcPct val="114999"/>
              </a:lnSpc>
              <a:spcBef>
                <a:spcPts val="100"/>
              </a:spcBef>
            </a:pPr>
            <a:r>
              <a:rPr lang="en-US" sz="2500" dirty="0">
                <a:solidFill>
                  <a:srgbClr val="FF0000"/>
                </a:solidFill>
                <a:latin typeface="Calibri"/>
                <a:cs typeface="Calibri"/>
              </a:rPr>
              <a:t>This happens at Price = $7, Quantity = 400 tickets</a:t>
            </a:r>
          </a:p>
          <a:p>
            <a:pPr marL="469900" marR="5080" indent="-457200">
              <a:lnSpc>
                <a:spcPct val="114999"/>
              </a:lnSpc>
              <a:spcBef>
                <a:spcPts val="100"/>
              </a:spcBef>
              <a:buFont typeface="+mj-lt"/>
              <a:buAutoNum type="alphaLcParenR"/>
            </a:pPr>
            <a:r>
              <a:rPr lang="en-US" sz="2500" dirty="0">
                <a:latin typeface="Calibri"/>
                <a:cs typeface="Calibri"/>
              </a:rPr>
              <a:t> If a sales tax of $2 a ticket is levied on sellers of concert tickets: What is the price a concert-goer pays for a ticket and how many tickets are bought? </a:t>
            </a:r>
          </a:p>
          <a:p>
            <a:pPr marL="469900" marR="5080" lvl="1">
              <a:lnSpc>
                <a:spcPct val="114999"/>
              </a:lnSpc>
              <a:spcBef>
                <a:spcPts val="100"/>
              </a:spcBef>
            </a:pPr>
            <a:r>
              <a:rPr lang="en-US" sz="2500" dirty="0">
                <a:solidFill>
                  <a:srgbClr val="FF0000"/>
                </a:solidFill>
                <a:latin typeface="Calibri"/>
                <a:cs typeface="Calibri"/>
              </a:rPr>
              <a:t>First, redraw the supply schedule as shown </a:t>
            </a:r>
            <a:r>
              <a:rPr lang="en-US" sz="2500" dirty="0">
                <a:solidFill>
                  <a:srgbClr val="FF0000"/>
                </a:solidFill>
                <a:latin typeface="Calibri"/>
                <a:cs typeface="Calibri"/>
                <a:sym typeface="Wingdings" panose="05000000000000000000" pitchFamily="2" charset="2"/>
              </a:rPr>
              <a:t></a:t>
            </a:r>
          </a:p>
          <a:p>
            <a:pPr marL="469900" marR="5080" lvl="1">
              <a:lnSpc>
                <a:spcPct val="114999"/>
              </a:lnSpc>
              <a:spcBef>
                <a:spcPts val="100"/>
              </a:spcBef>
            </a:pPr>
            <a:r>
              <a:rPr lang="en-US" sz="2500" dirty="0">
                <a:solidFill>
                  <a:srgbClr val="FF0000"/>
                </a:solidFill>
                <a:latin typeface="Calibri"/>
                <a:cs typeface="Calibri"/>
                <a:sym typeface="Wingdings" panose="05000000000000000000" pitchFamily="2" charset="2"/>
              </a:rPr>
              <a:t>Example: for price = $7, suppliers pay tax of $2 and receive only $5, so, they supply amount corresponding to $5 in the top table</a:t>
            </a:r>
          </a:p>
          <a:p>
            <a:pPr marL="469900" marR="5080" lvl="1">
              <a:lnSpc>
                <a:spcPct val="114999"/>
              </a:lnSpc>
              <a:spcBef>
                <a:spcPts val="100"/>
              </a:spcBef>
            </a:pPr>
            <a:r>
              <a:rPr lang="en-US" sz="2500" dirty="0">
                <a:solidFill>
                  <a:srgbClr val="FF0000"/>
                </a:solidFill>
                <a:latin typeface="Calibri"/>
                <a:cs typeface="Calibri"/>
                <a:sym typeface="Wingdings" panose="05000000000000000000" pitchFamily="2" charset="2"/>
              </a:rPr>
              <a:t>Then, find the row where </a:t>
            </a:r>
            <a:r>
              <a:rPr lang="en-US" sz="2500" dirty="0" err="1">
                <a:solidFill>
                  <a:srgbClr val="FF0000"/>
                </a:solidFill>
                <a:latin typeface="Calibri"/>
                <a:cs typeface="Calibri"/>
                <a:sym typeface="Wingdings" panose="05000000000000000000" pitchFamily="2" charset="2"/>
              </a:rPr>
              <a:t>Qd</a:t>
            </a:r>
            <a:r>
              <a:rPr lang="en-US" sz="2500" dirty="0">
                <a:solidFill>
                  <a:srgbClr val="FF0000"/>
                </a:solidFill>
                <a:latin typeface="Calibri"/>
                <a:cs typeface="Calibri"/>
                <a:sym typeface="Wingdings" panose="05000000000000000000" pitchFamily="2" charset="2"/>
              </a:rPr>
              <a:t>=Qs. This is at Price=$8, quantity = 300 tickets</a:t>
            </a:r>
          </a:p>
          <a:p>
            <a:pPr marL="469900" marR="5080" lvl="1">
              <a:lnSpc>
                <a:spcPct val="114999"/>
              </a:lnSpc>
              <a:spcBef>
                <a:spcPts val="100"/>
              </a:spcBef>
            </a:pPr>
            <a:r>
              <a:rPr lang="en-US" sz="2500" dirty="0">
                <a:solidFill>
                  <a:srgbClr val="FF0000"/>
                </a:solidFill>
                <a:latin typeface="Calibri"/>
                <a:cs typeface="Calibri"/>
                <a:sym typeface="Wingdings" panose="05000000000000000000" pitchFamily="2" charset="2"/>
              </a:rPr>
              <a:t>So concert goer pays $8 and total 300 tickets are sold.</a:t>
            </a:r>
            <a:endParaRPr lang="en-US" sz="2500" dirty="0">
              <a:solidFill>
                <a:srgbClr val="FF0000"/>
              </a:solidFill>
              <a:latin typeface="Calibri"/>
              <a:cs typeface="Calibri"/>
            </a:endParaRPr>
          </a:p>
        </p:txBody>
      </p:sp>
      <p:pic>
        <p:nvPicPr>
          <p:cNvPr id="6" name="Picture 5">
            <a:extLst>
              <a:ext uri="{FF2B5EF4-FFF2-40B4-BE49-F238E27FC236}">
                <a16:creationId xmlns:a16="http://schemas.microsoft.com/office/drawing/2014/main" id="{1C9CC0C2-C2E9-F943-BF28-238CD09304DC}"/>
              </a:ext>
            </a:extLst>
          </p:cNvPr>
          <p:cNvPicPr>
            <a:picLocks noChangeAspect="1"/>
          </p:cNvPicPr>
          <p:nvPr/>
        </p:nvPicPr>
        <p:blipFill>
          <a:blip r:embed="rId2"/>
          <a:stretch>
            <a:fillRect/>
          </a:stretch>
        </p:blipFill>
        <p:spPr>
          <a:xfrm>
            <a:off x="11341976" y="2251950"/>
            <a:ext cx="5403153" cy="3424950"/>
          </a:xfrm>
          <a:prstGeom prst="rect">
            <a:avLst/>
          </a:prstGeom>
        </p:spPr>
      </p:pic>
      <p:graphicFrame>
        <p:nvGraphicFramePr>
          <p:cNvPr id="7" name="Table 6">
            <a:extLst>
              <a:ext uri="{FF2B5EF4-FFF2-40B4-BE49-F238E27FC236}">
                <a16:creationId xmlns:a16="http://schemas.microsoft.com/office/drawing/2014/main" id="{5235AA7A-D0B1-F96C-3A49-8D58BC88FDB5}"/>
              </a:ext>
            </a:extLst>
          </p:cNvPr>
          <p:cNvGraphicFramePr>
            <a:graphicFrameLocks noGrp="1"/>
          </p:cNvGraphicFramePr>
          <p:nvPr>
            <p:extLst>
              <p:ext uri="{D42A27DB-BD31-4B8C-83A1-F6EECF244321}">
                <p14:modId xmlns:p14="http://schemas.microsoft.com/office/powerpoint/2010/main" val="190270363"/>
              </p:ext>
            </p:extLst>
          </p:nvPr>
        </p:nvGraphicFramePr>
        <p:xfrm>
          <a:off x="12276972" y="5429902"/>
          <a:ext cx="4873928" cy="2865120"/>
        </p:xfrm>
        <a:graphic>
          <a:graphicData uri="http://schemas.openxmlformats.org/drawingml/2006/table">
            <a:tbl>
              <a:tblPr firstRow="1" bandRow="1">
                <a:tableStyleId>{68D230F3-CF80-4859-8CE7-A43EE81993B5}</a:tableStyleId>
              </a:tblPr>
              <a:tblGrid>
                <a:gridCol w="1410874">
                  <a:extLst>
                    <a:ext uri="{9D8B030D-6E8A-4147-A177-3AD203B41FA5}">
                      <a16:colId xmlns:a16="http://schemas.microsoft.com/office/drawing/2014/main" val="67380742"/>
                    </a:ext>
                  </a:extLst>
                </a:gridCol>
                <a:gridCol w="1731527">
                  <a:extLst>
                    <a:ext uri="{9D8B030D-6E8A-4147-A177-3AD203B41FA5}">
                      <a16:colId xmlns:a16="http://schemas.microsoft.com/office/drawing/2014/main" val="2460798595"/>
                    </a:ext>
                  </a:extLst>
                </a:gridCol>
                <a:gridCol w="1731527">
                  <a:extLst>
                    <a:ext uri="{9D8B030D-6E8A-4147-A177-3AD203B41FA5}">
                      <a16:colId xmlns:a16="http://schemas.microsoft.com/office/drawing/2014/main" val="2362742470"/>
                    </a:ext>
                  </a:extLst>
                </a:gridCol>
              </a:tblGrid>
              <a:tr h="370840">
                <a:tc>
                  <a:txBody>
                    <a:bodyPr/>
                    <a:lstStyle/>
                    <a:p>
                      <a:r>
                        <a:rPr lang="en-CA" dirty="0"/>
                        <a:t>Market Price (not incl tax)</a:t>
                      </a:r>
                    </a:p>
                  </a:txBody>
                  <a:tcPr/>
                </a:tc>
                <a:tc>
                  <a:txBody>
                    <a:bodyPr/>
                    <a:lstStyle/>
                    <a:p>
                      <a:r>
                        <a:rPr lang="en-CA" dirty="0"/>
                        <a:t>Quantity Demanded</a:t>
                      </a:r>
                    </a:p>
                  </a:txBody>
                  <a:tcPr/>
                </a:tc>
                <a:tc>
                  <a:txBody>
                    <a:bodyPr/>
                    <a:lstStyle/>
                    <a:p>
                      <a:r>
                        <a:rPr lang="en-CA" dirty="0"/>
                        <a:t>Quantity supplied</a:t>
                      </a:r>
                    </a:p>
                  </a:txBody>
                  <a:tcPr/>
                </a:tc>
                <a:extLst>
                  <a:ext uri="{0D108BD9-81ED-4DB2-BD59-A6C34878D82A}">
                    <a16:rowId xmlns:a16="http://schemas.microsoft.com/office/drawing/2014/main" val="725389282"/>
                  </a:ext>
                </a:extLst>
              </a:tr>
              <a:tr h="370840">
                <a:tc>
                  <a:txBody>
                    <a:bodyPr/>
                    <a:lstStyle/>
                    <a:p>
                      <a:r>
                        <a:rPr lang="en-CA" dirty="0"/>
                        <a:t>5</a:t>
                      </a:r>
                    </a:p>
                  </a:txBody>
                  <a:tcPr/>
                </a:tc>
                <a:tc>
                  <a:txBody>
                    <a:bodyPr/>
                    <a:lstStyle/>
                    <a:p>
                      <a:r>
                        <a:rPr lang="en-CA" dirty="0"/>
                        <a:t>600</a:t>
                      </a:r>
                    </a:p>
                  </a:txBody>
                  <a:tcPr/>
                </a:tc>
                <a:tc>
                  <a:txBody>
                    <a:bodyPr/>
                    <a:lstStyle/>
                    <a:p>
                      <a:endParaRPr lang="en-CA" dirty="0"/>
                    </a:p>
                  </a:txBody>
                  <a:tcPr/>
                </a:tc>
                <a:extLst>
                  <a:ext uri="{0D108BD9-81ED-4DB2-BD59-A6C34878D82A}">
                    <a16:rowId xmlns:a16="http://schemas.microsoft.com/office/drawing/2014/main" val="4115738241"/>
                  </a:ext>
                </a:extLst>
              </a:tr>
              <a:tr h="370840">
                <a:tc>
                  <a:txBody>
                    <a:bodyPr/>
                    <a:lstStyle/>
                    <a:p>
                      <a:r>
                        <a:rPr lang="en-CA" dirty="0"/>
                        <a:t>6</a:t>
                      </a:r>
                    </a:p>
                  </a:txBody>
                  <a:tcPr/>
                </a:tc>
                <a:tc>
                  <a:txBody>
                    <a:bodyPr/>
                    <a:lstStyle/>
                    <a:p>
                      <a:r>
                        <a:rPr lang="en-CA" dirty="0"/>
                        <a:t>500</a:t>
                      </a:r>
                    </a:p>
                  </a:txBody>
                  <a:tcPr/>
                </a:tc>
                <a:tc>
                  <a:txBody>
                    <a:bodyPr/>
                    <a:lstStyle/>
                    <a:p>
                      <a:endParaRPr lang="en-CA" dirty="0"/>
                    </a:p>
                  </a:txBody>
                  <a:tcPr/>
                </a:tc>
                <a:extLst>
                  <a:ext uri="{0D108BD9-81ED-4DB2-BD59-A6C34878D82A}">
                    <a16:rowId xmlns:a16="http://schemas.microsoft.com/office/drawing/2014/main" val="486768375"/>
                  </a:ext>
                </a:extLst>
              </a:tr>
              <a:tr h="370840">
                <a:tc>
                  <a:txBody>
                    <a:bodyPr/>
                    <a:lstStyle/>
                    <a:p>
                      <a:r>
                        <a:rPr lang="en-CA" dirty="0"/>
                        <a:t>7</a:t>
                      </a:r>
                    </a:p>
                  </a:txBody>
                  <a:tcPr/>
                </a:tc>
                <a:tc>
                  <a:txBody>
                    <a:bodyPr/>
                    <a:lstStyle/>
                    <a:p>
                      <a:r>
                        <a:rPr lang="en-CA" dirty="0"/>
                        <a:t>400</a:t>
                      </a:r>
                    </a:p>
                  </a:txBody>
                  <a:tcPr/>
                </a:tc>
                <a:tc>
                  <a:txBody>
                    <a:bodyPr/>
                    <a:lstStyle/>
                    <a:p>
                      <a:r>
                        <a:rPr lang="en-CA" dirty="0"/>
                        <a:t>200</a:t>
                      </a:r>
                    </a:p>
                  </a:txBody>
                  <a:tcPr/>
                </a:tc>
                <a:extLst>
                  <a:ext uri="{0D108BD9-81ED-4DB2-BD59-A6C34878D82A}">
                    <a16:rowId xmlns:a16="http://schemas.microsoft.com/office/drawing/2014/main" val="3441823303"/>
                  </a:ext>
                </a:extLst>
              </a:tr>
              <a:tr h="370840">
                <a:tc>
                  <a:txBody>
                    <a:bodyPr/>
                    <a:lstStyle/>
                    <a:p>
                      <a:r>
                        <a:rPr lang="en-CA" dirty="0"/>
                        <a:t>8</a:t>
                      </a:r>
                    </a:p>
                  </a:txBody>
                  <a:tcPr/>
                </a:tc>
                <a:tc>
                  <a:txBody>
                    <a:bodyPr/>
                    <a:lstStyle/>
                    <a:p>
                      <a:r>
                        <a:rPr lang="en-CA" dirty="0"/>
                        <a:t>300</a:t>
                      </a:r>
                    </a:p>
                  </a:txBody>
                  <a:tcPr/>
                </a:tc>
                <a:tc>
                  <a:txBody>
                    <a:bodyPr/>
                    <a:lstStyle/>
                    <a:p>
                      <a:r>
                        <a:rPr lang="en-CA" dirty="0"/>
                        <a:t>300</a:t>
                      </a:r>
                    </a:p>
                  </a:txBody>
                  <a:tcPr/>
                </a:tc>
                <a:extLst>
                  <a:ext uri="{0D108BD9-81ED-4DB2-BD59-A6C34878D82A}">
                    <a16:rowId xmlns:a16="http://schemas.microsoft.com/office/drawing/2014/main" val="974452871"/>
                  </a:ext>
                </a:extLst>
              </a:tr>
              <a:tr h="370840">
                <a:tc>
                  <a:txBody>
                    <a:bodyPr/>
                    <a:lstStyle/>
                    <a:p>
                      <a:r>
                        <a:rPr lang="en-CA" dirty="0"/>
                        <a:t>9</a:t>
                      </a:r>
                    </a:p>
                  </a:txBody>
                  <a:tcPr/>
                </a:tc>
                <a:tc>
                  <a:txBody>
                    <a:bodyPr/>
                    <a:lstStyle/>
                    <a:p>
                      <a:r>
                        <a:rPr lang="en-CA" dirty="0"/>
                        <a:t>200</a:t>
                      </a:r>
                    </a:p>
                  </a:txBody>
                  <a:tcPr/>
                </a:tc>
                <a:tc>
                  <a:txBody>
                    <a:bodyPr/>
                    <a:lstStyle/>
                    <a:p>
                      <a:r>
                        <a:rPr lang="en-CA" dirty="0"/>
                        <a:t>400</a:t>
                      </a:r>
                    </a:p>
                  </a:txBody>
                  <a:tcPr/>
                </a:tc>
                <a:extLst>
                  <a:ext uri="{0D108BD9-81ED-4DB2-BD59-A6C34878D82A}">
                    <a16:rowId xmlns:a16="http://schemas.microsoft.com/office/drawing/2014/main" val="26416615"/>
                  </a:ext>
                </a:extLst>
              </a:tr>
              <a:tr h="370840">
                <a:tc>
                  <a:txBody>
                    <a:bodyPr/>
                    <a:lstStyle/>
                    <a:p>
                      <a:r>
                        <a:rPr lang="en-CA" dirty="0"/>
                        <a:t>10</a:t>
                      </a:r>
                    </a:p>
                  </a:txBody>
                  <a:tcPr/>
                </a:tc>
                <a:tc>
                  <a:txBody>
                    <a:bodyPr/>
                    <a:lstStyle/>
                    <a:p>
                      <a:r>
                        <a:rPr lang="en-CA" dirty="0"/>
                        <a:t>100</a:t>
                      </a:r>
                    </a:p>
                  </a:txBody>
                  <a:tcPr/>
                </a:tc>
                <a:tc>
                  <a:txBody>
                    <a:bodyPr/>
                    <a:lstStyle/>
                    <a:p>
                      <a:r>
                        <a:rPr lang="en-CA" dirty="0"/>
                        <a:t>500</a:t>
                      </a:r>
                    </a:p>
                  </a:txBody>
                  <a:tcPr/>
                </a:tc>
                <a:extLst>
                  <a:ext uri="{0D108BD9-81ED-4DB2-BD59-A6C34878D82A}">
                    <a16:rowId xmlns:a16="http://schemas.microsoft.com/office/drawing/2014/main" val="391666290"/>
                  </a:ext>
                </a:extLst>
              </a:tr>
            </a:tbl>
          </a:graphicData>
        </a:graphic>
      </p:graphicFrame>
      <p:sp>
        <p:nvSpPr>
          <p:cNvPr id="8" name="Rectangle 7">
            <a:extLst>
              <a:ext uri="{FF2B5EF4-FFF2-40B4-BE49-F238E27FC236}">
                <a16:creationId xmlns:a16="http://schemas.microsoft.com/office/drawing/2014/main" id="{5DE40DC9-6992-0C71-465B-A1A18D8151FA}"/>
              </a:ext>
            </a:extLst>
          </p:cNvPr>
          <p:cNvSpPr/>
          <p:nvPr/>
        </p:nvSpPr>
        <p:spPr>
          <a:xfrm>
            <a:off x="12276972" y="7182467"/>
            <a:ext cx="4563228" cy="323233"/>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94C904E-ECE4-7431-415F-22EB6A661470}"/>
                  </a:ext>
                </a:extLst>
              </p14:cNvPr>
              <p14:cNvContentPartPr/>
              <p14:nvPr/>
            </p14:nvContentPartPr>
            <p14:xfrm>
              <a:off x="12415328" y="7343511"/>
              <a:ext cx="3661560" cy="55800"/>
            </p14:xfrm>
          </p:contentPart>
        </mc:Choice>
        <mc:Fallback xmlns="">
          <p:pic>
            <p:nvPicPr>
              <p:cNvPr id="12" name="Ink 11">
                <a:extLst>
                  <a:ext uri="{FF2B5EF4-FFF2-40B4-BE49-F238E27FC236}">
                    <a16:creationId xmlns:a16="http://schemas.microsoft.com/office/drawing/2014/main" id="{394C904E-ECE4-7431-415F-22EB6A661470}"/>
                  </a:ext>
                </a:extLst>
              </p:cNvPr>
              <p:cNvPicPr/>
              <p:nvPr/>
            </p:nvPicPr>
            <p:blipFill>
              <a:blip r:embed="rId4"/>
              <a:stretch>
                <a:fillRect/>
              </a:stretch>
            </p:blipFill>
            <p:spPr>
              <a:xfrm>
                <a:off x="12343688" y="7199511"/>
                <a:ext cx="3805200" cy="343440"/>
              </a:xfrm>
              <a:prstGeom prst="rect">
                <a:avLst/>
              </a:prstGeom>
            </p:spPr>
          </p:pic>
        </mc:Fallback>
      </mc:AlternateContent>
    </p:spTree>
    <p:extLst>
      <p:ext uri="{BB962C8B-B14F-4D97-AF65-F5344CB8AC3E}">
        <p14:creationId xmlns:p14="http://schemas.microsoft.com/office/powerpoint/2010/main" val="254596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9835700" cy="4058483"/>
          </a:xfrm>
          <a:prstGeom prst="rect">
            <a:avLst/>
          </a:prstGeom>
        </p:spPr>
        <p:txBody>
          <a:bodyPr vert="horz" wrap="square" lIns="0" tIns="12700" rIns="0" bIns="0" rtlCol="0">
            <a:spAutoFit/>
          </a:bodyPr>
          <a:lstStyle/>
          <a:p>
            <a:pPr marL="12700" marR="5080">
              <a:lnSpc>
                <a:spcPct val="114999"/>
              </a:lnSpc>
              <a:spcBef>
                <a:spcPts val="100"/>
              </a:spcBef>
            </a:pPr>
            <a:r>
              <a:rPr sz="2500" b="1" u="heavy" dirty="0">
                <a:solidFill>
                  <a:srgbClr val="1155CC"/>
                </a:solidFill>
                <a:uFill>
                  <a:solidFill>
                    <a:srgbClr val="1155CC"/>
                  </a:solidFill>
                </a:uFill>
                <a:latin typeface="Calibri"/>
                <a:cs typeface="Calibri"/>
              </a:rPr>
              <a:t>Q1</a:t>
            </a:r>
            <a:r>
              <a:rPr lang="en-CA" sz="2500" b="1" u="heavy" dirty="0">
                <a:solidFill>
                  <a:srgbClr val="1155CC"/>
                </a:solidFill>
                <a:uFill>
                  <a:solidFill>
                    <a:srgbClr val="1155CC"/>
                  </a:solidFill>
                </a:uFill>
                <a:latin typeface="Calibri"/>
                <a:cs typeface="Calibri"/>
              </a:rPr>
              <a:t>7</a:t>
            </a:r>
            <a:r>
              <a:rPr sz="2500" b="1" u="heavy" dirty="0">
                <a:solidFill>
                  <a:srgbClr val="1155CC"/>
                </a:solidFill>
                <a:uFill>
                  <a:solidFill>
                    <a:srgbClr val="1155CC"/>
                  </a:solidFill>
                </a:uFill>
                <a:latin typeface="Calibri"/>
                <a:cs typeface="Calibri"/>
              </a:rPr>
              <a:t>:</a:t>
            </a:r>
            <a:endParaRPr lang="en-US" sz="2500" dirty="0">
              <a:latin typeface="Calibri"/>
              <a:cs typeface="Calibri"/>
            </a:endParaRPr>
          </a:p>
          <a:p>
            <a:pPr marL="469900" marR="5080" indent="-457200">
              <a:lnSpc>
                <a:spcPct val="114999"/>
              </a:lnSpc>
              <a:spcBef>
                <a:spcPts val="100"/>
              </a:spcBef>
              <a:buFont typeface="+mj-lt"/>
              <a:buAutoNum type="alphaLcParenR" startAt="3"/>
            </a:pPr>
            <a:r>
              <a:rPr lang="en-US" sz="2500" dirty="0">
                <a:latin typeface="Calibri"/>
                <a:cs typeface="Calibri"/>
              </a:rPr>
              <a:t>Who pays the tax and what is the government’s tax revenue? </a:t>
            </a:r>
          </a:p>
          <a:p>
            <a:pPr marL="469900" marR="5080" lvl="1">
              <a:lnSpc>
                <a:spcPct val="114999"/>
              </a:lnSpc>
              <a:spcBef>
                <a:spcPts val="100"/>
              </a:spcBef>
            </a:pPr>
            <a:r>
              <a:rPr lang="en-US" sz="2500" dirty="0">
                <a:solidFill>
                  <a:srgbClr val="FF0000"/>
                </a:solidFill>
                <a:latin typeface="Calibri"/>
                <a:cs typeface="Calibri"/>
              </a:rPr>
              <a:t>If a sales tax of $2 a ticket is levied on concert tickets, the price concert-goers pay rises from </a:t>
            </a:r>
            <a:r>
              <a:rPr lang="en-US" sz="2500" b="1" dirty="0">
                <a:solidFill>
                  <a:srgbClr val="FF0000"/>
                </a:solidFill>
                <a:latin typeface="Calibri"/>
                <a:cs typeface="Calibri"/>
              </a:rPr>
              <a:t>$7 </a:t>
            </a:r>
            <a:r>
              <a:rPr lang="en-US" sz="2500" dirty="0">
                <a:solidFill>
                  <a:srgbClr val="FF0000"/>
                </a:solidFill>
                <a:latin typeface="Calibri"/>
                <a:cs typeface="Calibri"/>
              </a:rPr>
              <a:t>a ticket to </a:t>
            </a:r>
            <a:r>
              <a:rPr lang="en-US" sz="2500" b="1" dirty="0">
                <a:solidFill>
                  <a:srgbClr val="FF0000"/>
                </a:solidFill>
                <a:latin typeface="Calibri"/>
                <a:cs typeface="Calibri"/>
              </a:rPr>
              <a:t>$8 </a:t>
            </a:r>
            <a:r>
              <a:rPr lang="en-US" sz="2500" dirty="0">
                <a:solidFill>
                  <a:srgbClr val="FF0000"/>
                </a:solidFill>
                <a:latin typeface="Calibri"/>
                <a:cs typeface="Calibri"/>
              </a:rPr>
              <a:t>a ticket. </a:t>
            </a:r>
          </a:p>
          <a:p>
            <a:pPr marL="469900" marR="5080" lvl="1">
              <a:lnSpc>
                <a:spcPct val="114999"/>
              </a:lnSpc>
              <a:spcBef>
                <a:spcPts val="100"/>
              </a:spcBef>
            </a:pPr>
            <a:r>
              <a:rPr lang="en-US" sz="2500" dirty="0">
                <a:solidFill>
                  <a:srgbClr val="FF0000"/>
                </a:solidFill>
                <a:latin typeface="Calibri"/>
                <a:cs typeface="Calibri"/>
              </a:rPr>
              <a:t>So, concert-goers pay </a:t>
            </a:r>
            <a:r>
              <a:rPr lang="en-US" sz="2500" b="1" dirty="0">
                <a:solidFill>
                  <a:srgbClr val="FF0000"/>
                </a:solidFill>
                <a:latin typeface="Calibri"/>
                <a:cs typeface="Calibri"/>
              </a:rPr>
              <a:t>$1 in taxes</a:t>
            </a:r>
            <a:r>
              <a:rPr lang="en-US" sz="2500" dirty="0">
                <a:solidFill>
                  <a:srgbClr val="FF0000"/>
                </a:solidFill>
                <a:latin typeface="Calibri"/>
                <a:cs typeface="Calibri"/>
              </a:rPr>
              <a:t>. </a:t>
            </a:r>
          </a:p>
          <a:p>
            <a:pPr marL="469900" marR="5080" lvl="1">
              <a:lnSpc>
                <a:spcPct val="114999"/>
              </a:lnSpc>
              <a:spcBef>
                <a:spcPts val="100"/>
              </a:spcBef>
            </a:pPr>
            <a:r>
              <a:rPr lang="en-US" sz="2500" dirty="0">
                <a:solidFill>
                  <a:srgbClr val="FF0000"/>
                </a:solidFill>
                <a:latin typeface="Calibri"/>
                <a:cs typeface="Calibri"/>
              </a:rPr>
              <a:t>The remaining tax is paid by concert organizers = </a:t>
            </a:r>
            <a:r>
              <a:rPr lang="en-US" sz="2500" b="1" dirty="0">
                <a:solidFill>
                  <a:srgbClr val="FF0000"/>
                </a:solidFill>
                <a:latin typeface="Calibri"/>
                <a:cs typeface="Calibri"/>
              </a:rPr>
              <a:t>$1</a:t>
            </a:r>
            <a:r>
              <a:rPr lang="en-US" sz="2500" dirty="0">
                <a:solidFill>
                  <a:srgbClr val="FF0000"/>
                </a:solidFill>
                <a:latin typeface="Calibri"/>
                <a:cs typeface="Calibri"/>
              </a:rPr>
              <a:t>. </a:t>
            </a:r>
          </a:p>
          <a:p>
            <a:pPr marL="469900" marR="5080" lvl="1">
              <a:lnSpc>
                <a:spcPct val="114999"/>
              </a:lnSpc>
              <a:spcBef>
                <a:spcPts val="100"/>
              </a:spcBef>
            </a:pPr>
            <a:r>
              <a:rPr lang="en-US" sz="2500" dirty="0">
                <a:solidFill>
                  <a:srgbClr val="FF0000"/>
                </a:solidFill>
                <a:latin typeface="Calibri"/>
                <a:cs typeface="Calibri"/>
              </a:rPr>
              <a:t> The government’s tax revenue 	= Tax per ticket * tickets sold</a:t>
            </a:r>
          </a:p>
          <a:p>
            <a:pPr marL="469900" marR="5080" lvl="1">
              <a:lnSpc>
                <a:spcPct val="114999"/>
              </a:lnSpc>
              <a:spcBef>
                <a:spcPts val="100"/>
              </a:spcBef>
            </a:pPr>
            <a:r>
              <a:rPr lang="en-US" sz="2500" dirty="0">
                <a:solidFill>
                  <a:srgbClr val="FF0000"/>
                </a:solidFill>
                <a:latin typeface="Calibri"/>
                <a:cs typeface="Calibri"/>
              </a:rPr>
              <a:t>					= $2 × 300 = $600</a:t>
            </a:r>
          </a:p>
          <a:p>
            <a:pPr marL="12700" marR="5080">
              <a:lnSpc>
                <a:spcPct val="114999"/>
              </a:lnSpc>
              <a:spcBef>
                <a:spcPts val="100"/>
              </a:spcBef>
            </a:pPr>
            <a:endParaRPr sz="2500" dirty="0">
              <a:latin typeface="Calibri"/>
              <a:cs typeface="Calibri"/>
            </a:endParaRPr>
          </a:p>
        </p:txBody>
      </p:sp>
      <p:pic>
        <p:nvPicPr>
          <p:cNvPr id="10" name="Picture 9">
            <a:extLst>
              <a:ext uri="{FF2B5EF4-FFF2-40B4-BE49-F238E27FC236}">
                <a16:creationId xmlns:a16="http://schemas.microsoft.com/office/drawing/2014/main" id="{D1998D8A-019B-4DAB-4E7F-633BC8056B4A}"/>
              </a:ext>
            </a:extLst>
          </p:cNvPr>
          <p:cNvPicPr>
            <a:picLocks noChangeAspect="1"/>
          </p:cNvPicPr>
          <p:nvPr/>
        </p:nvPicPr>
        <p:blipFill>
          <a:blip r:embed="rId2"/>
          <a:stretch>
            <a:fillRect/>
          </a:stretch>
        </p:blipFill>
        <p:spPr>
          <a:xfrm>
            <a:off x="12171722" y="2251950"/>
            <a:ext cx="4979178" cy="5177550"/>
          </a:xfrm>
          <a:prstGeom prst="rect">
            <a:avLst/>
          </a:prstGeom>
        </p:spPr>
      </p:pic>
    </p:spTree>
    <p:extLst>
      <p:ext uri="{BB962C8B-B14F-4D97-AF65-F5344CB8AC3E}">
        <p14:creationId xmlns:p14="http://schemas.microsoft.com/office/powerpoint/2010/main" val="1708969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4917850" cy="2679901"/>
          </a:xfrm>
          <a:prstGeom prst="rect">
            <a:avLst/>
          </a:prstGeom>
        </p:spPr>
        <p:txBody>
          <a:bodyPr vert="horz" wrap="square" lIns="0" tIns="12700" rIns="0" bIns="0" rtlCol="0">
            <a:spAutoFit/>
          </a:bodyPr>
          <a:lstStyle/>
          <a:p>
            <a:pPr marL="12700" marR="5080">
              <a:lnSpc>
                <a:spcPct val="114999"/>
              </a:lnSpc>
              <a:spcBef>
                <a:spcPts val="100"/>
              </a:spcBef>
            </a:pPr>
            <a:r>
              <a:rPr sz="2500" b="1" u="heavy" dirty="0">
                <a:solidFill>
                  <a:srgbClr val="1155CC"/>
                </a:solidFill>
                <a:uFill>
                  <a:solidFill>
                    <a:srgbClr val="1155CC"/>
                  </a:solidFill>
                </a:uFill>
                <a:latin typeface="Calibri"/>
                <a:cs typeface="Calibri"/>
              </a:rPr>
              <a:t>Q1</a:t>
            </a:r>
            <a:r>
              <a:rPr lang="en-CA" sz="2500" b="1" u="heavy" dirty="0">
                <a:solidFill>
                  <a:srgbClr val="1155CC"/>
                </a:solidFill>
                <a:uFill>
                  <a:solidFill>
                    <a:srgbClr val="1155CC"/>
                  </a:solidFill>
                </a:uFill>
                <a:latin typeface="Calibri"/>
                <a:cs typeface="Calibri"/>
              </a:rPr>
              <a:t>7</a:t>
            </a:r>
            <a:r>
              <a:rPr sz="2500" b="1" u="heavy" dirty="0">
                <a:solidFill>
                  <a:srgbClr val="1155CC"/>
                </a:solidFill>
                <a:uFill>
                  <a:solidFill>
                    <a:srgbClr val="1155CC"/>
                  </a:solidFill>
                </a:uFill>
                <a:latin typeface="Calibri"/>
                <a:cs typeface="Calibri"/>
              </a:rPr>
              <a:t>:</a:t>
            </a:r>
            <a:endParaRPr lang="en-US" sz="2500" dirty="0">
              <a:latin typeface="Calibri"/>
              <a:cs typeface="Calibri"/>
            </a:endParaRPr>
          </a:p>
          <a:p>
            <a:pPr marL="469900" marR="5080" indent="-457200">
              <a:lnSpc>
                <a:spcPct val="114999"/>
              </a:lnSpc>
              <a:spcBef>
                <a:spcPts val="100"/>
              </a:spcBef>
              <a:buFont typeface="+mj-lt"/>
              <a:buAutoNum type="alphaLcParenR" startAt="4"/>
            </a:pPr>
            <a:r>
              <a:rPr lang="en-US" sz="2500" dirty="0">
                <a:latin typeface="Calibri"/>
                <a:cs typeface="Calibri"/>
              </a:rPr>
              <a:t>Is the market for concert tickets efficient? </a:t>
            </a:r>
          </a:p>
          <a:p>
            <a:pPr marL="469900" marR="5080" lvl="1">
              <a:lnSpc>
                <a:spcPct val="114999"/>
              </a:lnSpc>
              <a:spcBef>
                <a:spcPts val="100"/>
              </a:spcBef>
            </a:pPr>
            <a:r>
              <a:rPr lang="en-US" sz="2500" dirty="0">
                <a:solidFill>
                  <a:srgbClr val="FF0000"/>
                </a:solidFill>
                <a:latin typeface="Calibri"/>
                <a:cs typeface="Calibri"/>
              </a:rPr>
              <a:t>No, because there is deadweight loss</a:t>
            </a:r>
          </a:p>
          <a:p>
            <a:pPr marL="469900" marR="5080" indent="-457200">
              <a:lnSpc>
                <a:spcPct val="114999"/>
              </a:lnSpc>
              <a:spcBef>
                <a:spcPts val="100"/>
              </a:spcBef>
              <a:buFont typeface="+mj-lt"/>
              <a:buAutoNum type="alphaLcParenR" startAt="4"/>
            </a:pPr>
            <a:endParaRPr sz="2500" dirty="0">
              <a:latin typeface="Calibri"/>
              <a:cs typeface="Calibri"/>
            </a:endParaRPr>
          </a:p>
        </p:txBody>
      </p:sp>
      <p:pic>
        <p:nvPicPr>
          <p:cNvPr id="12" name="Picture 11">
            <a:extLst>
              <a:ext uri="{FF2B5EF4-FFF2-40B4-BE49-F238E27FC236}">
                <a16:creationId xmlns:a16="http://schemas.microsoft.com/office/drawing/2014/main" id="{E3AC1285-A8E2-F065-0DB8-EEDAB1B33CB3}"/>
              </a:ext>
            </a:extLst>
          </p:cNvPr>
          <p:cNvPicPr>
            <a:picLocks noChangeAspect="1"/>
          </p:cNvPicPr>
          <p:nvPr/>
        </p:nvPicPr>
        <p:blipFill>
          <a:blip r:embed="rId2"/>
          <a:stretch>
            <a:fillRect/>
          </a:stretch>
        </p:blipFill>
        <p:spPr>
          <a:xfrm>
            <a:off x="6064889" y="1589159"/>
            <a:ext cx="10175650" cy="7261714"/>
          </a:xfrm>
          <a:prstGeom prst="rect">
            <a:avLst/>
          </a:prstGeom>
        </p:spPr>
      </p:pic>
    </p:spTree>
    <p:extLst>
      <p:ext uri="{BB962C8B-B14F-4D97-AF65-F5344CB8AC3E}">
        <p14:creationId xmlns:p14="http://schemas.microsoft.com/office/powerpoint/2010/main" val="330593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88918" y="2248425"/>
            <a:ext cx="5925454" cy="6003949"/>
          </a:xfrm>
          <a:prstGeom prst="rect">
            <a:avLst/>
          </a:prstGeom>
        </p:spPr>
      </p:pic>
      <p:sp>
        <p:nvSpPr>
          <p:cNvPr id="3" name="object 3"/>
          <p:cNvSpPr txBox="1">
            <a:spLocks noGrp="1"/>
          </p:cNvSpPr>
          <p:nvPr>
            <p:ph type="title"/>
          </p:nvPr>
        </p:nvSpPr>
        <p:spPr>
          <a:xfrm>
            <a:off x="877625" y="820614"/>
            <a:ext cx="1171003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a:t>
            </a:r>
            <a:r>
              <a:rPr sz="4200" spc="-10" dirty="0">
                <a:latin typeface="Calibri"/>
                <a:cs typeface="Calibri"/>
              </a:rPr>
              <a:t> Actions</a:t>
            </a:r>
            <a:r>
              <a:rPr sz="4200" spc="-15" dirty="0">
                <a:latin typeface="Calibri"/>
                <a:cs typeface="Calibri"/>
              </a:rPr>
              <a:t> </a:t>
            </a:r>
            <a:r>
              <a:rPr sz="4200" spc="-5" dirty="0">
                <a:latin typeface="Calibri"/>
                <a:cs typeface="Calibri"/>
              </a:rPr>
              <a:t>in</a:t>
            </a:r>
            <a:r>
              <a:rPr sz="4200" spc="-10"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5" dirty="0">
                <a:latin typeface="Calibri"/>
                <a:cs typeface="Calibri"/>
              </a:rPr>
              <a:t> </a:t>
            </a:r>
            <a:r>
              <a:rPr sz="4200" spc="-10" dirty="0">
                <a:latin typeface="Calibri"/>
                <a:cs typeface="Calibri"/>
              </a:rPr>
              <a:t>Production </a:t>
            </a:r>
            <a:r>
              <a:rPr sz="4200" spc="-15" dirty="0">
                <a:latin typeface="Calibri"/>
                <a:cs typeface="Calibri"/>
              </a:rPr>
              <a:t>Quota</a:t>
            </a:r>
            <a:endParaRPr sz="4200">
              <a:latin typeface="Calibri"/>
              <a:cs typeface="Calibri"/>
            </a:endParaRPr>
          </a:p>
        </p:txBody>
      </p:sp>
      <p:sp>
        <p:nvSpPr>
          <p:cNvPr id="4" name="object 4"/>
          <p:cNvSpPr txBox="1"/>
          <p:nvPr/>
        </p:nvSpPr>
        <p:spPr>
          <a:xfrm>
            <a:off x="1304017" y="2253521"/>
            <a:ext cx="7526020" cy="2997200"/>
          </a:xfrm>
          <a:prstGeom prst="rect">
            <a:avLst/>
          </a:prstGeom>
        </p:spPr>
        <p:txBody>
          <a:bodyPr vert="horz" wrap="square" lIns="0" tIns="210820" rIns="0" bIns="0" rtlCol="0">
            <a:spAutoFit/>
          </a:bodyPr>
          <a:lstStyle/>
          <a:p>
            <a:pPr marL="440055" indent="-427990">
              <a:lnSpc>
                <a:spcPct val="100000"/>
              </a:lnSpc>
              <a:spcBef>
                <a:spcPts val="1660"/>
              </a:spcBef>
              <a:buFont typeface="Arial"/>
              <a:buChar char="●"/>
              <a:tabLst>
                <a:tab pos="440055" algn="l"/>
                <a:tab pos="440690" algn="l"/>
              </a:tabLst>
            </a:pPr>
            <a:r>
              <a:rPr sz="2600" b="1" spc="-10" dirty="0">
                <a:latin typeface="Calibri"/>
                <a:cs typeface="Calibri"/>
              </a:rPr>
              <a:t>production</a:t>
            </a:r>
            <a:r>
              <a:rPr sz="2600" b="1" spc="-15" dirty="0">
                <a:latin typeface="Calibri"/>
                <a:cs typeface="Calibri"/>
              </a:rPr>
              <a:t> </a:t>
            </a:r>
            <a:r>
              <a:rPr sz="2600" b="1" spc="-5" dirty="0">
                <a:latin typeface="Calibri"/>
                <a:cs typeface="Calibri"/>
              </a:rPr>
              <a:t>quota</a:t>
            </a:r>
            <a:r>
              <a:rPr sz="2600" spc="-5" dirty="0">
                <a:latin typeface="Calibri"/>
                <a:cs typeface="Calibri"/>
              </a:rPr>
              <a:t>:</a:t>
            </a:r>
            <a:r>
              <a:rPr sz="2600" spc="-10" dirty="0">
                <a:latin typeface="Calibri"/>
                <a:cs typeface="Calibri"/>
              </a:rPr>
              <a:t> </a:t>
            </a:r>
            <a:r>
              <a:rPr sz="2600" spc="-5" dirty="0">
                <a:latin typeface="Calibri"/>
                <a:cs typeface="Calibri"/>
              </a:rPr>
              <a:t>limits</a:t>
            </a:r>
            <a:r>
              <a:rPr sz="2600" spc="-10" dirty="0">
                <a:latin typeface="Calibri"/>
                <a:cs typeface="Calibri"/>
              </a:rPr>
              <a:t> </a:t>
            </a:r>
            <a:r>
              <a:rPr sz="2600" spc="-5" dirty="0">
                <a:latin typeface="Calibri"/>
                <a:cs typeface="Calibri"/>
              </a:rPr>
              <a:t>how</a:t>
            </a:r>
            <a:r>
              <a:rPr sz="2600" spc="-10" dirty="0">
                <a:latin typeface="Calibri"/>
                <a:cs typeface="Calibri"/>
              </a:rPr>
              <a:t> </a:t>
            </a:r>
            <a:r>
              <a:rPr sz="2600" spc="-5" dirty="0">
                <a:latin typeface="Calibri"/>
                <a:cs typeface="Calibri"/>
              </a:rPr>
              <a:t>much</a:t>
            </a:r>
            <a:r>
              <a:rPr sz="2600" spc="-10" dirty="0">
                <a:latin typeface="Calibri"/>
                <a:cs typeface="Calibri"/>
              </a:rPr>
              <a:t> can </a:t>
            </a:r>
            <a:r>
              <a:rPr sz="2600" spc="-5" dirty="0">
                <a:latin typeface="Calibri"/>
                <a:cs typeface="Calibri"/>
              </a:rPr>
              <a:t>be</a:t>
            </a:r>
            <a:r>
              <a:rPr sz="2600" spc="-10" dirty="0">
                <a:latin typeface="Calibri"/>
                <a:cs typeface="Calibri"/>
              </a:rPr>
              <a:t> produced</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underproduction</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inc</a:t>
            </a:r>
            <a:r>
              <a:rPr sz="2600" spc="-40"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spc="-325" dirty="0">
                <a:latin typeface="Calibri"/>
                <a:cs typeface="Calibri"/>
              </a:rPr>
              <a:t>P</a:t>
            </a:r>
            <a:r>
              <a:rPr sz="2600" dirty="0">
                <a:latin typeface="Calibri"/>
                <a:cs typeface="Calibri"/>
              </a:rPr>
              <a:t>,</a:t>
            </a:r>
            <a:r>
              <a:rPr sz="2600" spc="-5" dirty="0">
                <a:latin typeface="Calibri"/>
                <a:cs typeface="Calibri"/>
              </a:rPr>
              <a:t> dec</a:t>
            </a:r>
            <a:r>
              <a:rPr sz="2600" spc="-35"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dirty="0">
                <a:latin typeface="Calibri"/>
                <a:cs typeface="Calibri"/>
              </a:rPr>
              <a:t>Q</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eg.</a:t>
            </a:r>
            <a:r>
              <a:rPr sz="2600" spc="-35" dirty="0">
                <a:latin typeface="Calibri"/>
                <a:cs typeface="Calibri"/>
              </a:rPr>
              <a:t> </a:t>
            </a:r>
            <a:r>
              <a:rPr sz="2600" spc="-20" dirty="0">
                <a:latin typeface="Calibri"/>
                <a:cs typeface="Calibri"/>
              </a:rPr>
              <a:t>cigarette</a:t>
            </a:r>
            <a:r>
              <a:rPr sz="2600" spc="-30" dirty="0">
                <a:latin typeface="Calibri"/>
                <a:cs typeface="Calibri"/>
              </a:rPr>
              <a:t> </a:t>
            </a:r>
            <a:r>
              <a:rPr sz="2600" spc="-20" dirty="0">
                <a:latin typeface="Calibri"/>
                <a:cs typeface="Calibri"/>
              </a:rPr>
              <a:t>market</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20" dirty="0">
                <a:latin typeface="Calibri"/>
                <a:cs typeface="Calibri"/>
              </a:rPr>
              <a:t>effective</a:t>
            </a:r>
            <a:r>
              <a:rPr sz="2600" spc="-15" dirty="0">
                <a:latin typeface="Calibri"/>
                <a:cs typeface="Calibri"/>
              </a:rPr>
              <a:t> </a:t>
            </a:r>
            <a:r>
              <a:rPr sz="2600" spc="-5" dirty="0">
                <a:latin typeface="Calibri"/>
                <a:cs typeface="Calibri"/>
              </a:rPr>
              <a:t>only</a:t>
            </a:r>
            <a:r>
              <a:rPr sz="2600" spc="-10" dirty="0">
                <a:latin typeface="Calibri"/>
                <a:cs typeface="Calibri"/>
              </a:rPr>
              <a:t> </a:t>
            </a:r>
            <a:r>
              <a:rPr sz="2600" spc="-5" dirty="0">
                <a:latin typeface="Calibri"/>
                <a:cs typeface="Calibri"/>
              </a:rPr>
              <a:t>when</a:t>
            </a:r>
            <a:r>
              <a:rPr sz="2600" spc="-10" dirty="0">
                <a:latin typeface="Calibri"/>
                <a:cs typeface="Calibri"/>
              </a:rPr>
              <a:t> </a:t>
            </a:r>
            <a:r>
              <a:rPr sz="2600" spc="-5" dirty="0">
                <a:latin typeface="Calibri"/>
                <a:cs typeface="Calibri"/>
              </a:rPr>
              <a:t>the</a:t>
            </a:r>
            <a:r>
              <a:rPr sz="2600" spc="-15" dirty="0">
                <a:latin typeface="Calibri"/>
                <a:cs typeface="Calibri"/>
              </a:rPr>
              <a:t> </a:t>
            </a:r>
            <a:r>
              <a:rPr sz="2600" spc="-10" dirty="0">
                <a:latin typeface="Calibri"/>
                <a:cs typeface="Calibri"/>
              </a:rPr>
              <a:t>production quota</a:t>
            </a:r>
            <a:r>
              <a:rPr sz="2600" spc="-15" dirty="0">
                <a:latin typeface="Calibri"/>
                <a:cs typeface="Calibri"/>
              </a:rPr>
              <a:t> </a:t>
            </a:r>
            <a:r>
              <a:rPr sz="2600" dirty="0">
                <a:latin typeface="Calibri"/>
                <a:cs typeface="Calibri"/>
              </a:rPr>
              <a:t>&lt;</a:t>
            </a:r>
            <a:r>
              <a:rPr sz="2600" spc="-10" dirty="0">
                <a:latin typeface="Calibri"/>
                <a:cs typeface="Calibri"/>
              </a:rPr>
              <a:t> </a:t>
            </a:r>
            <a:r>
              <a:rPr sz="2600" spc="-5" dirty="0">
                <a:latin typeface="Calibri"/>
                <a:cs typeface="Calibri"/>
              </a:rPr>
              <a:t>Q*</a:t>
            </a:r>
            <a:endParaRPr sz="2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52025" y="1919450"/>
            <a:ext cx="6569675" cy="5905050"/>
          </a:xfrm>
          <a:prstGeom prst="rect">
            <a:avLst/>
          </a:prstGeom>
        </p:spPr>
      </p:pic>
      <p:sp>
        <p:nvSpPr>
          <p:cNvPr id="4" name="object 4"/>
          <p:cNvSpPr txBox="1">
            <a:spLocks noGrp="1"/>
          </p:cNvSpPr>
          <p:nvPr>
            <p:ph type="title"/>
          </p:nvPr>
        </p:nvSpPr>
        <p:spPr>
          <a:xfrm>
            <a:off x="877625" y="820614"/>
            <a:ext cx="136969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100" dirty="0">
                <a:latin typeface="Calibri"/>
                <a:cs typeface="Calibri"/>
              </a:rPr>
              <a:t> </a:t>
            </a:r>
            <a:r>
              <a:rPr sz="4200" spc="-5" dirty="0">
                <a:latin typeface="Calibri"/>
                <a:cs typeface="Calibri"/>
              </a:rPr>
              <a:t>PPF</a:t>
            </a:r>
            <a:endParaRPr sz="4200">
              <a:latin typeface="Calibri"/>
              <a:cs typeface="Calibri"/>
            </a:endParaRPr>
          </a:p>
        </p:txBody>
      </p:sp>
      <p:sp>
        <p:nvSpPr>
          <p:cNvPr id="5" name="object 3">
            <a:extLst>
              <a:ext uri="{FF2B5EF4-FFF2-40B4-BE49-F238E27FC236}">
                <a16:creationId xmlns:a16="http://schemas.microsoft.com/office/drawing/2014/main" id="{B29B21A2-0BA2-4BBB-CC5A-E231C5464741}"/>
              </a:ext>
            </a:extLst>
          </p:cNvPr>
          <p:cNvSpPr txBox="1"/>
          <p:nvPr/>
        </p:nvSpPr>
        <p:spPr>
          <a:xfrm>
            <a:off x="821192" y="1675884"/>
            <a:ext cx="10130833" cy="7042954"/>
          </a:xfrm>
          <a:prstGeom prst="rect">
            <a:avLst/>
          </a:prstGeom>
        </p:spPr>
        <p:txBody>
          <a:bodyPr vert="horz" wrap="square" lIns="0" tIns="12700" rIns="0" bIns="0" rtlCol="0">
            <a:spAutoFit/>
          </a:bodyPr>
          <a:lstStyle/>
          <a:p>
            <a:pPr marL="440055" marR="33020" indent="-427990">
              <a:spcBef>
                <a:spcPts val="100"/>
              </a:spcBef>
              <a:buFont typeface="Arial"/>
              <a:buChar char="●"/>
              <a:tabLst>
                <a:tab pos="440055" algn="l"/>
              </a:tabLst>
            </a:pPr>
            <a:r>
              <a:rPr sz="3200" b="1" spc="-10" dirty="0">
                <a:latin typeface="Calibri"/>
                <a:cs typeface="Calibri"/>
              </a:rPr>
              <a:t>Production</a:t>
            </a:r>
            <a:r>
              <a:rPr sz="3200" b="1" spc="-70" dirty="0">
                <a:latin typeface="Calibri"/>
                <a:cs typeface="Calibri"/>
              </a:rPr>
              <a:t> </a:t>
            </a:r>
            <a:r>
              <a:rPr sz="3200" b="1" spc="-10" dirty="0">
                <a:latin typeface="Calibri"/>
                <a:cs typeface="Calibri"/>
              </a:rPr>
              <a:t>possibilities</a:t>
            </a:r>
            <a:r>
              <a:rPr sz="3200" b="1" spc="-70" dirty="0">
                <a:latin typeface="Calibri"/>
                <a:cs typeface="Calibri"/>
              </a:rPr>
              <a:t> </a:t>
            </a:r>
            <a:r>
              <a:rPr sz="3200" b="1" spc="-10" dirty="0">
                <a:latin typeface="Calibri"/>
                <a:cs typeface="Calibri"/>
              </a:rPr>
              <a:t>frontier</a:t>
            </a:r>
            <a:r>
              <a:rPr sz="3200" b="1" spc="-70" dirty="0">
                <a:latin typeface="Calibri"/>
                <a:cs typeface="Calibri"/>
              </a:rPr>
              <a:t> </a:t>
            </a:r>
            <a:r>
              <a:rPr sz="3200" b="1" dirty="0">
                <a:latin typeface="Calibri"/>
                <a:cs typeface="Calibri"/>
              </a:rPr>
              <a:t>(PPF):</a:t>
            </a:r>
            <a:r>
              <a:rPr sz="3200" b="1" spc="-15" dirty="0">
                <a:latin typeface="Calibri"/>
                <a:cs typeface="Calibri"/>
              </a:rPr>
              <a:t> </a:t>
            </a:r>
            <a:r>
              <a:rPr sz="3200" dirty="0">
                <a:latin typeface="Calibri"/>
                <a:cs typeface="Calibri"/>
              </a:rPr>
              <a:t>the</a:t>
            </a:r>
            <a:r>
              <a:rPr sz="3200" spc="-70" dirty="0">
                <a:latin typeface="Calibri"/>
                <a:cs typeface="Calibri"/>
              </a:rPr>
              <a:t> </a:t>
            </a:r>
            <a:r>
              <a:rPr sz="3200" dirty="0">
                <a:latin typeface="Calibri"/>
                <a:cs typeface="Calibri"/>
              </a:rPr>
              <a:t>boundary</a:t>
            </a:r>
            <a:r>
              <a:rPr sz="3200" spc="-70" dirty="0">
                <a:latin typeface="Calibri"/>
                <a:cs typeface="Calibri"/>
              </a:rPr>
              <a:t> </a:t>
            </a:r>
            <a:r>
              <a:rPr sz="3200" dirty="0">
                <a:latin typeface="Calibri"/>
                <a:cs typeface="Calibri"/>
              </a:rPr>
              <a:t>between</a:t>
            </a:r>
            <a:r>
              <a:rPr sz="3200" spc="-70" dirty="0">
                <a:latin typeface="Calibri"/>
                <a:cs typeface="Calibri"/>
              </a:rPr>
              <a:t> </a:t>
            </a:r>
            <a:r>
              <a:rPr sz="3200" spc="-25" dirty="0">
                <a:latin typeface="Calibri"/>
                <a:cs typeface="Calibri"/>
              </a:rPr>
              <a:t>the </a:t>
            </a:r>
            <a:r>
              <a:rPr sz="3200" dirty="0">
                <a:latin typeface="Calibri"/>
                <a:cs typeface="Calibri"/>
              </a:rPr>
              <a:t>combos</a:t>
            </a:r>
            <a:r>
              <a:rPr sz="3200" spc="-60" dirty="0">
                <a:latin typeface="Calibri"/>
                <a:cs typeface="Calibri"/>
              </a:rPr>
              <a:t> </a:t>
            </a:r>
            <a:r>
              <a:rPr sz="3200" dirty="0">
                <a:latin typeface="Calibri"/>
                <a:cs typeface="Calibri"/>
              </a:rPr>
              <a:t>of</a:t>
            </a:r>
            <a:r>
              <a:rPr sz="3200" spc="-60" dirty="0">
                <a:latin typeface="Calibri"/>
                <a:cs typeface="Calibri"/>
              </a:rPr>
              <a:t> </a:t>
            </a:r>
            <a:r>
              <a:rPr sz="3200" dirty="0">
                <a:latin typeface="Calibri"/>
                <a:cs typeface="Calibri"/>
              </a:rPr>
              <a:t>goods/services</a:t>
            </a:r>
            <a:r>
              <a:rPr sz="3200" spc="-55" dirty="0">
                <a:latin typeface="Calibri"/>
                <a:cs typeface="Calibri"/>
              </a:rPr>
              <a:t> </a:t>
            </a:r>
            <a:r>
              <a:rPr sz="3200" dirty="0">
                <a:latin typeface="Calibri"/>
                <a:cs typeface="Calibri"/>
              </a:rPr>
              <a:t>that</a:t>
            </a:r>
            <a:r>
              <a:rPr sz="3200" spc="-60" dirty="0">
                <a:latin typeface="Calibri"/>
                <a:cs typeface="Calibri"/>
              </a:rPr>
              <a:t> </a:t>
            </a:r>
            <a:r>
              <a:rPr sz="3200" dirty="0">
                <a:latin typeface="Calibri"/>
                <a:cs typeface="Calibri"/>
              </a:rPr>
              <a:t>can</a:t>
            </a:r>
            <a:r>
              <a:rPr sz="3200" spc="-60" dirty="0">
                <a:latin typeface="Calibri"/>
                <a:cs typeface="Calibri"/>
              </a:rPr>
              <a:t> </a:t>
            </a:r>
            <a:r>
              <a:rPr sz="3200" dirty="0">
                <a:latin typeface="Calibri"/>
                <a:cs typeface="Calibri"/>
              </a:rPr>
              <a:t>&amp;</a:t>
            </a:r>
            <a:r>
              <a:rPr sz="3200" spc="-55" dirty="0">
                <a:latin typeface="Calibri"/>
                <a:cs typeface="Calibri"/>
              </a:rPr>
              <a:t> </a:t>
            </a:r>
            <a:r>
              <a:rPr sz="3200" dirty="0">
                <a:latin typeface="Calibri"/>
                <a:cs typeface="Calibri"/>
              </a:rPr>
              <a:t>can’t</a:t>
            </a:r>
            <a:r>
              <a:rPr sz="3200" spc="-60" dirty="0">
                <a:latin typeface="Calibri"/>
                <a:cs typeface="Calibri"/>
              </a:rPr>
              <a:t> </a:t>
            </a:r>
            <a:r>
              <a:rPr sz="3200" dirty="0">
                <a:latin typeface="Calibri"/>
                <a:cs typeface="Calibri"/>
              </a:rPr>
              <a:t>be</a:t>
            </a:r>
            <a:r>
              <a:rPr sz="3200" spc="-55" dirty="0">
                <a:latin typeface="Calibri"/>
                <a:cs typeface="Calibri"/>
              </a:rPr>
              <a:t> </a:t>
            </a:r>
            <a:r>
              <a:rPr sz="3200" spc="-10" dirty="0">
                <a:latin typeface="Calibri"/>
                <a:cs typeface="Calibri"/>
              </a:rPr>
              <a:t>produced</a:t>
            </a:r>
            <a:endParaRPr sz="3200" dirty="0">
              <a:latin typeface="Calibri"/>
              <a:cs typeface="Calibri"/>
            </a:endParaRPr>
          </a:p>
          <a:p>
            <a:pPr marL="897255" marR="5080" lvl="1" indent="-427990">
              <a:buFont typeface="Arial MT"/>
              <a:buChar char="○"/>
              <a:tabLst>
                <a:tab pos="897255" algn="l"/>
              </a:tabLst>
            </a:pPr>
            <a:r>
              <a:rPr sz="3200" dirty="0">
                <a:latin typeface="Calibri"/>
                <a:cs typeface="Calibri"/>
              </a:rPr>
              <a:t>all</a:t>
            </a:r>
            <a:r>
              <a:rPr sz="3200" spc="-55" dirty="0">
                <a:latin typeface="Calibri"/>
                <a:cs typeface="Calibri"/>
              </a:rPr>
              <a:t> </a:t>
            </a:r>
            <a:r>
              <a:rPr sz="3200" dirty="0">
                <a:latin typeface="Calibri"/>
                <a:cs typeface="Calibri"/>
              </a:rPr>
              <a:t>points</a:t>
            </a:r>
            <a:r>
              <a:rPr sz="3200" spc="-55" dirty="0">
                <a:latin typeface="Calibri"/>
                <a:cs typeface="Calibri"/>
              </a:rPr>
              <a:t> </a:t>
            </a:r>
            <a:r>
              <a:rPr sz="3200" dirty="0">
                <a:latin typeface="Calibri"/>
                <a:cs typeface="Calibri"/>
              </a:rPr>
              <a:t>on</a:t>
            </a:r>
            <a:r>
              <a:rPr sz="3200" spc="-55" dirty="0">
                <a:latin typeface="Calibri"/>
                <a:cs typeface="Calibri"/>
              </a:rPr>
              <a:t> </a:t>
            </a:r>
            <a:r>
              <a:rPr sz="3200" dirty="0">
                <a:latin typeface="Calibri"/>
                <a:cs typeface="Calibri"/>
              </a:rPr>
              <a:t>the</a:t>
            </a:r>
            <a:r>
              <a:rPr sz="3200" spc="-55" dirty="0">
                <a:latin typeface="Calibri"/>
                <a:cs typeface="Calibri"/>
              </a:rPr>
              <a:t> </a:t>
            </a:r>
            <a:r>
              <a:rPr sz="3200" dirty="0">
                <a:latin typeface="Calibri"/>
                <a:cs typeface="Calibri"/>
              </a:rPr>
              <a:t>curve</a:t>
            </a:r>
            <a:r>
              <a:rPr sz="3200" spc="-55" dirty="0">
                <a:latin typeface="Calibri"/>
                <a:cs typeface="Calibri"/>
              </a:rPr>
              <a:t> </a:t>
            </a:r>
            <a:r>
              <a:rPr sz="3200" dirty="0">
                <a:latin typeface="Calibri"/>
                <a:cs typeface="Calibri"/>
              </a:rPr>
              <a:t>are</a:t>
            </a:r>
            <a:r>
              <a:rPr sz="3200" spc="-35" dirty="0">
                <a:latin typeface="Calibri"/>
                <a:cs typeface="Calibri"/>
              </a:rPr>
              <a:t> </a:t>
            </a:r>
            <a:r>
              <a:rPr sz="3200" b="1" spc="-10" dirty="0">
                <a:latin typeface="Calibri"/>
                <a:cs typeface="Calibri"/>
              </a:rPr>
              <a:t>production</a:t>
            </a:r>
            <a:r>
              <a:rPr sz="3200" b="1" spc="-55" dirty="0">
                <a:latin typeface="Calibri"/>
                <a:cs typeface="Calibri"/>
              </a:rPr>
              <a:t> </a:t>
            </a:r>
            <a:r>
              <a:rPr sz="3200" b="1" spc="-10" dirty="0">
                <a:latin typeface="Calibri"/>
                <a:cs typeface="Calibri"/>
              </a:rPr>
              <a:t>efficient</a:t>
            </a:r>
            <a:r>
              <a:rPr sz="3200" spc="-10" dirty="0">
                <a:latin typeface="Calibri"/>
                <a:cs typeface="Calibri"/>
              </a:rPr>
              <a:t>:</a:t>
            </a:r>
            <a:r>
              <a:rPr sz="3200" spc="-55" dirty="0">
                <a:latin typeface="Calibri"/>
                <a:cs typeface="Calibri"/>
              </a:rPr>
              <a:t> </a:t>
            </a:r>
            <a:r>
              <a:rPr sz="3200" spc="-10" dirty="0">
                <a:latin typeface="Calibri"/>
                <a:cs typeface="Calibri"/>
              </a:rPr>
              <a:t>goods/services </a:t>
            </a:r>
            <a:r>
              <a:rPr sz="3200" dirty="0">
                <a:latin typeface="Calibri"/>
                <a:cs typeface="Calibri"/>
              </a:rPr>
              <a:t>are</a:t>
            </a:r>
            <a:r>
              <a:rPr sz="3200" spc="-70" dirty="0">
                <a:latin typeface="Calibri"/>
                <a:cs typeface="Calibri"/>
              </a:rPr>
              <a:t> </a:t>
            </a:r>
            <a:r>
              <a:rPr sz="3200" dirty="0">
                <a:latin typeface="Calibri"/>
                <a:cs typeface="Calibri"/>
              </a:rPr>
              <a:t>produced</a:t>
            </a:r>
            <a:r>
              <a:rPr sz="3200" spc="-70" dirty="0">
                <a:latin typeface="Calibri"/>
                <a:cs typeface="Calibri"/>
              </a:rPr>
              <a:t> </a:t>
            </a:r>
            <a:r>
              <a:rPr sz="3200" dirty="0">
                <a:latin typeface="Calibri"/>
                <a:cs typeface="Calibri"/>
              </a:rPr>
              <a:t>at</a:t>
            </a:r>
            <a:r>
              <a:rPr sz="3200" spc="-65" dirty="0">
                <a:latin typeface="Calibri"/>
                <a:cs typeface="Calibri"/>
              </a:rPr>
              <a:t> </a:t>
            </a:r>
            <a:r>
              <a:rPr sz="3200" dirty="0">
                <a:latin typeface="Calibri"/>
                <a:cs typeface="Calibri"/>
              </a:rPr>
              <a:t>the</a:t>
            </a:r>
            <a:r>
              <a:rPr sz="3200" spc="-70" dirty="0">
                <a:latin typeface="Calibri"/>
                <a:cs typeface="Calibri"/>
              </a:rPr>
              <a:t> </a:t>
            </a:r>
            <a:r>
              <a:rPr sz="3200" dirty="0">
                <a:latin typeface="Calibri"/>
                <a:cs typeface="Calibri"/>
              </a:rPr>
              <a:t>lowest</a:t>
            </a:r>
            <a:r>
              <a:rPr sz="3200" spc="-65" dirty="0">
                <a:latin typeface="Calibri"/>
                <a:cs typeface="Calibri"/>
              </a:rPr>
              <a:t> </a:t>
            </a:r>
            <a:r>
              <a:rPr sz="3200" dirty="0">
                <a:latin typeface="Calibri"/>
                <a:cs typeface="Calibri"/>
              </a:rPr>
              <a:t>possible</a:t>
            </a:r>
            <a:r>
              <a:rPr sz="3200" spc="-70" dirty="0">
                <a:latin typeface="Calibri"/>
                <a:cs typeface="Calibri"/>
              </a:rPr>
              <a:t> </a:t>
            </a:r>
            <a:r>
              <a:rPr sz="3200" spc="-20" dirty="0">
                <a:latin typeface="Calibri"/>
                <a:cs typeface="Calibri"/>
              </a:rPr>
              <a:t>cost</a:t>
            </a:r>
            <a:r>
              <a:rPr lang="en-CA" sz="3200" spc="-20" dirty="0">
                <a:latin typeface="Calibri"/>
                <a:cs typeface="Calibri"/>
              </a:rPr>
              <a:t> and by using all resources optimally</a:t>
            </a:r>
            <a:endParaRPr sz="3200" dirty="0">
              <a:latin typeface="Calibri"/>
              <a:cs typeface="Calibri"/>
            </a:endParaRPr>
          </a:p>
          <a:p>
            <a:pPr marL="440055" indent="-427355">
              <a:spcBef>
                <a:spcPts val="1560"/>
              </a:spcBef>
              <a:buFont typeface="Arial MT"/>
              <a:buChar char="●"/>
              <a:tabLst>
                <a:tab pos="440055" algn="l"/>
              </a:tabLst>
            </a:pPr>
            <a:r>
              <a:rPr lang="en-CA" sz="3200" spc="-10" dirty="0">
                <a:latin typeface="Calibri"/>
                <a:cs typeface="Calibri"/>
              </a:rPr>
              <a:t>Assumptions:</a:t>
            </a:r>
            <a:endParaRPr sz="3200" dirty="0">
              <a:latin typeface="Calibri"/>
              <a:cs typeface="Calibri"/>
            </a:endParaRPr>
          </a:p>
          <a:p>
            <a:pPr marL="897255" lvl="1" indent="-427355">
              <a:spcBef>
                <a:spcPts val="50"/>
              </a:spcBef>
              <a:buFont typeface="Arial MT"/>
              <a:buChar char="○"/>
              <a:tabLst>
                <a:tab pos="897255" algn="l"/>
              </a:tabLst>
            </a:pPr>
            <a:r>
              <a:rPr sz="3200" dirty="0">
                <a:latin typeface="Calibri"/>
                <a:cs typeface="Calibri"/>
              </a:rPr>
              <a:t>an</a:t>
            </a:r>
            <a:r>
              <a:rPr sz="3200" spc="-55" dirty="0">
                <a:latin typeface="Calibri"/>
                <a:cs typeface="Calibri"/>
              </a:rPr>
              <a:t> </a:t>
            </a:r>
            <a:r>
              <a:rPr sz="3200" spc="-10" dirty="0">
                <a:latin typeface="Calibri"/>
                <a:cs typeface="Calibri"/>
              </a:rPr>
              <a:t>economy</a:t>
            </a:r>
            <a:r>
              <a:rPr sz="3200" spc="-55" dirty="0">
                <a:latin typeface="Calibri"/>
                <a:cs typeface="Calibri"/>
              </a:rPr>
              <a:t> </a:t>
            </a:r>
            <a:r>
              <a:rPr sz="3200" dirty="0">
                <a:latin typeface="Calibri"/>
                <a:cs typeface="Calibri"/>
              </a:rPr>
              <a:t>only</a:t>
            </a:r>
            <a:r>
              <a:rPr sz="3200" spc="-50" dirty="0">
                <a:latin typeface="Calibri"/>
                <a:cs typeface="Calibri"/>
              </a:rPr>
              <a:t> </a:t>
            </a:r>
            <a:r>
              <a:rPr sz="3200" dirty="0">
                <a:latin typeface="Calibri"/>
                <a:cs typeface="Calibri"/>
              </a:rPr>
              <a:t>produces</a:t>
            </a:r>
            <a:r>
              <a:rPr sz="3200" spc="-55" dirty="0">
                <a:latin typeface="Calibri"/>
                <a:cs typeface="Calibri"/>
              </a:rPr>
              <a:t> </a:t>
            </a:r>
            <a:r>
              <a:rPr sz="3200" dirty="0">
                <a:latin typeface="Calibri"/>
                <a:cs typeface="Calibri"/>
              </a:rPr>
              <a:t>2</a:t>
            </a:r>
            <a:r>
              <a:rPr sz="3200" spc="-50" dirty="0">
                <a:latin typeface="Calibri"/>
                <a:cs typeface="Calibri"/>
              </a:rPr>
              <a:t> </a:t>
            </a:r>
            <a:r>
              <a:rPr sz="3200" dirty="0">
                <a:latin typeface="Calibri"/>
                <a:cs typeface="Calibri"/>
              </a:rPr>
              <a:t>goods</a:t>
            </a:r>
            <a:r>
              <a:rPr sz="3200" spc="-55" dirty="0">
                <a:latin typeface="Calibri"/>
                <a:cs typeface="Calibri"/>
              </a:rPr>
              <a:t> </a:t>
            </a:r>
            <a:r>
              <a:rPr sz="3200" dirty="0">
                <a:latin typeface="Calibri"/>
                <a:cs typeface="Calibri"/>
              </a:rPr>
              <a:t>at</a:t>
            </a:r>
            <a:r>
              <a:rPr sz="3200" spc="-50" dirty="0">
                <a:latin typeface="Calibri"/>
                <a:cs typeface="Calibri"/>
              </a:rPr>
              <a:t> </a:t>
            </a:r>
            <a:r>
              <a:rPr sz="3200" dirty="0">
                <a:latin typeface="Calibri"/>
                <a:cs typeface="Calibri"/>
              </a:rPr>
              <a:t>a</a:t>
            </a:r>
            <a:r>
              <a:rPr sz="3200" spc="-55" dirty="0">
                <a:latin typeface="Calibri"/>
                <a:cs typeface="Calibri"/>
              </a:rPr>
              <a:t> </a:t>
            </a:r>
            <a:r>
              <a:rPr sz="3200" spc="-20" dirty="0">
                <a:latin typeface="Calibri"/>
                <a:cs typeface="Calibri"/>
              </a:rPr>
              <a:t>time</a:t>
            </a:r>
            <a:endParaRPr sz="3200" dirty="0">
              <a:latin typeface="Calibri"/>
              <a:cs typeface="Calibri"/>
            </a:endParaRPr>
          </a:p>
          <a:p>
            <a:pPr marL="897255" lvl="1" indent="-427355">
              <a:spcBef>
                <a:spcPts val="50"/>
              </a:spcBef>
              <a:buFont typeface="Arial"/>
              <a:buChar char="○"/>
              <a:tabLst>
                <a:tab pos="897255" algn="l"/>
              </a:tabLst>
            </a:pPr>
            <a:r>
              <a:rPr sz="3200" b="1" dirty="0">
                <a:latin typeface="Calibri"/>
                <a:cs typeface="Calibri"/>
              </a:rPr>
              <a:t>ceteris</a:t>
            </a:r>
            <a:r>
              <a:rPr sz="3200" b="1" spc="-95" dirty="0">
                <a:latin typeface="Calibri"/>
                <a:cs typeface="Calibri"/>
              </a:rPr>
              <a:t> </a:t>
            </a:r>
            <a:r>
              <a:rPr sz="3200" b="1" dirty="0">
                <a:latin typeface="Calibri"/>
                <a:cs typeface="Calibri"/>
              </a:rPr>
              <a:t>paribus</a:t>
            </a:r>
            <a:r>
              <a:rPr sz="3200" dirty="0">
                <a:latin typeface="Calibri"/>
                <a:cs typeface="Calibri"/>
              </a:rPr>
              <a:t>:</a:t>
            </a:r>
            <a:r>
              <a:rPr sz="3200" spc="-90" dirty="0">
                <a:latin typeface="Calibri"/>
                <a:cs typeface="Calibri"/>
              </a:rPr>
              <a:t> </a:t>
            </a:r>
            <a:r>
              <a:rPr sz="3200" dirty="0">
                <a:latin typeface="Calibri"/>
                <a:cs typeface="Calibri"/>
              </a:rPr>
              <a:t>other</a:t>
            </a:r>
            <a:r>
              <a:rPr sz="3200" spc="-95" dirty="0">
                <a:latin typeface="Calibri"/>
                <a:cs typeface="Calibri"/>
              </a:rPr>
              <a:t> </a:t>
            </a:r>
            <a:r>
              <a:rPr sz="3200" spc="-10" dirty="0">
                <a:latin typeface="Calibri"/>
                <a:cs typeface="Calibri"/>
              </a:rPr>
              <a:t>factors</a:t>
            </a:r>
            <a:r>
              <a:rPr sz="3200" spc="-90" dirty="0">
                <a:latin typeface="Calibri"/>
                <a:cs typeface="Calibri"/>
              </a:rPr>
              <a:t> </a:t>
            </a:r>
            <a:r>
              <a:rPr sz="3200" dirty="0">
                <a:latin typeface="Calibri"/>
                <a:cs typeface="Calibri"/>
              </a:rPr>
              <a:t>remain</a:t>
            </a:r>
            <a:r>
              <a:rPr sz="3200" spc="-95" dirty="0">
                <a:latin typeface="Calibri"/>
                <a:cs typeface="Calibri"/>
              </a:rPr>
              <a:t> </a:t>
            </a:r>
            <a:r>
              <a:rPr sz="3200" dirty="0">
                <a:latin typeface="Calibri"/>
                <a:cs typeface="Calibri"/>
              </a:rPr>
              <a:t>the</a:t>
            </a:r>
            <a:r>
              <a:rPr sz="3200" spc="-90" dirty="0">
                <a:latin typeface="Calibri"/>
                <a:cs typeface="Calibri"/>
              </a:rPr>
              <a:t> </a:t>
            </a:r>
            <a:r>
              <a:rPr sz="3200" spc="-20" dirty="0">
                <a:latin typeface="Calibri"/>
                <a:cs typeface="Calibri"/>
              </a:rPr>
              <a:t>same</a:t>
            </a:r>
            <a:endParaRPr sz="3200" dirty="0">
              <a:latin typeface="Calibri"/>
              <a:cs typeface="Calibri"/>
            </a:endParaRPr>
          </a:p>
          <a:p>
            <a:pPr>
              <a:spcBef>
                <a:spcPts val="1505"/>
              </a:spcBef>
            </a:pPr>
            <a:endParaRPr sz="3200" dirty="0">
              <a:latin typeface="Calibri"/>
              <a:cs typeface="Calibri"/>
            </a:endParaRPr>
          </a:p>
          <a:p>
            <a:pPr marL="440055" marR="197485" indent="-427990">
              <a:buFont typeface="Arial"/>
              <a:buChar char="●"/>
              <a:tabLst>
                <a:tab pos="440055" algn="l"/>
              </a:tabLst>
            </a:pPr>
            <a:r>
              <a:rPr sz="3200" b="1" spc="-10" dirty="0">
                <a:latin typeface="Calibri"/>
                <a:cs typeface="Calibri"/>
              </a:rPr>
              <a:t>Opportunity</a:t>
            </a:r>
            <a:r>
              <a:rPr sz="3200" b="1" spc="-80" dirty="0">
                <a:latin typeface="Calibri"/>
                <a:cs typeface="Calibri"/>
              </a:rPr>
              <a:t> </a:t>
            </a:r>
            <a:r>
              <a:rPr sz="3200" b="1" dirty="0">
                <a:latin typeface="Calibri"/>
                <a:cs typeface="Calibri"/>
              </a:rPr>
              <a:t>cost</a:t>
            </a:r>
            <a:r>
              <a:rPr sz="3200" b="1" spc="-65" dirty="0">
                <a:latin typeface="Calibri"/>
                <a:cs typeface="Calibri"/>
              </a:rPr>
              <a:t> </a:t>
            </a:r>
            <a:r>
              <a:rPr sz="3200" b="1" dirty="0">
                <a:latin typeface="Calibri"/>
                <a:cs typeface="Calibri"/>
              </a:rPr>
              <a:t>(OC)</a:t>
            </a:r>
            <a:r>
              <a:rPr sz="3200" dirty="0">
                <a:latin typeface="Calibri"/>
                <a:cs typeface="Calibri"/>
              </a:rPr>
              <a:t>:</a:t>
            </a:r>
            <a:r>
              <a:rPr sz="3200" spc="-65" dirty="0">
                <a:latin typeface="Calibri"/>
                <a:cs typeface="Calibri"/>
              </a:rPr>
              <a:t> </a:t>
            </a:r>
            <a:r>
              <a:rPr sz="3200" dirty="0">
                <a:latin typeface="Calibri"/>
                <a:cs typeface="Calibri"/>
              </a:rPr>
              <a:t>next</a:t>
            </a:r>
            <a:r>
              <a:rPr sz="3200" spc="-65" dirty="0">
                <a:latin typeface="Calibri"/>
                <a:cs typeface="Calibri"/>
              </a:rPr>
              <a:t> </a:t>
            </a:r>
            <a:r>
              <a:rPr sz="3200" dirty="0">
                <a:latin typeface="Calibri"/>
                <a:cs typeface="Calibri"/>
              </a:rPr>
              <a:t>BEST</a:t>
            </a:r>
            <a:r>
              <a:rPr sz="3200" spc="-65" dirty="0">
                <a:latin typeface="Calibri"/>
                <a:cs typeface="Calibri"/>
              </a:rPr>
              <a:t> </a:t>
            </a:r>
            <a:r>
              <a:rPr sz="3200" spc="-10" dirty="0">
                <a:latin typeface="Calibri"/>
                <a:cs typeface="Calibri"/>
              </a:rPr>
              <a:t>alternative</a:t>
            </a:r>
            <a:r>
              <a:rPr sz="3200" spc="-70" dirty="0">
                <a:latin typeface="Calibri"/>
                <a:cs typeface="Calibri"/>
              </a:rPr>
              <a:t> </a:t>
            </a:r>
            <a:r>
              <a:rPr sz="3200" dirty="0">
                <a:latin typeface="Calibri"/>
                <a:cs typeface="Calibri"/>
              </a:rPr>
              <a:t>given</a:t>
            </a:r>
            <a:r>
              <a:rPr sz="3200" spc="-65" dirty="0">
                <a:latin typeface="Calibri"/>
                <a:cs typeface="Calibri"/>
              </a:rPr>
              <a:t> </a:t>
            </a:r>
            <a:r>
              <a:rPr sz="3200" dirty="0">
                <a:latin typeface="Calibri"/>
                <a:cs typeface="Calibri"/>
              </a:rPr>
              <a:t>up</a:t>
            </a:r>
            <a:r>
              <a:rPr sz="3200" spc="-65" dirty="0">
                <a:latin typeface="Calibri"/>
                <a:cs typeface="Calibri"/>
              </a:rPr>
              <a:t> </a:t>
            </a:r>
            <a:r>
              <a:rPr sz="3200" dirty="0">
                <a:latin typeface="Calibri"/>
                <a:cs typeface="Calibri"/>
              </a:rPr>
              <a:t>in</a:t>
            </a:r>
            <a:r>
              <a:rPr sz="3200" spc="-65" dirty="0">
                <a:latin typeface="Calibri"/>
                <a:cs typeface="Calibri"/>
              </a:rPr>
              <a:t> </a:t>
            </a:r>
            <a:r>
              <a:rPr sz="3200" dirty="0">
                <a:latin typeface="Calibri"/>
                <a:cs typeface="Calibri"/>
              </a:rPr>
              <a:t>order</a:t>
            </a:r>
            <a:r>
              <a:rPr sz="3200" spc="-65" dirty="0">
                <a:latin typeface="Calibri"/>
                <a:cs typeface="Calibri"/>
              </a:rPr>
              <a:t> </a:t>
            </a:r>
            <a:r>
              <a:rPr sz="3200" spc="-25" dirty="0">
                <a:latin typeface="Calibri"/>
                <a:cs typeface="Calibri"/>
              </a:rPr>
              <a:t>to </a:t>
            </a:r>
            <a:r>
              <a:rPr sz="3200" dirty="0">
                <a:latin typeface="Calibri"/>
                <a:cs typeface="Calibri"/>
              </a:rPr>
              <a:t>get</a:t>
            </a:r>
            <a:r>
              <a:rPr sz="3200" spc="-90" dirty="0">
                <a:latin typeface="Calibri"/>
                <a:cs typeface="Calibri"/>
              </a:rPr>
              <a:t> </a:t>
            </a:r>
            <a:r>
              <a:rPr sz="3200" dirty="0">
                <a:latin typeface="Calibri"/>
                <a:cs typeface="Calibri"/>
              </a:rPr>
              <a:t>something</a:t>
            </a:r>
            <a:r>
              <a:rPr sz="3200" spc="-90" dirty="0">
                <a:latin typeface="Calibri"/>
                <a:cs typeface="Calibri"/>
              </a:rPr>
              <a:t> </a:t>
            </a:r>
            <a:r>
              <a:rPr sz="3200" spc="-20" dirty="0">
                <a:latin typeface="Calibri"/>
                <a:cs typeface="Calibri"/>
              </a:rPr>
              <a:t>else</a:t>
            </a:r>
            <a:endParaRPr sz="3200" dirty="0">
              <a:latin typeface="Calibri"/>
              <a:cs typeface="Calibri"/>
            </a:endParaRPr>
          </a:p>
          <a:p>
            <a:pPr marL="897255" lvl="1" indent="-427355">
              <a:spcBef>
                <a:spcPts val="50"/>
              </a:spcBef>
              <a:buFont typeface="Arial MT"/>
              <a:buChar char="○"/>
              <a:tabLst>
                <a:tab pos="897255" algn="l"/>
              </a:tabLst>
            </a:pPr>
            <a:r>
              <a:rPr sz="3200" dirty="0">
                <a:latin typeface="Calibri"/>
                <a:cs typeface="Calibri"/>
              </a:rPr>
              <a:t>OC</a:t>
            </a:r>
            <a:r>
              <a:rPr sz="3200" spc="-35" dirty="0">
                <a:latin typeface="Calibri"/>
                <a:cs typeface="Calibri"/>
              </a:rPr>
              <a:t> </a:t>
            </a:r>
            <a:r>
              <a:rPr sz="3200" dirty="0">
                <a:latin typeface="Calibri"/>
                <a:cs typeface="Calibri"/>
              </a:rPr>
              <a:t>of</a:t>
            </a:r>
            <a:r>
              <a:rPr sz="3200" spc="-35" dirty="0">
                <a:latin typeface="Calibri"/>
                <a:cs typeface="Calibri"/>
              </a:rPr>
              <a:t> </a:t>
            </a:r>
            <a:r>
              <a:rPr sz="3200" dirty="0">
                <a:latin typeface="Calibri"/>
                <a:cs typeface="Calibri"/>
              </a:rPr>
              <a:t>good</a:t>
            </a:r>
            <a:r>
              <a:rPr sz="3200" spc="-35" dirty="0">
                <a:latin typeface="Calibri"/>
                <a:cs typeface="Calibri"/>
              </a:rPr>
              <a:t> </a:t>
            </a:r>
            <a:r>
              <a:rPr sz="3200" dirty="0">
                <a:latin typeface="Calibri"/>
                <a:cs typeface="Calibri"/>
              </a:rPr>
              <a:t>A</a:t>
            </a:r>
            <a:r>
              <a:rPr sz="3200" spc="-35" dirty="0">
                <a:latin typeface="Calibri"/>
                <a:cs typeface="Calibri"/>
              </a:rPr>
              <a:t> </a:t>
            </a:r>
            <a:r>
              <a:rPr sz="3200" dirty="0">
                <a:latin typeface="Calibri"/>
                <a:cs typeface="Calibri"/>
              </a:rPr>
              <a:t>=</a:t>
            </a:r>
            <a:r>
              <a:rPr sz="3200" spc="-35" dirty="0">
                <a:latin typeface="Calibri"/>
                <a:cs typeface="Calibri"/>
              </a:rPr>
              <a:t> </a:t>
            </a:r>
            <a:r>
              <a:rPr sz="3200" dirty="0">
                <a:latin typeface="Calibri"/>
                <a:cs typeface="Calibri"/>
              </a:rPr>
              <a:t>#</a:t>
            </a:r>
            <a:r>
              <a:rPr sz="3200" spc="-35" dirty="0">
                <a:latin typeface="Calibri"/>
                <a:cs typeface="Calibri"/>
              </a:rPr>
              <a:t> </a:t>
            </a:r>
            <a:r>
              <a:rPr sz="3200" dirty="0">
                <a:latin typeface="Calibri"/>
                <a:cs typeface="Calibri"/>
              </a:rPr>
              <a:t>of</a:t>
            </a:r>
            <a:r>
              <a:rPr sz="3200" spc="-35" dirty="0">
                <a:latin typeface="Calibri"/>
                <a:cs typeface="Calibri"/>
              </a:rPr>
              <a:t> </a:t>
            </a:r>
            <a:r>
              <a:rPr sz="3200" dirty="0">
                <a:latin typeface="Calibri"/>
                <a:cs typeface="Calibri"/>
              </a:rPr>
              <a:t>good</a:t>
            </a:r>
            <a:r>
              <a:rPr sz="3200" spc="-35" dirty="0">
                <a:latin typeface="Calibri"/>
                <a:cs typeface="Calibri"/>
              </a:rPr>
              <a:t> </a:t>
            </a:r>
            <a:r>
              <a:rPr sz="3200" spc="-50" dirty="0">
                <a:latin typeface="Calibri"/>
                <a:cs typeface="Calibri"/>
              </a:rPr>
              <a:t>B</a:t>
            </a:r>
            <a:r>
              <a:rPr lang="en-CA" sz="3200" spc="-50" dirty="0">
                <a:latin typeface="Calibri"/>
                <a:cs typeface="Calibri"/>
              </a:rPr>
              <a:t> given up</a:t>
            </a:r>
            <a:endParaRPr sz="32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17296" y="1900888"/>
            <a:ext cx="6514503" cy="6485235"/>
          </a:xfrm>
          <a:prstGeom prst="rect">
            <a:avLst/>
          </a:prstGeom>
        </p:spPr>
      </p:pic>
      <p:sp>
        <p:nvSpPr>
          <p:cNvPr id="3" name="object 3"/>
          <p:cNvSpPr txBox="1">
            <a:spLocks noGrp="1"/>
          </p:cNvSpPr>
          <p:nvPr>
            <p:ph type="title"/>
          </p:nvPr>
        </p:nvSpPr>
        <p:spPr>
          <a:xfrm>
            <a:off x="877625" y="820614"/>
            <a:ext cx="947610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5" dirty="0">
                <a:latin typeface="Calibri"/>
                <a:cs typeface="Calibri"/>
              </a:rPr>
              <a:t> </a:t>
            </a:r>
            <a:r>
              <a:rPr sz="4200" spc="-10" dirty="0">
                <a:latin typeface="Calibri"/>
                <a:cs typeface="Calibri"/>
              </a:rPr>
              <a:t>Subsidy</a:t>
            </a:r>
            <a:endParaRPr sz="4200">
              <a:latin typeface="Calibri"/>
              <a:cs typeface="Calibri"/>
            </a:endParaRPr>
          </a:p>
        </p:txBody>
      </p:sp>
      <p:sp>
        <p:nvSpPr>
          <p:cNvPr id="4" name="object 4"/>
          <p:cNvSpPr txBox="1"/>
          <p:nvPr/>
        </p:nvSpPr>
        <p:spPr>
          <a:xfrm>
            <a:off x="1061642" y="2087672"/>
            <a:ext cx="9725025" cy="4185920"/>
          </a:xfrm>
          <a:prstGeom prst="rect">
            <a:avLst/>
          </a:prstGeom>
        </p:spPr>
        <p:txBody>
          <a:bodyPr vert="horz" wrap="square" lIns="0" tIns="12700" rIns="0" bIns="0" rtlCol="0">
            <a:spAutoFit/>
          </a:bodyPr>
          <a:lstStyle/>
          <a:p>
            <a:pPr marL="440055" marR="5080" indent="-427990">
              <a:lnSpc>
                <a:spcPct val="150000"/>
              </a:lnSpc>
              <a:spcBef>
                <a:spcPts val="100"/>
              </a:spcBef>
              <a:buFont typeface="Arial"/>
              <a:buChar char="●"/>
              <a:tabLst>
                <a:tab pos="440055" algn="l"/>
                <a:tab pos="440690" algn="l"/>
              </a:tabLst>
            </a:pPr>
            <a:r>
              <a:rPr sz="2600" b="1" spc="-10" dirty="0">
                <a:latin typeface="Calibri"/>
                <a:cs typeface="Calibri"/>
              </a:rPr>
              <a:t>subsidy:</a:t>
            </a:r>
            <a:r>
              <a:rPr sz="2600" b="1" spc="20" dirty="0">
                <a:latin typeface="Calibri"/>
                <a:cs typeface="Calibri"/>
              </a:rPr>
              <a:t> </a:t>
            </a:r>
            <a:r>
              <a:rPr sz="2600" spc="-5" dirty="0">
                <a:latin typeface="Calibri"/>
                <a:cs typeface="Calibri"/>
              </a:rPr>
              <a:t>when</a:t>
            </a:r>
            <a:r>
              <a:rPr sz="2600" dirty="0">
                <a:latin typeface="Calibri"/>
                <a:cs typeface="Calibri"/>
              </a:rPr>
              <a:t> </a:t>
            </a:r>
            <a:r>
              <a:rPr sz="2600" spc="-5" dirty="0">
                <a:latin typeface="Calibri"/>
                <a:cs typeface="Calibri"/>
              </a:rPr>
              <a:t>the</a:t>
            </a:r>
            <a:r>
              <a:rPr sz="2600" spc="-10" dirty="0">
                <a:latin typeface="Calibri"/>
                <a:cs typeface="Calibri"/>
              </a:rPr>
              <a:t> </a:t>
            </a:r>
            <a:r>
              <a:rPr sz="2600" spc="-15" dirty="0">
                <a:latin typeface="Calibri"/>
                <a:cs typeface="Calibri"/>
              </a:rPr>
              <a:t>government</a:t>
            </a:r>
            <a:r>
              <a:rPr sz="2600" spc="-5" dirty="0">
                <a:latin typeface="Calibri"/>
                <a:cs typeface="Calibri"/>
              </a:rPr>
              <a:t> </a:t>
            </a:r>
            <a:r>
              <a:rPr sz="2600" spc="-15" dirty="0">
                <a:latin typeface="Calibri"/>
                <a:cs typeface="Calibri"/>
              </a:rPr>
              <a:t>encourages</a:t>
            </a:r>
            <a:r>
              <a:rPr sz="2600" spc="-5" dirty="0">
                <a:latin typeface="Calibri"/>
                <a:cs typeface="Calibri"/>
              </a:rPr>
              <a:t> </a:t>
            </a:r>
            <a:r>
              <a:rPr sz="2600" spc="-10" dirty="0">
                <a:latin typeface="Calibri"/>
                <a:cs typeface="Calibri"/>
              </a:rPr>
              <a:t>production</a:t>
            </a:r>
            <a:r>
              <a:rPr sz="2600" dirty="0">
                <a:latin typeface="Calibri"/>
                <a:cs typeface="Calibri"/>
              </a:rPr>
              <a:t> </a:t>
            </a:r>
            <a:r>
              <a:rPr sz="2600" spc="-10" dirty="0">
                <a:latin typeface="Calibri"/>
                <a:cs typeface="Calibri"/>
              </a:rPr>
              <a:t>by</a:t>
            </a:r>
            <a:r>
              <a:rPr sz="2600" spc="-5" dirty="0">
                <a:latin typeface="Calibri"/>
                <a:cs typeface="Calibri"/>
              </a:rPr>
              <a:t> sponsoring </a:t>
            </a:r>
            <a:r>
              <a:rPr sz="2600" spc="-570" dirty="0">
                <a:latin typeface="Calibri"/>
                <a:cs typeface="Calibri"/>
              </a:rPr>
              <a:t> </a:t>
            </a:r>
            <a:r>
              <a:rPr sz="2600" spc="-5" dirty="0">
                <a:latin typeface="Calibri"/>
                <a:cs typeface="Calibri"/>
              </a:rPr>
              <a:t>the</a:t>
            </a:r>
            <a:r>
              <a:rPr sz="2600" spc="-15" dirty="0">
                <a:latin typeface="Calibri"/>
                <a:cs typeface="Calibri"/>
              </a:rPr>
              <a:t> producers</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dec</a:t>
            </a:r>
            <a:r>
              <a:rPr sz="2600" spc="-35"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spc="-325" dirty="0">
                <a:latin typeface="Calibri"/>
                <a:cs typeface="Calibri"/>
              </a:rPr>
              <a:t>P</a:t>
            </a:r>
            <a:r>
              <a:rPr sz="2600" dirty="0">
                <a:latin typeface="Calibri"/>
                <a:cs typeface="Calibri"/>
              </a:rPr>
              <a:t>,</a:t>
            </a:r>
            <a:r>
              <a:rPr sz="2600" spc="-5" dirty="0">
                <a:latin typeface="Calibri"/>
                <a:cs typeface="Calibri"/>
              </a:rPr>
              <a:t> inc</a:t>
            </a:r>
            <a:r>
              <a:rPr sz="2600" spc="-40" dirty="0">
                <a:latin typeface="Calibri"/>
                <a:cs typeface="Calibri"/>
              </a:rPr>
              <a:t>r</a:t>
            </a:r>
            <a:r>
              <a:rPr sz="2600" spc="-5" dirty="0">
                <a:latin typeface="Calibri"/>
                <a:cs typeface="Calibri"/>
              </a:rPr>
              <a:t>ease</a:t>
            </a:r>
            <a:r>
              <a:rPr sz="2600" dirty="0">
                <a:latin typeface="Calibri"/>
                <a:cs typeface="Calibri"/>
              </a:rPr>
              <a:t>s</a:t>
            </a:r>
            <a:r>
              <a:rPr sz="2600" spc="-5" dirty="0">
                <a:latin typeface="Calibri"/>
                <a:cs typeface="Calibri"/>
              </a:rPr>
              <a:t> </a:t>
            </a:r>
            <a:r>
              <a:rPr sz="2600" dirty="0">
                <a:latin typeface="Calibri"/>
                <a:cs typeface="Calibri"/>
              </a:rPr>
              <a:t>Q</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5" dirty="0">
                <a:latin typeface="Calibri"/>
                <a:cs typeface="Calibri"/>
              </a:rPr>
              <a:t>overproduction</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15" dirty="0">
                <a:latin typeface="Calibri"/>
                <a:cs typeface="Calibri"/>
              </a:rPr>
              <a:t>costs </a:t>
            </a:r>
            <a:r>
              <a:rPr sz="2600" spc="-10" dirty="0">
                <a:latin typeface="Calibri"/>
                <a:cs typeface="Calibri"/>
              </a:rPr>
              <a:t>decrease </a:t>
            </a:r>
            <a:r>
              <a:rPr sz="2600" dirty="0">
                <a:latin typeface="Calibri"/>
                <a:cs typeface="Calibri"/>
              </a:rPr>
              <a:t>&gt;</a:t>
            </a:r>
            <a:r>
              <a:rPr sz="2600" spc="-5" dirty="0">
                <a:latin typeface="Calibri"/>
                <a:cs typeface="Calibri"/>
              </a:rPr>
              <a:t> supply</a:t>
            </a:r>
            <a:r>
              <a:rPr sz="2600" spc="-10" dirty="0">
                <a:latin typeface="Calibri"/>
                <a:cs typeface="Calibri"/>
              </a:rPr>
              <a:t> </a:t>
            </a:r>
            <a:r>
              <a:rPr sz="2600" spc="-5" dirty="0">
                <a:latin typeface="Calibri"/>
                <a:cs typeface="Calibri"/>
              </a:rPr>
              <a:t>curve</a:t>
            </a:r>
            <a:r>
              <a:rPr sz="2600" spc="-10" dirty="0">
                <a:latin typeface="Calibri"/>
                <a:cs typeface="Calibri"/>
              </a:rPr>
              <a:t> </a:t>
            </a:r>
            <a:r>
              <a:rPr sz="2600" spc="-5" dirty="0">
                <a:latin typeface="Calibri"/>
                <a:cs typeface="Calibri"/>
              </a:rPr>
              <a:t>shifts </a:t>
            </a:r>
            <a:r>
              <a:rPr sz="2600" spc="-15" dirty="0">
                <a:latin typeface="Calibri"/>
                <a:cs typeface="Calibri"/>
              </a:rPr>
              <a:t>to</a:t>
            </a:r>
            <a:r>
              <a:rPr sz="2600" spc="25" dirty="0">
                <a:latin typeface="Calibri"/>
                <a:cs typeface="Calibri"/>
              </a:rPr>
              <a:t> </a:t>
            </a:r>
            <a:r>
              <a:rPr sz="2600" b="1" i="1" dirty="0">
                <a:solidFill>
                  <a:srgbClr val="FF0000"/>
                </a:solidFill>
                <a:latin typeface="Calibri"/>
                <a:cs typeface="Calibri"/>
              </a:rPr>
              <a:t>S</a:t>
            </a:r>
            <a:r>
              <a:rPr sz="2600" b="1" i="1" spc="-10" dirty="0">
                <a:solidFill>
                  <a:srgbClr val="FF0000"/>
                </a:solidFill>
                <a:latin typeface="Calibri"/>
                <a:cs typeface="Calibri"/>
              </a:rPr>
              <a:t> </a:t>
            </a:r>
            <a:r>
              <a:rPr sz="2600" b="1" i="1" dirty="0">
                <a:solidFill>
                  <a:srgbClr val="FF0000"/>
                </a:solidFill>
                <a:latin typeface="Calibri"/>
                <a:cs typeface="Calibri"/>
              </a:rPr>
              <a:t>–</a:t>
            </a:r>
            <a:r>
              <a:rPr sz="2600" b="1" i="1" spc="-10" dirty="0">
                <a:solidFill>
                  <a:srgbClr val="FF0000"/>
                </a:solidFill>
                <a:latin typeface="Calibri"/>
                <a:cs typeface="Calibri"/>
              </a:rPr>
              <a:t> subsidy</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25" dirty="0">
                <a:latin typeface="Calibri"/>
                <a:cs typeface="Calibri"/>
              </a:rPr>
              <a:t>like</a:t>
            </a:r>
            <a:r>
              <a:rPr sz="2600" spc="-30" dirty="0">
                <a:latin typeface="Calibri"/>
                <a:cs typeface="Calibri"/>
              </a:rPr>
              <a:t> </a:t>
            </a:r>
            <a:r>
              <a:rPr sz="2600" dirty="0">
                <a:latin typeface="Calibri"/>
                <a:cs typeface="Calibri"/>
              </a:rPr>
              <a:t>a</a:t>
            </a:r>
            <a:r>
              <a:rPr sz="2600" spc="-25" dirty="0">
                <a:latin typeface="Calibri"/>
                <a:cs typeface="Calibri"/>
              </a:rPr>
              <a:t> </a:t>
            </a:r>
            <a:r>
              <a:rPr sz="2600" spc="-15" dirty="0">
                <a:latin typeface="Calibri"/>
                <a:cs typeface="Calibri"/>
              </a:rPr>
              <a:t>“negative</a:t>
            </a:r>
            <a:r>
              <a:rPr sz="2600" spc="-25" dirty="0">
                <a:latin typeface="Calibri"/>
                <a:cs typeface="Calibri"/>
              </a:rPr>
              <a:t> </a:t>
            </a:r>
            <a:r>
              <a:rPr sz="2600" dirty="0">
                <a:latin typeface="Calibri"/>
                <a:cs typeface="Calibri"/>
              </a:rPr>
              <a:t>tax”</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15" dirty="0">
                <a:latin typeface="Calibri"/>
                <a:cs typeface="Calibri"/>
              </a:rPr>
              <a:t>producers</a:t>
            </a:r>
            <a:r>
              <a:rPr sz="2600" spc="-10" dirty="0">
                <a:latin typeface="Calibri"/>
                <a:cs typeface="Calibri"/>
              </a:rPr>
              <a:t> </a:t>
            </a:r>
            <a:r>
              <a:rPr sz="2600" spc="-15" dirty="0">
                <a:latin typeface="Calibri"/>
                <a:cs typeface="Calibri"/>
              </a:rPr>
              <a:t>receive</a:t>
            </a:r>
            <a:r>
              <a:rPr sz="2600" spc="-5" dirty="0">
                <a:latin typeface="Calibri"/>
                <a:cs typeface="Calibri"/>
              </a:rPr>
              <a:t> </a:t>
            </a:r>
            <a:r>
              <a:rPr sz="2600" spc="-15" dirty="0">
                <a:latin typeface="Calibri"/>
                <a:cs typeface="Calibri"/>
              </a:rPr>
              <a:t>more</a:t>
            </a:r>
            <a:r>
              <a:rPr sz="2600" spc="-10" dirty="0">
                <a:latin typeface="Calibri"/>
                <a:cs typeface="Calibri"/>
              </a:rPr>
              <a:t> money</a:t>
            </a:r>
            <a:r>
              <a:rPr sz="2600" spc="-5" dirty="0">
                <a:latin typeface="Calibri"/>
                <a:cs typeface="Calibri"/>
              </a:rPr>
              <a:t> than</a:t>
            </a:r>
            <a:r>
              <a:rPr sz="2600" spc="-15" dirty="0">
                <a:latin typeface="Calibri"/>
                <a:cs typeface="Calibri"/>
              </a:rPr>
              <a:t> </a:t>
            </a:r>
            <a:r>
              <a:rPr sz="2600" spc="-25" dirty="0">
                <a:latin typeface="Calibri"/>
                <a:cs typeface="Calibri"/>
              </a:rPr>
              <a:t>before</a:t>
            </a:r>
            <a:endParaRPr sz="26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6500" y="1900899"/>
            <a:ext cx="6295299" cy="6266998"/>
          </a:xfrm>
          <a:prstGeom prst="rect">
            <a:avLst/>
          </a:prstGeom>
        </p:spPr>
      </p:pic>
      <p:sp>
        <p:nvSpPr>
          <p:cNvPr id="3" name="object 3"/>
          <p:cNvSpPr txBox="1">
            <a:spLocks noGrp="1"/>
          </p:cNvSpPr>
          <p:nvPr>
            <p:ph type="title"/>
          </p:nvPr>
        </p:nvSpPr>
        <p:spPr>
          <a:xfrm>
            <a:off x="877625" y="820614"/>
            <a:ext cx="947610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7.</a:t>
            </a:r>
            <a:r>
              <a:rPr sz="4200" spc="-15" dirty="0">
                <a:latin typeface="Calibri"/>
                <a:cs typeface="Calibri"/>
              </a:rPr>
              <a:t> Government </a:t>
            </a:r>
            <a:r>
              <a:rPr sz="4200" spc="-10" dirty="0">
                <a:latin typeface="Calibri"/>
                <a:cs typeface="Calibri"/>
              </a:rPr>
              <a:t>Actions </a:t>
            </a:r>
            <a:r>
              <a:rPr sz="4200" spc="-5" dirty="0">
                <a:latin typeface="Calibri"/>
                <a:cs typeface="Calibri"/>
              </a:rPr>
              <a:t>in</a:t>
            </a:r>
            <a:r>
              <a:rPr sz="4200" spc="-15" dirty="0">
                <a:latin typeface="Calibri"/>
                <a:cs typeface="Calibri"/>
              </a:rPr>
              <a:t> </a:t>
            </a:r>
            <a:r>
              <a:rPr sz="4200" spc="-30" dirty="0">
                <a:latin typeface="Calibri"/>
                <a:cs typeface="Calibri"/>
              </a:rPr>
              <a:t>Market</a:t>
            </a:r>
            <a:r>
              <a:rPr sz="4200" spc="-15" dirty="0">
                <a:latin typeface="Calibri"/>
                <a:cs typeface="Calibri"/>
              </a:rPr>
              <a:t> </a:t>
            </a:r>
            <a:r>
              <a:rPr sz="4200" dirty="0">
                <a:latin typeface="Calibri"/>
                <a:cs typeface="Calibri"/>
              </a:rPr>
              <a:t>-</a:t>
            </a:r>
            <a:r>
              <a:rPr sz="4200" spc="-5" dirty="0">
                <a:latin typeface="Calibri"/>
                <a:cs typeface="Calibri"/>
              </a:rPr>
              <a:t> </a:t>
            </a:r>
            <a:r>
              <a:rPr sz="4200" spc="-10" dirty="0">
                <a:latin typeface="Calibri"/>
                <a:cs typeface="Calibri"/>
              </a:rPr>
              <a:t>Subsidy</a:t>
            </a:r>
            <a:endParaRPr sz="4200">
              <a:latin typeface="Calibri"/>
              <a:cs typeface="Calibri"/>
            </a:endParaRPr>
          </a:p>
        </p:txBody>
      </p:sp>
      <p:sp>
        <p:nvSpPr>
          <p:cNvPr id="4" name="object 4"/>
          <p:cNvSpPr txBox="1"/>
          <p:nvPr/>
        </p:nvSpPr>
        <p:spPr>
          <a:xfrm>
            <a:off x="1019725" y="2226356"/>
            <a:ext cx="10121900" cy="4126865"/>
          </a:xfrm>
          <a:prstGeom prst="rect">
            <a:avLst/>
          </a:prstGeom>
        </p:spPr>
        <p:txBody>
          <a:bodyPr vert="horz" wrap="square" lIns="0" tIns="71755" rIns="0" bIns="0" rtlCol="0">
            <a:spAutoFit/>
          </a:bodyPr>
          <a:lstStyle/>
          <a:p>
            <a:pPr marL="25400">
              <a:lnSpc>
                <a:spcPct val="100000"/>
              </a:lnSpc>
              <a:spcBef>
                <a:spcPts val="565"/>
              </a:spcBef>
            </a:pPr>
            <a:r>
              <a:rPr sz="2600" b="1" u="heavy" spc="-5" dirty="0">
                <a:solidFill>
                  <a:srgbClr val="1155CC"/>
                </a:solidFill>
                <a:uFill>
                  <a:solidFill>
                    <a:srgbClr val="1155CC"/>
                  </a:solidFill>
                </a:uFill>
                <a:latin typeface="Calibri"/>
                <a:cs typeface="Calibri"/>
              </a:rPr>
              <a:t>Q</a:t>
            </a:r>
            <a:r>
              <a:rPr lang="en-CA" sz="2600" b="1" u="heavy" spc="-5" dirty="0">
                <a:solidFill>
                  <a:srgbClr val="1155CC"/>
                </a:solidFill>
                <a:uFill>
                  <a:solidFill>
                    <a:srgbClr val="1155CC"/>
                  </a:solidFill>
                </a:uFill>
                <a:latin typeface="Calibri"/>
                <a:cs typeface="Calibri"/>
              </a:rPr>
              <a:t>18</a:t>
            </a:r>
            <a:r>
              <a:rPr sz="2600" b="1" u="heavy" spc="-5" dirty="0">
                <a:solidFill>
                  <a:srgbClr val="1155CC"/>
                </a:solidFill>
                <a:uFill>
                  <a:solidFill>
                    <a:srgbClr val="1155CC"/>
                  </a:solidFill>
                </a:uFill>
                <a:latin typeface="Calibri"/>
                <a:cs typeface="Calibri"/>
              </a:rPr>
              <a:t>:</a:t>
            </a:r>
            <a:r>
              <a:rPr sz="2600" b="1" spc="-10" dirty="0">
                <a:solidFill>
                  <a:srgbClr val="1155CC"/>
                </a:solidFill>
                <a:latin typeface="Calibri"/>
                <a:cs typeface="Calibri"/>
              </a:rPr>
              <a:t> </a:t>
            </a:r>
            <a:r>
              <a:rPr sz="2600" spc="-15" dirty="0">
                <a:latin typeface="Calibri"/>
                <a:cs typeface="Calibri"/>
              </a:rPr>
              <a:t>Are</a:t>
            </a:r>
            <a:r>
              <a:rPr sz="2600" spc="-5" dirty="0">
                <a:latin typeface="Calibri"/>
                <a:cs typeface="Calibri"/>
              </a:rPr>
              <a:t> </a:t>
            </a:r>
            <a:r>
              <a:rPr sz="2600" spc="-15" dirty="0">
                <a:latin typeface="Calibri"/>
                <a:cs typeface="Calibri"/>
              </a:rPr>
              <a:t>producers</a:t>
            </a:r>
            <a:r>
              <a:rPr sz="2600" spc="-5" dirty="0">
                <a:latin typeface="Calibri"/>
                <a:cs typeface="Calibri"/>
              </a:rPr>
              <a:t> </a:t>
            </a:r>
            <a:r>
              <a:rPr sz="2600" spc="-20" dirty="0">
                <a:latin typeface="Calibri"/>
                <a:cs typeface="Calibri"/>
              </a:rPr>
              <a:t>better</a:t>
            </a:r>
            <a:r>
              <a:rPr sz="2600" spc="-5" dirty="0">
                <a:latin typeface="Calibri"/>
                <a:cs typeface="Calibri"/>
              </a:rPr>
              <a:t> </a:t>
            </a:r>
            <a:r>
              <a:rPr sz="2600" spc="-10" dirty="0">
                <a:latin typeface="Calibri"/>
                <a:cs typeface="Calibri"/>
              </a:rPr>
              <a:t>off</a:t>
            </a:r>
            <a:r>
              <a:rPr sz="2600" spc="-5" dirty="0">
                <a:latin typeface="Calibri"/>
                <a:cs typeface="Calibri"/>
              </a:rPr>
              <a:t> </a:t>
            </a:r>
            <a:r>
              <a:rPr sz="2600" dirty="0">
                <a:latin typeface="Calibri"/>
                <a:cs typeface="Calibri"/>
              </a:rPr>
              <a:t>as</a:t>
            </a:r>
            <a:r>
              <a:rPr sz="2600" spc="-5" dirty="0">
                <a:latin typeface="Calibri"/>
                <a:cs typeface="Calibri"/>
              </a:rPr>
              <a:t> </a:t>
            </a:r>
            <a:r>
              <a:rPr sz="2600" dirty="0">
                <a:latin typeface="Calibri"/>
                <a:cs typeface="Calibri"/>
              </a:rPr>
              <a:t>a</a:t>
            </a:r>
            <a:r>
              <a:rPr sz="2600" spc="-5" dirty="0">
                <a:latin typeface="Calibri"/>
                <a:cs typeface="Calibri"/>
              </a:rPr>
              <a:t> </a:t>
            </a:r>
            <a:r>
              <a:rPr sz="2600" spc="-10" dirty="0">
                <a:latin typeface="Calibri"/>
                <a:cs typeface="Calibri"/>
              </a:rPr>
              <a:t>result</a:t>
            </a:r>
            <a:r>
              <a:rPr sz="2600" spc="-5" dirty="0">
                <a:latin typeface="Calibri"/>
                <a:cs typeface="Calibri"/>
              </a:rPr>
              <a:t> of </a:t>
            </a:r>
            <a:r>
              <a:rPr sz="2600" dirty="0">
                <a:latin typeface="Calibri"/>
                <a:cs typeface="Calibri"/>
              </a:rPr>
              <a:t>a</a:t>
            </a:r>
            <a:r>
              <a:rPr sz="2600" spc="-5" dirty="0">
                <a:latin typeface="Calibri"/>
                <a:cs typeface="Calibri"/>
              </a:rPr>
              <a:t> </a:t>
            </a:r>
            <a:r>
              <a:rPr sz="2600" spc="-10" dirty="0">
                <a:latin typeface="Calibri"/>
                <a:cs typeface="Calibri"/>
              </a:rPr>
              <a:t>subsidy?</a:t>
            </a:r>
            <a:r>
              <a:rPr sz="2600" spc="-5" dirty="0">
                <a:latin typeface="Calibri"/>
                <a:cs typeface="Calibri"/>
              </a:rPr>
              <a:t> </a:t>
            </a:r>
            <a:r>
              <a:rPr sz="2600" spc="-20" dirty="0">
                <a:latin typeface="Calibri"/>
                <a:cs typeface="Calibri"/>
              </a:rPr>
              <a:t>Why</a:t>
            </a:r>
            <a:r>
              <a:rPr sz="2600" spc="-5" dirty="0">
                <a:latin typeface="Calibri"/>
                <a:cs typeface="Calibri"/>
              </a:rPr>
              <a:t> or </a:t>
            </a:r>
            <a:r>
              <a:rPr sz="2600" spc="-20" dirty="0">
                <a:latin typeface="Calibri"/>
                <a:cs typeface="Calibri"/>
              </a:rPr>
              <a:t>why</a:t>
            </a:r>
            <a:r>
              <a:rPr sz="2600" spc="-5" dirty="0">
                <a:latin typeface="Calibri"/>
                <a:cs typeface="Calibri"/>
              </a:rPr>
              <a:t> not?</a:t>
            </a:r>
            <a:endParaRPr sz="2600" dirty="0">
              <a:latin typeface="Calibri"/>
              <a:cs typeface="Calibri"/>
            </a:endParaRPr>
          </a:p>
          <a:p>
            <a:pPr marL="25400">
              <a:lnSpc>
                <a:spcPct val="100000"/>
              </a:lnSpc>
              <a:spcBef>
                <a:spcPts val="470"/>
              </a:spcBef>
            </a:pPr>
            <a:r>
              <a:rPr sz="2600" i="1" spc="-10" dirty="0">
                <a:latin typeface="Calibri"/>
                <a:cs typeface="Calibri"/>
              </a:rPr>
              <a:t>(Hint: </a:t>
            </a:r>
            <a:r>
              <a:rPr sz="2600" i="1" spc="-5" dirty="0">
                <a:latin typeface="Calibri"/>
                <a:cs typeface="Calibri"/>
              </a:rPr>
              <a:t>Compare </a:t>
            </a:r>
            <a:r>
              <a:rPr sz="2600" i="1" spc="-10" dirty="0">
                <a:latin typeface="Calibri"/>
                <a:cs typeface="Calibri"/>
              </a:rPr>
              <a:t>how</a:t>
            </a:r>
            <a:r>
              <a:rPr sz="2600" i="1" dirty="0">
                <a:latin typeface="Calibri"/>
                <a:cs typeface="Calibri"/>
              </a:rPr>
              <a:t> </a:t>
            </a:r>
            <a:r>
              <a:rPr sz="2600" i="1" spc="-5" dirty="0">
                <a:latin typeface="Calibri"/>
                <a:cs typeface="Calibri"/>
              </a:rPr>
              <a:t>much money</a:t>
            </a:r>
            <a:r>
              <a:rPr sz="2600" i="1" dirty="0">
                <a:latin typeface="Calibri"/>
                <a:cs typeface="Calibri"/>
              </a:rPr>
              <a:t> </a:t>
            </a:r>
            <a:r>
              <a:rPr sz="2600" i="1" spc="-10" dirty="0">
                <a:latin typeface="Calibri"/>
                <a:cs typeface="Calibri"/>
              </a:rPr>
              <a:t>they</a:t>
            </a:r>
            <a:r>
              <a:rPr sz="2600" i="1" spc="-5" dirty="0">
                <a:latin typeface="Calibri"/>
                <a:cs typeface="Calibri"/>
              </a:rPr>
              <a:t> </a:t>
            </a:r>
            <a:r>
              <a:rPr sz="2600" i="1" spc="-10" dirty="0">
                <a:latin typeface="Calibri"/>
                <a:cs typeface="Calibri"/>
              </a:rPr>
              <a:t>receive</a:t>
            </a:r>
            <a:r>
              <a:rPr sz="2600" i="1" spc="-5" dirty="0">
                <a:latin typeface="Calibri"/>
                <a:cs typeface="Calibri"/>
              </a:rPr>
              <a:t> </a:t>
            </a:r>
            <a:r>
              <a:rPr sz="2600" i="1" spc="-10" dirty="0">
                <a:latin typeface="Calibri"/>
                <a:cs typeface="Calibri"/>
              </a:rPr>
              <a:t>before</a:t>
            </a:r>
            <a:r>
              <a:rPr sz="2600" i="1" dirty="0">
                <a:latin typeface="Calibri"/>
                <a:cs typeface="Calibri"/>
              </a:rPr>
              <a:t> </a:t>
            </a:r>
            <a:r>
              <a:rPr sz="2600" i="1" spc="-5" dirty="0">
                <a:latin typeface="Calibri"/>
                <a:cs typeface="Calibri"/>
              </a:rPr>
              <a:t>and </a:t>
            </a:r>
            <a:r>
              <a:rPr sz="2600" i="1" spc="-10" dirty="0">
                <a:latin typeface="Calibri"/>
                <a:cs typeface="Calibri"/>
              </a:rPr>
              <a:t>after</a:t>
            </a:r>
            <a:r>
              <a:rPr sz="2600" i="1" dirty="0">
                <a:latin typeface="Calibri"/>
                <a:cs typeface="Calibri"/>
              </a:rPr>
              <a:t> </a:t>
            </a:r>
            <a:r>
              <a:rPr sz="2600" i="1" spc="-5" dirty="0">
                <a:latin typeface="Calibri"/>
                <a:cs typeface="Calibri"/>
              </a:rPr>
              <a:t>the</a:t>
            </a:r>
            <a:r>
              <a:rPr sz="2600" i="1" spc="50" dirty="0">
                <a:latin typeface="Calibri"/>
                <a:cs typeface="Calibri"/>
              </a:rPr>
              <a:t> </a:t>
            </a:r>
            <a:r>
              <a:rPr sz="2600" i="1" spc="-10" dirty="0">
                <a:latin typeface="Calibri"/>
                <a:cs typeface="Calibri"/>
              </a:rPr>
              <a:t>subsidy)</a:t>
            </a:r>
            <a:endParaRPr sz="2600" dirty="0">
              <a:latin typeface="Calibri"/>
              <a:cs typeface="Calibri"/>
            </a:endParaRPr>
          </a:p>
          <a:p>
            <a:pPr>
              <a:lnSpc>
                <a:spcPct val="100000"/>
              </a:lnSpc>
              <a:spcBef>
                <a:spcPts val="25"/>
              </a:spcBef>
            </a:pPr>
            <a:endParaRPr sz="3300" dirty="0">
              <a:latin typeface="Calibri"/>
              <a:cs typeface="Calibri"/>
            </a:endParaRPr>
          </a:p>
          <a:p>
            <a:pPr marL="152400">
              <a:lnSpc>
                <a:spcPct val="100000"/>
              </a:lnSpc>
              <a:tabLst>
                <a:tab pos="481965" algn="l"/>
              </a:tabLst>
            </a:pPr>
            <a:r>
              <a:rPr sz="2600" dirty="0">
                <a:solidFill>
                  <a:srgbClr val="FF0000"/>
                </a:solidFill>
                <a:latin typeface="Calibri"/>
                <a:cs typeface="Calibri"/>
              </a:rPr>
              <a:t>-	</a:t>
            </a:r>
            <a:r>
              <a:rPr sz="2600" spc="-10" dirty="0">
                <a:solidFill>
                  <a:srgbClr val="FF0000"/>
                </a:solidFill>
                <a:latin typeface="Calibri"/>
                <a:cs typeface="Calibri"/>
              </a:rPr>
              <a:t>Revenue</a:t>
            </a:r>
            <a:r>
              <a:rPr sz="2550" spc="-15" baseline="-32679" dirty="0">
                <a:solidFill>
                  <a:srgbClr val="FF0000"/>
                </a:solidFill>
                <a:latin typeface="Calibri"/>
                <a:cs typeface="Calibri"/>
              </a:rPr>
              <a:t>old</a:t>
            </a:r>
            <a:r>
              <a:rPr sz="2550" spc="284" baseline="-32679" dirty="0">
                <a:solidFill>
                  <a:srgbClr val="FF0000"/>
                </a:solidFill>
                <a:latin typeface="Calibri"/>
                <a:cs typeface="Calibri"/>
              </a:rPr>
              <a:t> </a:t>
            </a:r>
            <a:r>
              <a:rPr sz="2600" dirty="0">
                <a:solidFill>
                  <a:srgbClr val="FF0000"/>
                </a:solidFill>
                <a:latin typeface="Calibri"/>
                <a:cs typeface="Calibri"/>
              </a:rPr>
              <a:t>=</a:t>
            </a:r>
            <a:r>
              <a:rPr sz="2600" spc="-20" dirty="0">
                <a:solidFill>
                  <a:srgbClr val="FF0000"/>
                </a:solidFill>
                <a:latin typeface="Calibri"/>
                <a:cs typeface="Calibri"/>
              </a:rPr>
              <a:t> </a:t>
            </a:r>
            <a:r>
              <a:rPr sz="2600" spc="-5" dirty="0">
                <a:solidFill>
                  <a:srgbClr val="FF0000"/>
                </a:solidFill>
                <a:latin typeface="Calibri"/>
                <a:cs typeface="Calibri"/>
              </a:rPr>
              <a:t>40(40)</a:t>
            </a:r>
            <a:r>
              <a:rPr sz="2600" spc="-20" dirty="0">
                <a:solidFill>
                  <a:srgbClr val="FF0000"/>
                </a:solidFill>
                <a:latin typeface="Calibri"/>
                <a:cs typeface="Calibri"/>
              </a:rPr>
              <a:t> </a:t>
            </a:r>
            <a:r>
              <a:rPr sz="2600" dirty="0">
                <a:solidFill>
                  <a:srgbClr val="FF0000"/>
                </a:solidFill>
                <a:latin typeface="Calibri"/>
                <a:cs typeface="Calibri"/>
              </a:rPr>
              <a:t>=</a:t>
            </a:r>
            <a:r>
              <a:rPr sz="2600" spc="-15" dirty="0">
                <a:solidFill>
                  <a:srgbClr val="FF0000"/>
                </a:solidFill>
                <a:latin typeface="Calibri"/>
                <a:cs typeface="Calibri"/>
              </a:rPr>
              <a:t> </a:t>
            </a:r>
            <a:r>
              <a:rPr sz="2600" spc="-5" dirty="0">
                <a:solidFill>
                  <a:srgbClr val="FF0000"/>
                </a:solidFill>
                <a:latin typeface="Calibri"/>
                <a:cs typeface="Calibri"/>
              </a:rPr>
              <a:t>$1600</a:t>
            </a:r>
            <a:endParaRPr sz="2600" dirty="0">
              <a:latin typeface="Calibri"/>
              <a:cs typeface="Calibri"/>
            </a:endParaRPr>
          </a:p>
          <a:p>
            <a:pPr marL="152400">
              <a:lnSpc>
                <a:spcPct val="100000"/>
              </a:lnSpc>
              <a:spcBef>
                <a:spcPts val="470"/>
              </a:spcBef>
              <a:tabLst>
                <a:tab pos="481965" algn="l"/>
              </a:tabLst>
            </a:pPr>
            <a:r>
              <a:rPr sz="2600" dirty="0">
                <a:solidFill>
                  <a:srgbClr val="FF0000"/>
                </a:solidFill>
                <a:latin typeface="Calibri"/>
                <a:cs typeface="Calibri"/>
              </a:rPr>
              <a:t>-	</a:t>
            </a:r>
            <a:r>
              <a:rPr sz="2600" spc="-10" dirty="0">
                <a:solidFill>
                  <a:srgbClr val="FF0000"/>
                </a:solidFill>
                <a:latin typeface="Calibri"/>
                <a:cs typeface="Calibri"/>
              </a:rPr>
              <a:t>Revenue</a:t>
            </a:r>
            <a:r>
              <a:rPr sz="2550" spc="-15" baseline="-32679" dirty="0">
                <a:solidFill>
                  <a:srgbClr val="FF0000"/>
                </a:solidFill>
                <a:latin typeface="Calibri"/>
                <a:cs typeface="Calibri"/>
              </a:rPr>
              <a:t>new</a:t>
            </a:r>
            <a:r>
              <a:rPr sz="2550" spc="270" baseline="-32679" dirty="0">
                <a:solidFill>
                  <a:srgbClr val="FF0000"/>
                </a:solidFill>
                <a:latin typeface="Calibri"/>
                <a:cs typeface="Calibri"/>
              </a:rPr>
              <a:t> </a:t>
            </a:r>
            <a:r>
              <a:rPr sz="2600" dirty="0">
                <a:solidFill>
                  <a:srgbClr val="FF0000"/>
                </a:solidFill>
                <a:latin typeface="Calibri"/>
                <a:cs typeface="Calibri"/>
              </a:rPr>
              <a:t>=</a:t>
            </a:r>
            <a:r>
              <a:rPr sz="2600" spc="-15" dirty="0">
                <a:solidFill>
                  <a:srgbClr val="FF0000"/>
                </a:solidFill>
                <a:latin typeface="Calibri"/>
                <a:cs typeface="Calibri"/>
              </a:rPr>
              <a:t> </a:t>
            </a:r>
            <a:r>
              <a:rPr sz="2600" spc="-5" dirty="0">
                <a:solidFill>
                  <a:srgbClr val="FF0000"/>
                </a:solidFill>
                <a:latin typeface="Calibri"/>
                <a:cs typeface="Calibri"/>
              </a:rPr>
              <a:t>(30+20)(60)</a:t>
            </a:r>
            <a:r>
              <a:rPr sz="2600" spc="-15" dirty="0">
                <a:solidFill>
                  <a:srgbClr val="FF0000"/>
                </a:solidFill>
                <a:latin typeface="Calibri"/>
                <a:cs typeface="Calibri"/>
              </a:rPr>
              <a:t> </a:t>
            </a:r>
            <a:r>
              <a:rPr sz="2600" dirty="0">
                <a:solidFill>
                  <a:srgbClr val="FF0000"/>
                </a:solidFill>
                <a:latin typeface="Calibri"/>
                <a:cs typeface="Calibri"/>
              </a:rPr>
              <a:t>=</a:t>
            </a:r>
            <a:r>
              <a:rPr sz="2600" spc="-20" dirty="0">
                <a:solidFill>
                  <a:srgbClr val="FF0000"/>
                </a:solidFill>
                <a:latin typeface="Calibri"/>
                <a:cs typeface="Calibri"/>
              </a:rPr>
              <a:t> </a:t>
            </a:r>
            <a:r>
              <a:rPr sz="2600" spc="-5" dirty="0">
                <a:solidFill>
                  <a:srgbClr val="FF0000"/>
                </a:solidFill>
                <a:latin typeface="Calibri"/>
                <a:cs typeface="Calibri"/>
              </a:rPr>
              <a:t>$3000</a:t>
            </a:r>
            <a:endParaRPr sz="2600" dirty="0">
              <a:latin typeface="Calibri"/>
              <a:cs typeface="Calibri"/>
            </a:endParaRPr>
          </a:p>
          <a:p>
            <a:pPr marL="482600" marR="154305" indent="-330200">
              <a:lnSpc>
                <a:spcPct val="114999"/>
              </a:lnSpc>
              <a:tabLst>
                <a:tab pos="481965" algn="l"/>
              </a:tabLst>
            </a:pPr>
            <a:r>
              <a:rPr sz="2600" dirty="0">
                <a:solidFill>
                  <a:srgbClr val="FF0000"/>
                </a:solidFill>
                <a:latin typeface="Calibri"/>
                <a:cs typeface="Calibri"/>
              </a:rPr>
              <a:t>-	</a:t>
            </a:r>
            <a:r>
              <a:rPr sz="2600" spc="-10" dirty="0">
                <a:solidFill>
                  <a:srgbClr val="FF0000"/>
                </a:solidFill>
                <a:latin typeface="Calibri"/>
                <a:cs typeface="Calibri"/>
              </a:rPr>
              <a:t>They </a:t>
            </a:r>
            <a:r>
              <a:rPr sz="2600" spc="-15" dirty="0">
                <a:solidFill>
                  <a:srgbClr val="FF0000"/>
                </a:solidFill>
                <a:latin typeface="Calibri"/>
                <a:cs typeface="Calibri"/>
              </a:rPr>
              <a:t>are</a:t>
            </a:r>
            <a:r>
              <a:rPr sz="2600" spc="-5" dirty="0">
                <a:solidFill>
                  <a:srgbClr val="FF0000"/>
                </a:solidFill>
                <a:latin typeface="Calibri"/>
                <a:cs typeface="Calibri"/>
              </a:rPr>
              <a:t> </a:t>
            </a:r>
            <a:r>
              <a:rPr sz="2600" spc="-20" dirty="0">
                <a:solidFill>
                  <a:srgbClr val="FF0000"/>
                </a:solidFill>
                <a:latin typeface="Calibri"/>
                <a:cs typeface="Calibri"/>
              </a:rPr>
              <a:t>better</a:t>
            </a:r>
            <a:r>
              <a:rPr sz="2600" spc="-5" dirty="0">
                <a:solidFill>
                  <a:srgbClr val="FF0000"/>
                </a:solidFill>
                <a:latin typeface="Calibri"/>
                <a:cs typeface="Calibri"/>
              </a:rPr>
              <a:t> </a:t>
            </a:r>
            <a:r>
              <a:rPr sz="2600" spc="-10" dirty="0">
                <a:solidFill>
                  <a:srgbClr val="FF0000"/>
                </a:solidFill>
                <a:latin typeface="Calibri"/>
                <a:cs typeface="Calibri"/>
              </a:rPr>
              <a:t>off</a:t>
            </a:r>
            <a:r>
              <a:rPr sz="2600" spc="-5" dirty="0">
                <a:solidFill>
                  <a:srgbClr val="FF0000"/>
                </a:solidFill>
                <a:latin typeface="Calibri"/>
                <a:cs typeface="Calibri"/>
              </a:rPr>
              <a:t> </a:t>
            </a:r>
            <a:r>
              <a:rPr sz="2600" dirty="0">
                <a:solidFill>
                  <a:srgbClr val="FF0000"/>
                </a:solidFill>
                <a:latin typeface="Calibri"/>
                <a:cs typeface="Calibri"/>
              </a:rPr>
              <a:t>as</a:t>
            </a:r>
            <a:r>
              <a:rPr sz="2600" spc="-5" dirty="0">
                <a:solidFill>
                  <a:srgbClr val="FF0000"/>
                </a:solidFill>
                <a:latin typeface="Calibri"/>
                <a:cs typeface="Calibri"/>
              </a:rPr>
              <a:t> </a:t>
            </a:r>
            <a:r>
              <a:rPr sz="2600" spc="-10" dirty="0">
                <a:solidFill>
                  <a:srgbClr val="FF0000"/>
                </a:solidFill>
                <a:latin typeface="Calibri"/>
                <a:cs typeface="Calibri"/>
              </a:rPr>
              <a:t>they</a:t>
            </a:r>
            <a:r>
              <a:rPr sz="2600" spc="-5" dirty="0">
                <a:solidFill>
                  <a:srgbClr val="FF0000"/>
                </a:solidFill>
                <a:latin typeface="Calibri"/>
                <a:cs typeface="Calibri"/>
              </a:rPr>
              <a:t> </a:t>
            </a:r>
            <a:r>
              <a:rPr sz="2600" spc="-15" dirty="0">
                <a:solidFill>
                  <a:srgbClr val="FF0000"/>
                </a:solidFill>
                <a:latin typeface="Calibri"/>
                <a:cs typeface="Calibri"/>
              </a:rPr>
              <a:t>receive</a:t>
            </a:r>
            <a:r>
              <a:rPr sz="2600" spc="-5" dirty="0">
                <a:solidFill>
                  <a:srgbClr val="FF0000"/>
                </a:solidFill>
                <a:latin typeface="Calibri"/>
                <a:cs typeface="Calibri"/>
              </a:rPr>
              <a:t> $1400 </a:t>
            </a:r>
            <a:r>
              <a:rPr sz="2600" spc="-15" dirty="0">
                <a:solidFill>
                  <a:srgbClr val="FF0000"/>
                </a:solidFill>
                <a:latin typeface="Calibri"/>
                <a:cs typeface="Calibri"/>
              </a:rPr>
              <a:t>more</a:t>
            </a:r>
            <a:r>
              <a:rPr sz="2600" spc="-5" dirty="0">
                <a:solidFill>
                  <a:srgbClr val="FF0000"/>
                </a:solidFill>
                <a:latin typeface="Calibri"/>
                <a:cs typeface="Calibri"/>
              </a:rPr>
              <a:t> </a:t>
            </a:r>
            <a:r>
              <a:rPr sz="2600" spc="-15" dirty="0">
                <a:solidFill>
                  <a:srgbClr val="FF0000"/>
                </a:solidFill>
                <a:latin typeface="Calibri"/>
                <a:cs typeface="Calibri"/>
              </a:rPr>
              <a:t>revenue</a:t>
            </a:r>
            <a:r>
              <a:rPr sz="2600" spc="-5" dirty="0">
                <a:solidFill>
                  <a:srgbClr val="FF0000"/>
                </a:solidFill>
                <a:latin typeface="Calibri"/>
                <a:cs typeface="Calibri"/>
              </a:rPr>
              <a:t> </a:t>
            </a:r>
            <a:r>
              <a:rPr sz="2600" dirty="0">
                <a:solidFill>
                  <a:srgbClr val="FF0000"/>
                </a:solidFill>
                <a:latin typeface="Calibri"/>
                <a:cs typeface="Calibri"/>
              </a:rPr>
              <a:t>as</a:t>
            </a:r>
            <a:r>
              <a:rPr sz="2600" spc="-5" dirty="0">
                <a:solidFill>
                  <a:srgbClr val="FF0000"/>
                </a:solidFill>
                <a:latin typeface="Calibri"/>
                <a:cs typeface="Calibri"/>
              </a:rPr>
              <a:t> </a:t>
            </a:r>
            <a:r>
              <a:rPr sz="2600" dirty="0">
                <a:solidFill>
                  <a:srgbClr val="FF0000"/>
                </a:solidFill>
                <a:latin typeface="Calibri"/>
                <a:cs typeface="Calibri"/>
              </a:rPr>
              <a:t>a</a:t>
            </a:r>
            <a:r>
              <a:rPr sz="2600" spc="-5" dirty="0">
                <a:solidFill>
                  <a:srgbClr val="FF0000"/>
                </a:solidFill>
                <a:latin typeface="Calibri"/>
                <a:cs typeface="Calibri"/>
              </a:rPr>
              <a:t> </a:t>
            </a:r>
            <a:r>
              <a:rPr sz="2600" spc="-10" dirty="0">
                <a:solidFill>
                  <a:srgbClr val="FF0000"/>
                </a:solidFill>
                <a:latin typeface="Calibri"/>
                <a:cs typeface="Calibri"/>
              </a:rPr>
              <a:t>result</a:t>
            </a:r>
            <a:r>
              <a:rPr sz="2600" spc="-5" dirty="0">
                <a:solidFill>
                  <a:srgbClr val="FF0000"/>
                </a:solidFill>
                <a:latin typeface="Calibri"/>
                <a:cs typeface="Calibri"/>
              </a:rPr>
              <a:t> of </a:t>
            </a:r>
            <a:r>
              <a:rPr sz="2600" dirty="0">
                <a:solidFill>
                  <a:srgbClr val="FF0000"/>
                </a:solidFill>
                <a:latin typeface="Calibri"/>
                <a:cs typeface="Calibri"/>
              </a:rPr>
              <a:t> </a:t>
            </a:r>
            <a:r>
              <a:rPr sz="2600" spc="-5" dirty="0">
                <a:solidFill>
                  <a:srgbClr val="FF0000"/>
                </a:solidFill>
                <a:latin typeface="Calibri"/>
                <a:cs typeface="Calibri"/>
              </a:rPr>
              <a:t>the</a:t>
            </a:r>
            <a:r>
              <a:rPr sz="2600" spc="-10" dirty="0">
                <a:solidFill>
                  <a:srgbClr val="FF0000"/>
                </a:solidFill>
                <a:latin typeface="Calibri"/>
                <a:cs typeface="Calibri"/>
              </a:rPr>
              <a:t> </a:t>
            </a:r>
            <a:r>
              <a:rPr sz="2600" spc="-30" dirty="0">
                <a:solidFill>
                  <a:srgbClr val="FF0000"/>
                </a:solidFill>
                <a:latin typeface="Calibri"/>
                <a:cs typeface="Calibri"/>
              </a:rPr>
              <a:t>subsidy.</a:t>
            </a:r>
            <a:r>
              <a:rPr sz="2600" spc="-5" dirty="0">
                <a:solidFill>
                  <a:srgbClr val="FF0000"/>
                </a:solidFill>
                <a:latin typeface="Calibri"/>
                <a:cs typeface="Calibri"/>
              </a:rPr>
              <a:t> </a:t>
            </a:r>
            <a:r>
              <a:rPr sz="2600" spc="-25" dirty="0">
                <a:solidFill>
                  <a:srgbClr val="FF0000"/>
                </a:solidFill>
                <a:latin typeface="Calibri"/>
                <a:cs typeface="Calibri"/>
              </a:rPr>
              <a:t>Even</a:t>
            </a:r>
            <a:r>
              <a:rPr sz="2600" spc="-5" dirty="0">
                <a:solidFill>
                  <a:srgbClr val="FF0000"/>
                </a:solidFill>
                <a:latin typeface="Calibri"/>
                <a:cs typeface="Calibri"/>
              </a:rPr>
              <a:t> though</a:t>
            </a:r>
            <a:r>
              <a:rPr sz="2600" spc="-10" dirty="0">
                <a:solidFill>
                  <a:srgbClr val="FF0000"/>
                </a:solidFill>
                <a:latin typeface="Calibri"/>
                <a:cs typeface="Calibri"/>
              </a:rPr>
              <a:t> </a:t>
            </a:r>
            <a:r>
              <a:rPr sz="2600" spc="-5" dirty="0">
                <a:solidFill>
                  <a:srgbClr val="FF0000"/>
                </a:solidFill>
                <a:latin typeface="Calibri"/>
                <a:cs typeface="Calibri"/>
              </a:rPr>
              <a:t>P* </a:t>
            </a:r>
            <a:r>
              <a:rPr sz="2600" spc="-10" dirty="0">
                <a:solidFill>
                  <a:srgbClr val="FF0000"/>
                </a:solidFill>
                <a:latin typeface="Calibri"/>
                <a:cs typeface="Calibri"/>
              </a:rPr>
              <a:t>decreased,</a:t>
            </a:r>
            <a:r>
              <a:rPr sz="2600" spc="-5" dirty="0">
                <a:solidFill>
                  <a:srgbClr val="FF0000"/>
                </a:solidFill>
                <a:latin typeface="Calibri"/>
                <a:cs typeface="Calibri"/>
              </a:rPr>
              <a:t> </a:t>
            </a:r>
            <a:r>
              <a:rPr sz="2600" spc="-10" dirty="0">
                <a:solidFill>
                  <a:srgbClr val="FF0000"/>
                </a:solidFill>
                <a:latin typeface="Calibri"/>
                <a:cs typeface="Calibri"/>
              </a:rPr>
              <a:t>they</a:t>
            </a:r>
            <a:r>
              <a:rPr sz="2600" spc="-5" dirty="0">
                <a:solidFill>
                  <a:srgbClr val="FF0000"/>
                </a:solidFill>
                <a:latin typeface="Calibri"/>
                <a:cs typeface="Calibri"/>
              </a:rPr>
              <a:t> </a:t>
            </a:r>
            <a:r>
              <a:rPr sz="2600" spc="-10" dirty="0">
                <a:solidFill>
                  <a:srgbClr val="FF0000"/>
                </a:solidFill>
                <a:latin typeface="Calibri"/>
                <a:cs typeface="Calibri"/>
              </a:rPr>
              <a:t>still </a:t>
            </a:r>
            <a:r>
              <a:rPr sz="2600" spc="-5" dirty="0">
                <a:solidFill>
                  <a:srgbClr val="FF0000"/>
                </a:solidFill>
                <a:latin typeface="Calibri"/>
                <a:cs typeface="Calibri"/>
              </a:rPr>
              <a:t>earn </a:t>
            </a:r>
            <a:r>
              <a:rPr sz="2600" spc="-15" dirty="0">
                <a:solidFill>
                  <a:srgbClr val="FF0000"/>
                </a:solidFill>
                <a:latin typeface="Calibri"/>
                <a:cs typeface="Calibri"/>
              </a:rPr>
              <a:t>more</a:t>
            </a:r>
            <a:r>
              <a:rPr sz="2600" spc="-5" dirty="0">
                <a:solidFill>
                  <a:srgbClr val="FF0000"/>
                </a:solidFill>
                <a:latin typeface="Calibri"/>
                <a:cs typeface="Calibri"/>
              </a:rPr>
              <a:t> </a:t>
            </a:r>
            <a:r>
              <a:rPr sz="2600" spc="-15" dirty="0">
                <a:solidFill>
                  <a:srgbClr val="FF0000"/>
                </a:solidFill>
                <a:latin typeface="Calibri"/>
                <a:cs typeface="Calibri"/>
              </a:rPr>
              <a:t>revenue </a:t>
            </a:r>
            <a:r>
              <a:rPr sz="2600" spc="-10" dirty="0">
                <a:solidFill>
                  <a:srgbClr val="FF0000"/>
                </a:solidFill>
                <a:latin typeface="Calibri"/>
                <a:cs typeface="Calibri"/>
              </a:rPr>
              <a:t> </a:t>
            </a:r>
            <a:r>
              <a:rPr sz="2600" spc="-5" dirty="0">
                <a:solidFill>
                  <a:srgbClr val="FF0000"/>
                </a:solidFill>
                <a:latin typeface="Calibri"/>
                <a:cs typeface="Calibri"/>
              </a:rPr>
              <a:t>because </a:t>
            </a:r>
            <a:r>
              <a:rPr sz="2600" spc="-10" dirty="0">
                <a:solidFill>
                  <a:srgbClr val="FF0000"/>
                </a:solidFill>
                <a:latin typeface="Calibri"/>
                <a:cs typeface="Calibri"/>
              </a:rPr>
              <a:t>they</a:t>
            </a:r>
            <a:r>
              <a:rPr sz="2600" spc="-5" dirty="0">
                <a:solidFill>
                  <a:srgbClr val="FF0000"/>
                </a:solidFill>
                <a:latin typeface="Calibri"/>
                <a:cs typeface="Calibri"/>
              </a:rPr>
              <a:t> </a:t>
            </a:r>
            <a:r>
              <a:rPr sz="2600" spc="-15" dirty="0">
                <a:solidFill>
                  <a:srgbClr val="FF0000"/>
                </a:solidFill>
                <a:latin typeface="Calibri"/>
                <a:cs typeface="Calibri"/>
              </a:rPr>
              <a:t>get</a:t>
            </a:r>
            <a:r>
              <a:rPr sz="2600" spc="-10" dirty="0">
                <a:solidFill>
                  <a:srgbClr val="FF0000"/>
                </a:solidFill>
                <a:latin typeface="Calibri"/>
                <a:cs typeface="Calibri"/>
              </a:rPr>
              <a:t> </a:t>
            </a:r>
            <a:r>
              <a:rPr sz="2600" spc="-5" dirty="0">
                <a:solidFill>
                  <a:srgbClr val="FF0000"/>
                </a:solidFill>
                <a:latin typeface="Calibri"/>
                <a:cs typeface="Calibri"/>
              </a:rPr>
              <a:t>paid </a:t>
            </a:r>
            <a:r>
              <a:rPr sz="2600" spc="-10" dirty="0">
                <a:solidFill>
                  <a:srgbClr val="FF0000"/>
                </a:solidFill>
                <a:latin typeface="Calibri"/>
                <a:cs typeface="Calibri"/>
              </a:rPr>
              <a:t>by</a:t>
            </a:r>
            <a:r>
              <a:rPr sz="2600" spc="-5" dirty="0">
                <a:solidFill>
                  <a:srgbClr val="FF0000"/>
                </a:solidFill>
                <a:latin typeface="Calibri"/>
                <a:cs typeface="Calibri"/>
              </a:rPr>
              <a:t> both the </a:t>
            </a:r>
            <a:r>
              <a:rPr sz="2600" spc="-10" dirty="0">
                <a:solidFill>
                  <a:srgbClr val="FF0000"/>
                </a:solidFill>
                <a:latin typeface="Calibri"/>
                <a:cs typeface="Calibri"/>
              </a:rPr>
              <a:t>consumer</a:t>
            </a:r>
            <a:r>
              <a:rPr sz="2600" spc="-5" dirty="0">
                <a:solidFill>
                  <a:srgbClr val="FF0000"/>
                </a:solidFill>
                <a:latin typeface="Calibri"/>
                <a:cs typeface="Calibri"/>
              </a:rPr>
              <a:t> </a:t>
            </a:r>
            <a:r>
              <a:rPr sz="2600" dirty="0">
                <a:solidFill>
                  <a:srgbClr val="FF0000"/>
                </a:solidFill>
                <a:latin typeface="Calibri"/>
                <a:cs typeface="Calibri"/>
              </a:rPr>
              <a:t>and</a:t>
            </a:r>
            <a:r>
              <a:rPr sz="2600" spc="-5" dirty="0">
                <a:solidFill>
                  <a:srgbClr val="FF0000"/>
                </a:solidFill>
                <a:latin typeface="Calibri"/>
                <a:cs typeface="Calibri"/>
              </a:rPr>
              <a:t> the</a:t>
            </a:r>
            <a:r>
              <a:rPr sz="2600" spc="-10" dirty="0">
                <a:solidFill>
                  <a:srgbClr val="FF0000"/>
                </a:solidFill>
                <a:latin typeface="Calibri"/>
                <a:cs typeface="Calibri"/>
              </a:rPr>
              <a:t> </a:t>
            </a:r>
            <a:r>
              <a:rPr sz="2600" spc="-15" dirty="0">
                <a:solidFill>
                  <a:srgbClr val="FF0000"/>
                </a:solidFill>
                <a:latin typeface="Calibri"/>
                <a:cs typeface="Calibri"/>
              </a:rPr>
              <a:t>government.</a:t>
            </a:r>
            <a:r>
              <a:rPr sz="2600" spc="-10" dirty="0">
                <a:solidFill>
                  <a:srgbClr val="FF0000"/>
                </a:solidFill>
                <a:latin typeface="Calibri"/>
                <a:cs typeface="Calibri"/>
              </a:rPr>
              <a:t> </a:t>
            </a:r>
            <a:r>
              <a:rPr sz="2600" spc="-5" dirty="0">
                <a:solidFill>
                  <a:srgbClr val="FF0000"/>
                </a:solidFill>
                <a:latin typeface="Calibri"/>
                <a:cs typeface="Calibri"/>
              </a:rPr>
              <a:t>The </a:t>
            </a:r>
            <a:r>
              <a:rPr sz="2600" dirty="0">
                <a:solidFill>
                  <a:srgbClr val="FF0000"/>
                </a:solidFill>
                <a:latin typeface="Calibri"/>
                <a:cs typeface="Calibri"/>
              </a:rPr>
              <a:t> </a:t>
            </a:r>
            <a:r>
              <a:rPr sz="2600" spc="-5" dirty="0">
                <a:solidFill>
                  <a:srgbClr val="FF0000"/>
                </a:solidFill>
                <a:latin typeface="Calibri"/>
                <a:cs typeface="Calibri"/>
              </a:rPr>
              <a:t>amount</a:t>
            </a:r>
            <a:r>
              <a:rPr sz="2600" spc="-10" dirty="0">
                <a:solidFill>
                  <a:srgbClr val="FF0000"/>
                </a:solidFill>
                <a:latin typeface="Calibri"/>
                <a:cs typeface="Calibri"/>
              </a:rPr>
              <a:t> they</a:t>
            </a:r>
            <a:r>
              <a:rPr sz="2600" spc="-5" dirty="0">
                <a:solidFill>
                  <a:srgbClr val="FF0000"/>
                </a:solidFill>
                <a:latin typeface="Calibri"/>
                <a:cs typeface="Calibri"/>
              </a:rPr>
              <a:t> </a:t>
            </a:r>
            <a:r>
              <a:rPr sz="2600" spc="-15" dirty="0">
                <a:solidFill>
                  <a:srgbClr val="FF0000"/>
                </a:solidFill>
                <a:latin typeface="Calibri"/>
                <a:cs typeface="Calibri"/>
              </a:rPr>
              <a:t>receive</a:t>
            </a:r>
            <a:r>
              <a:rPr sz="2600" spc="-5" dirty="0">
                <a:solidFill>
                  <a:srgbClr val="FF0000"/>
                </a:solidFill>
                <a:latin typeface="Calibri"/>
                <a:cs typeface="Calibri"/>
              </a:rPr>
              <a:t> in</a:t>
            </a:r>
            <a:r>
              <a:rPr sz="2600" dirty="0">
                <a:solidFill>
                  <a:srgbClr val="FF0000"/>
                </a:solidFill>
                <a:latin typeface="Calibri"/>
                <a:cs typeface="Calibri"/>
              </a:rPr>
              <a:t> </a:t>
            </a:r>
            <a:r>
              <a:rPr sz="2600" spc="-15" dirty="0">
                <a:solidFill>
                  <a:srgbClr val="FF0000"/>
                </a:solidFill>
                <a:latin typeface="Calibri"/>
                <a:cs typeface="Calibri"/>
              </a:rPr>
              <a:t>total</a:t>
            </a:r>
            <a:r>
              <a:rPr sz="2600" spc="-5" dirty="0">
                <a:solidFill>
                  <a:srgbClr val="FF0000"/>
                </a:solidFill>
                <a:latin typeface="Calibri"/>
                <a:cs typeface="Calibri"/>
              </a:rPr>
              <a:t> </a:t>
            </a:r>
            <a:r>
              <a:rPr sz="2600" spc="-20" dirty="0">
                <a:solidFill>
                  <a:srgbClr val="FF0000"/>
                </a:solidFill>
                <a:latin typeface="Calibri"/>
                <a:cs typeface="Calibri"/>
              </a:rPr>
              <a:t>exceeds</a:t>
            </a:r>
            <a:r>
              <a:rPr sz="2600" spc="-5" dirty="0">
                <a:solidFill>
                  <a:srgbClr val="FF0000"/>
                </a:solidFill>
                <a:latin typeface="Calibri"/>
                <a:cs typeface="Calibri"/>
              </a:rPr>
              <a:t> the amount</a:t>
            </a:r>
            <a:r>
              <a:rPr sz="2600" spc="-10" dirty="0">
                <a:solidFill>
                  <a:srgbClr val="FF0000"/>
                </a:solidFill>
                <a:latin typeface="Calibri"/>
                <a:cs typeface="Calibri"/>
              </a:rPr>
              <a:t> they</a:t>
            </a:r>
            <a:r>
              <a:rPr sz="2600" spc="-5" dirty="0">
                <a:solidFill>
                  <a:srgbClr val="FF0000"/>
                </a:solidFill>
                <a:latin typeface="Calibri"/>
                <a:cs typeface="Calibri"/>
              </a:rPr>
              <a:t> </a:t>
            </a:r>
            <a:r>
              <a:rPr sz="2600" spc="-15" dirty="0">
                <a:solidFill>
                  <a:srgbClr val="FF0000"/>
                </a:solidFill>
                <a:latin typeface="Calibri"/>
                <a:cs typeface="Calibri"/>
              </a:rPr>
              <a:t>received</a:t>
            </a:r>
            <a:r>
              <a:rPr sz="2600" spc="-5" dirty="0">
                <a:solidFill>
                  <a:srgbClr val="FF0000"/>
                </a:solidFill>
                <a:latin typeface="Calibri"/>
                <a:cs typeface="Calibri"/>
              </a:rPr>
              <a:t> </a:t>
            </a:r>
            <a:r>
              <a:rPr sz="2600" spc="-20" dirty="0">
                <a:solidFill>
                  <a:srgbClr val="FF0000"/>
                </a:solidFill>
                <a:latin typeface="Calibri"/>
                <a:cs typeface="Calibri"/>
              </a:rPr>
              <a:t>before.</a:t>
            </a:r>
            <a:endParaRPr sz="260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83FA-C880-DF04-4CF5-6D993AFDBF7A}"/>
              </a:ext>
            </a:extLst>
          </p:cNvPr>
          <p:cNvSpPr>
            <a:spLocks noGrp="1"/>
          </p:cNvSpPr>
          <p:nvPr>
            <p:ph type="title"/>
          </p:nvPr>
        </p:nvSpPr>
        <p:spPr>
          <a:xfrm>
            <a:off x="1504053" y="3695700"/>
            <a:ext cx="15279894" cy="2123658"/>
          </a:xfrm>
        </p:spPr>
        <p:txBody>
          <a:bodyPr/>
          <a:lstStyle/>
          <a:p>
            <a:pPr algn="ctr"/>
            <a:r>
              <a:rPr lang="en-CA" sz="13800" dirty="0"/>
              <a:t>Thank You</a:t>
            </a:r>
          </a:p>
        </p:txBody>
      </p:sp>
      <p:sp>
        <p:nvSpPr>
          <p:cNvPr id="4" name="object 2">
            <a:extLst>
              <a:ext uri="{FF2B5EF4-FFF2-40B4-BE49-F238E27FC236}">
                <a16:creationId xmlns:a16="http://schemas.microsoft.com/office/drawing/2014/main" id="{F53D3D89-8852-D7DA-4310-7BDA8D3954EB}"/>
              </a:ext>
            </a:extLst>
          </p:cNvPr>
          <p:cNvSpPr txBox="1">
            <a:spLocks/>
          </p:cNvSpPr>
          <p:nvPr/>
        </p:nvSpPr>
        <p:spPr>
          <a:xfrm>
            <a:off x="4652272" y="5676900"/>
            <a:ext cx="9480550" cy="665480"/>
          </a:xfrm>
          <a:prstGeom prst="rect">
            <a:avLst/>
          </a:prstGeom>
        </p:spPr>
        <p:txBody>
          <a:bodyPr vert="horz" wrap="square" lIns="0" tIns="12700" rIns="0" bIns="0" rtlCol="0">
            <a:spAutoFit/>
          </a:bodyPr>
          <a:lstStyle>
            <a:lvl1pPr>
              <a:defRPr sz="4100" b="1" i="0">
                <a:solidFill>
                  <a:schemeClr val="tx1"/>
                </a:solidFill>
                <a:latin typeface="Calibri"/>
                <a:ea typeface="+mj-ea"/>
                <a:cs typeface="Calibri"/>
              </a:defRPr>
            </a:lvl1pPr>
          </a:lstStyle>
          <a:p>
            <a:pPr marL="12700" algn="ctr">
              <a:spcBef>
                <a:spcPts val="100"/>
              </a:spcBef>
            </a:pPr>
            <a:r>
              <a:rPr lang="en-US" sz="4200" dirty="0"/>
              <a:t>Any questions?</a:t>
            </a:r>
          </a:p>
        </p:txBody>
      </p:sp>
    </p:spTree>
    <p:extLst>
      <p:ext uri="{BB962C8B-B14F-4D97-AF65-F5344CB8AC3E}">
        <p14:creationId xmlns:p14="http://schemas.microsoft.com/office/powerpoint/2010/main" val="219399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1121"/>
            <a:ext cx="3840479"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40" dirty="0">
                <a:latin typeface="Calibri"/>
                <a:cs typeface="Calibri"/>
              </a:rPr>
              <a:t> </a:t>
            </a:r>
            <a:r>
              <a:rPr sz="4100" spc="-5" dirty="0">
                <a:latin typeface="Calibri"/>
                <a:cs typeface="Calibri"/>
              </a:rPr>
              <a:t>Output</a:t>
            </a:r>
            <a:r>
              <a:rPr sz="4100" spc="-35" dirty="0">
                <a:latin typeface="Calibri"/>
                <a:cs typeface="Calibri"/>
              </a:rPr>
              <a:t> </a:t>
            </a:r>
            <a:r>
              <a:rPr sz="4100" dirty="0">
                <a:latin typeface="Calibri"/>
                <a:cs typeface="Calibri"/>
              </a:rPr>
              <a:t>&amp;</a:t>
            </a:r>
            <a:r>
              <a:rPr sz="4100" spc="-40" dirty="0">
                <a:latin typeface="Calibri"/>
                <a:cs typeface="Calibri"/>
              </a:rPr>
              <a:t> </a:t>
            </a:r>
            <a:r>
              <a:rPr sz="4100" spc="-15" dirty="0">
                <a:latin typeface="Calibri"/>
                <a:cs typeface="Calibri"/>
              </a:rPr>
              <a:t>Costs</a:t>
            </a:r>
            <a:endParaRPr sz="4100">
              <a:latin typeface="Calibri"/>
              <a:cs typeface="Calibri"/>
            </a:endParaRPr>
          </a:p>
        </p:txBody>
      </p:sp>
      <p:sp>
        <p:nvSpPr>
          <p:cNvPr id="3" name="object 3"/>
          <p:cNvSpPr txBox="1"/>
          <p:nvPr/>
        </p:nvSpPr>
        <p:spPr>
          <a:xfrm>
            <a:off x="1061642" y="1909997"/>
            <a:ext cx="14693900" cy="4185920"/>
          </a:xfrm>
          <a:prstGeom prst="rect">
            <a:avLst/>
          </a:prstGeom>
        </p:spPr>
        <p:txBody>
          <a:bodyPr vert="horz" wrap="square" lIns="0" tIns="210820" rIns="0" bIns="0" rtlCol="0">
            <a:spAutoFit/>
          </a:bodyPr>
          <a:lstStyle/>
          <a:p>
            <a:pPr marL="440055" indent="-427990">
              <a:lnSpc>
                <a:spcPct val="100000"/>
              </a:lnSpc>
              <a:spcBef>
                <a:spcPts val="1660"/>
              </a:spcBef>
              <a:buFont typeface="Arial"/>
              <a:buChar char="●"/>
              <a:tabLst>
                <a:tab pos="440055" algn="l"/>
                <a:tab pos="440690" algn="l"/>
              </a:tabLst>
            </a:pPr>
            <a:r>
              <a:rPr sz="2600" b="1" spc="-5" dirty="0">
                <a:latin typeface="Calibri"/>
                <a:cs typeface="Calibri"/>
              </a:rPr>
              <a:t>short run</a:t>
            </a:r>
            <a:r>
              <a:rPr sz="2600" b="1" dirty="0">
                <a:latin typeface="Calibri"/>
                <a:cs typeface="Calibri"/>
              </a:rPr>
              <a:t> (SR)</a:t>
            </a:r>
            <a:r>
              <a:rPr sz="2600" dirty="0">
                <a:latin typeface="Calibri"/>
                <a:cs typeface="Calibri"/>
              </a:rPr>
              <a:t>: </a:t>
            </a:r>
            <a:r>
              <a:rPr sz="2600" spc="-5" dirty="0">
                <a:latin typeface="Calibri"/>
                <a:cs typeface="Calibri"/>
              </a:rPr>
              <a:t>time </a:t>
            </a:r>
            <a:r>
              <a:rPr sz="2600" spc="-15" dirty="0">
                <a:latin typeface="Calibri"/>
                <a:cs typeface="Calibri"/>
              </a:rPr>
              <a:t>frame</a:t>
            </a:r>
            <a:r>
              <a:rPr sz="2600" dirty="0">
                <a:latin typeface="Calibri"/>
                <a:cs typeface="Calibri"/>
              </a:rPr>
              <a:t> </a:t>
            </a:r>
            <a:r>
              <a:rPr sz="2600" spc="-15" dirty="0">
                <a:latin typeface="Calibri"/>
                <a:cs typeface="Calibri"/>
              </a:rPr>
              <a:t>where</a:t>
            </a:r>
            <a:r>
              <a:rPr sz="2600" dirty="0">
                <a:latin typeface="Calibri"/>
                <a:cs typeface="Calibri"/>
              </a:rPr>
              <a:t> </a:t>
            </a:r>
            <a:r>
              <a:rPr sz="2600" spc="-5" dirty="0">
                <a:latin typeface="Calibri"/>
                <a:cs typeface="Calibri"/>
              </a:rPr>
              <a:t>the </a:t>
            </a:r>
            <a:r>
              <a:rPr sz="2600" spc="-10" dirty="0">
                <a:latin typeface="Calibri"/>
                <a:cs typeface="Calibri"/>
              </a:rPr>
              <a:t>quantities</a:t>
            </a:r>
            <a:r>
              <a:rPr sz="2600" spc="-5" dirty="0">
                <a:latin typeface="Calibri"/>
                <a:cs typeface="Calibri"/>
              </a:rPr>
              <a:t> of</a:t>
            </a:r>
            <a:r>
              <a:rPr sz="2600" dirty="0">
                <a:latin typeface="Calibri"/>
                <a:cs typeface="Calibri"/>
              </a:rPr>
              <a:t> 1 </a:t>
            </a:r>
            <a:r>
              <a:rPr sz="2600" spc="-5" dirty="0">
                <a:latin typeface="Calibri"/>
                <a:cs typeface="Calibri"/>
              </a:rPr>
              <a:t>or</a:t>
            </a:r>
            <a:r>
              <a:rPr sz="2600" dirty="0">
                <a:latin typeface="Calibri"/>
                <a:cs typeface="Calibri"/>
              </a:rPr>
              <a:t> </a:t>
            </a:r>
            <a:r>
              <a:rPr sz="2600" spc="-15" dirty="0">
                <a:latin typeface="Calibri"/>
                <a:cs typeface="Calibri"/>
              </a:rPr>
              <a:t>more</a:t>
            </a:r>
            <a:r>
              <a:rPr sz="2600" dirty="0">
                <a:latin typeface="Calibri"/>
                <a:cs typeface="Calibri"/>
              </a:rPr>
              <a:t> </a:t>
            </a:r>
            <a:r>
              <a:rPr sz="2600" spc="-15" dirty="0">
                <a:latin typeface="Calibri"/>
                <a:cs typeface="Calibri"/>
              </a:rPr>
              <a:t>resources</a:t>
            </a:r>
            <a:r>
              <a:rPr sz="2600" dirty="0">
                <a:latin typeface="Calibri"/>
                <a:cs typeface="Calibri"/>
              </a:rPr>
              <a:t> </a:t>
            </a:r>
            <a:r>
              <a:rPr sz="2600" spc="-5" dirty="0">
                <a:latin typeface="Calibri"/>
                <a:cs typeface="Calibri"/>
              </a:rPr>
              <a:t>used</a:t>
            </a:r>
            <a:r>
              <a:rPr sz="2600" dirty="0">
                <a:latin typeface="Calibri"/>
                <a:cs typeface="Calibri"/>
              </a:rPr>
              <a:t> </a:t>
            </a:r>
            <a:r>
              <a:rPr sz="2600" spc="-5" dirty="0">
                <a:latin typeface="Calibri"/>
                <a:cs typeface="Calibri"/>
              </a:rPr>
              <a:t>in</a:t>
            </a:r>
            <a:r>
              <a:rPr sz="2600" dirty="0">
                <a:latin typeface="Calibri"/>
                <a:cs typeface="Calibri"/>
              </a:rPr>
              <a:t> </a:t>
            </a:r>
            <a:r>
              <a:rPr sz="2600" spc="-10" dirty="0">
                <a:latin typeface="Calibri"/>
                <a:cs typeface="Calibri"/>
              </a:rPr>
              <a:t>production</a:t>
            </a:r>
            <a:r>
              <a:rPr sz="2600" dirty="0">
                <a:latin typeface="Calibri"/>
                <a:cs typeface="Calibri"/>
              </a:rPr>
              <a:t> </a:t>
            </a:r>
            <a:r>
              <a:rPr sz="2600" spc="-5" dirty="0">
                <a:latin typeface="Calibri"/>
                <a:cs typeface="Calibri"/>
              </a:rPr>
              <a:t>is</a:t>
            </a:r>
            <a:r>
              <a:rPr sz="2600" dirty="0">
                <a:latin typeface="Calibri"/>
                <a:cs typeface="Calibri"/>
              </a:rPr>
              <a:t> </a:t>
            </a:r>
            <a:r>
              <a:rPr sz="2600" spc="-20" dirty="0">
                <a:latin typeface="Calibri"/>
                <a:cs typeface="Calibri"/>
              </a:rPr>
              <a:t>fixed</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eg. </a:t>
            </a:r>
            <a:r>
              <a:rPr sz="2600" spc="-10" dirty="0">
                <a:latin typeface="Calibri"/>
                <a:cs typeface="Calibri"/>
              </a:rPr>
              <a:t>plant </a:t>
            </a:r>
            <a:r>
              <a:rPr sz="2600" spc="-5" dirty="0">
                <a:latin typeface="Calibri"/>
                <a:cs typeface="Calibri"/>
              </a:rPr>
              <a:t>is</a:t>
            </a:r>
            <a:r>
              <a:rPr sz="2600" dirty="0">
                <a:latin typeface="Calibri"/>
                <a:cs typeface="Calibri"/>
              </a:rPr>
              <a:t> </a:t>
            </a:r>
            <a:r>
              <a:rPr sz="2600" spc="-20" dirty="0">
                <a:latin typeface="Calibri"/>
                <a:cs typeface="Calibri"/>
              </a:rPr>
              <a:t>fixed</a:t>
            </a:r>
            <a:r>
              <a:rPr sz="2600" spc="-5" dirty="0">
                <a:latin typeface="Calibri"/>
                <a:cs typeface="Calibri"/>
              </a:rPr>
              <a:t> in SR,</a:t>
            </a:r>
            <a:r>
              <a:rPr sz="2600" dirty="0">
                <a:latin typeface="Calibri"/>
                <a:cs typeface="Calibri"/>
              </a:rPr>
              <a:t> </a:t>
            </a:r>
            <a:r>
              <a:rPr sz="2600" spc="-5" dirty="0">
                <a:latin typeface="Calibri"/>
                <a:cs typeface="Calibri"/>
              </a:rPr>
              <a:t>but other </a:t>
            </a:r>
            <a:r>
              <a:rPr sz="2600" spc="-15" dirty="0">
                <a:latin typeface="Calibri"/>
                <a:cs typeface="Calibri"/>
              </a:rPr>
              <a:t>resources</a:t>
            </a:r>
            <a:r>
              <a:rPr sz="2600" dirty="0">
                <a:latin typeface="Calibri"/>
                <a:cs typeface="Calibri"/>
              </a:rPr>
              <a:t> </a:t>
            </a:r>
            <a:r>
              <a:rPr sz="2600" spc="-35" dirty="0">
                <a:latin typeface="Calibri"/>
                <a:cs typeface="Calibri"/>
              </a:rPr>
              <a:t>(labour,</a:t>
            </a:r>
            <a:r>
              <a:rPr sz="2600" spc="-5" dirty="0">
                <a:latin typeface="Calibri"/>
                <a:cs typeface="Calibri"/>
              </a:rPr>
              <a:t> </a:t>
            </a:r>
            <a:r>
              <a:rPr sz="2600" spc="-25" dirty="0">
                <a:latin typeface="Calibri"/>
                <a:cs typeface="Calibri"/>
              </a:rPr>
              <a:t>raw</a:t>
            </a:r>
            <a:r>
              <a:rPr sz="2600" spc="-5" dirty="0">
                <a:latin typeface="Calibri"/>
                <a:cs typeface="Calibri"/>
              </a:rPr>
              <a:t> </a:t>
            </a:r>
            <a:r>
              <a:rPr sz="2600" spc="-10" dirty="0">
                <a:latin typeface="Calibri"/>
                <a:cs typeface="Calibri"/>
              </a:rPr>
              <a:t>material)</a:t>
            </a:r>
            <a:r>
              <a:rPr sz="2600" dirty="0">
                <a:latin typeface="Calibri"/>
                <a:cs typeface="Calibri"/>
              </a:rPr>
              <a:t> </a:t>
            </a:r>
            <a:r>
              <a:rPr sz="2600" spc="-10" dirty="0">
                <a:latin typeface="Calibri"/>
                <a:cs typeface="Calibri"/>
              </a:rPr>
              <a:t>can</a:t>
            </a:r>
            <a:r>
              <a:rPr sz="2600" spc="-5" dirty="0">
                <a:latin typeface="Calibri"/>
                <a:cs typeface="Calibri"/>
              </a:rPr>
              <a:t> </a:t>
            </a:r>
            <a:r>
              <a:rPr sz="2600" spc="-10" dirty="0">
                <a:latin typeface="Calibri"/>
                <a:cs typeface="Calibri"/>
              </a:rPr>
              <a:t>change</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decisions</a:t>
            </a:r>
            <a:r>
              <a:rPr sz="2600" spc="-20" dirty="0">
                <a:latin typeface="Calibri"/>
                <a:cs typeface="Calibri"/>
              </a:rPr>
              <a:t> </a:t>
            </a:r>
            <a:r>
              <a:rPr sz="2600" spc="-15" dirty="0">
                <a:latin typeface="Calibri"/>
                <a:cs typeface="Calibri"/>
              </a:rPr>
              <a:t>are</a:t>
            </a:r>
            <a:r>
              <a:rPr sz="2600" spc="-20" dirty="0">
                <a:latin typeface="Calibri"/>
                <a:cs typeface="Calibri"/>
              </a:rPr>
              <a:t> reversible</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5" dirty="0">
                <a:latin typeface="Calibri"/>
                <a:cs typeface="Calibri"/>
              </a:rPr>
              <a:t>long run</a:t>
            </a:r>
            <a:r>
              <a:rPr sz="2600" b="1" dirty="0">
                <a:latin typeface="Calibri"/>
                <a:cs typeface="Calibri"/>
              </a:rPr>
              <a:t> (LR)</a:t>
            </a:r>
            <a:r>
              <a:rPr sz="2600" dirty="0">
                <a:latin typeface="Calibri"/>
                <a:cs typeface="Calibri"/>
              </a:rPr>
              <a:t>: </a:t>
            </a:r>
            <a:r>
              <a:rPr sz="2600" spc="-5" dirty="0">
                <a:latin typeface="Calibri"/>
                <a:cs typeface="Calibri"/>
              </a:rPr>
              <a:t>time </a:t>
            </a:r>
            <a:r>
              <a:rPr sz="2600" spc="-15" dirty="0">
                <a:latin typeface="Calibri"/>
                <a:cs typeface="Calibri"/>
              </a:rPr>
              <a:t>frame</a:t>
            </a:r>
            <a:r>
              <a:rPr sz="2600" spc="-5" dirty="0">
                <a:latin typeface="Calibri"/>
                <a:cs typeface="Calibri"/>
              </a:rPr>
              <a:t> </a:t>
            </a:r>
            <a:r>
              <a:rPr sz="2600" spc="-15" dirty="0">
                <a:latin typeface="Calibri"/>
                <a:cs typeface="Calibri"/>
              </a:rPr>
              <a:t>where</a:t>
            </a:r>
            <a:r>
              <a:rPr sz="2600" dirty="0">
                <a:latin typeface="Calibri"/>
                <a:cs typeface="Calibri"/>
              </a:rPr>
              <a:t> </a:t>
            </a:r>
            <a:r>
              <a:rPr sz="2600" spc="-5" dirty="0">
                <a:latin typeface="Calibri"/>
                <a:cs typeface="Calibri"/>
              </a:rPr>
              <a:t>the </a:t>
            </a:r>
            <a:r>
              <a:rPr sz="2600" spc="-10" dirty="0">
                <a:latin typeface="Calibri"/>
                <a:cs typeface="Calibri"/>
              </a:rPr>
              <a:t>quantities</a:t>
            </a:r>
            <a:r>
              <a:rPr sz="2600" spc="-5" dirty="0">
                <a:latin typeface="Calibri"/>
                <a:cs typeface="Calibri"/>
              </a:rPr>
              <a:t> of</a:t>
            </a:r>
            <a:r>
              <a:rPr sz="2600" dirty="0">
                <a:latin typeface="Calibri"/>
                <a:cs typeface="Calibri"/>
              </a:rPr>
              <a:t> all</a:t>
            </a:r>
            <a:r>
              <a:rPr sz="2600" spc="-5" dirty="0">
                <a:latin typeface="Calibri"/>
                <a:cs typeface="Calibri"/>
              </a:rPr>
              <a:t> </a:t>
            </a:r>
            <a:r>
              <a:rPr sz="2600" spc="-15" dirty="0">
                <a:latin typeface="Calibri"/>
                <a:cs typeface="Calibri"/>
              </a:rPr>
              <a:t>resources</a:t>
            </a:r>
            <a:r>
              <a:rPr sz="2600" dirty="0">
                <a:latin typeface="Calibri"/>
                <a:cs typeface="Calibri"/>
              </a:rPr>
              <a:t> </a:t>
            </a:r>
            <a:r>
              <a:rPr sz="2600" spc="-5" dirty="0">
                <a:latin typeface="Calibri"/>
                <a:cs typeface="Calibri"/>
              </a:rPr>
              <a:t>used</a:t>
            </a:r>
            <a:r>
              <a:rPr sz="2600" dirty="0">
                <a:latin typeface="Calibri"/>
                <a:cs typeface="Calibri"/>
              </a:rPr>
              <a:t> </a:t>
            </a:r>
            <a:r>
              <a:rPr sz="2600" spc="-5" dirty="0">
                <a:latin typeface="Calibri"/>
                <a:cs typeface="Calibri"/>
              </a:rPr>
              <a:t>in</a:t>
            </a:r>
            <a:r>
              <a:rPr sz="2600" dirty="0">
                <a:latin typeface="Calibri"/>
                <a:cs typeface="Calibri"/>
              </a:rPr>
              <a:t> </a:t>
            </a:r>
            <a:r>
              <a:rPr sz="2600" spc="-10" dirty="0">
                <a:latin typeface="Calibri"/>
                <a:cs typeface="Calibri"/>
              </a:rPr>
              <a:t>production</a:t>
            </a:r>
            <a:r>
              <a:rPr sz="2600" dirty="0">
                <a:latin typeface="Calibri"/>
                <a:cs typeface="Calibri"/>
              </a:rPr>
              <a:t> </a:t>
            </a:r>
            <a:r>
              <a:rPr sz="2600" spc="-10" dirty="0">
                <a:latin typeface="Calibri"/>
                <a:cs typeface="Calibri"/>
              </a:rPr>
              <a:t>can</a:t>
            </a:r>
            <a:r>
              <a:rPr sz="2600" spc="-5" dirty="0">
                <a:latin typeface="Calibri"/>
                <a:cs typeface="Calibri"/>
              </a:rPr>
              <a:t> </a:t>
            </a:r>
            <a:r>
              <a:rPr sz="2600" spc="-10" dirty="0">
                <a:latin typeface="Calibri"/>
                <a:cs typeface="Calibri"/>
              </a:rPr>
              <a:t>vary</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5" dirty="0">
                <a:latin typeface="Calibri"/>
                <a:cs typeface="Calibri"/>
              </a:rPr>
              <a:t>decisions</a:t>
            </a:r>
            <a:r>
              <a:rPr sz="2600" spc="-30" dirty="0">
                <a:latin typeface="Calibri"/>
                <a:cs typeface="Calibri"/>
              </a:rPr>
              <a:t> </a:t>
            </a:r>
            <a:r>
              <a:rPr sz="2600" spc="-15" dirty="0">
                <a:latin typeface="Calibri"/>
                <a:cs typeface="Calibri"/>
              </a:rPr>
              <a:t>are</a:t>
            </a:r>
            <a:r>
              <a:rPr sz="2600" spc="-30" dirty="0">
                <a:latin typeface="Calibri"/>
                <a:cs typeface="Calibri"/>
              </a:rPr>
              <a:t> </a:t>
            </a:r>
            <a:r>
              <a:rPr sz="2600" spc="-15" dirty="0">
                <a:latin typeface="Calibri"/>
                <a:cs typeface="Calibri"/>
              </a:rPr>
              <a:t>irreversible</a:t>
            </a:r>
            <a:endParaRPr sz="2600">
              <a:latin typeface="Calibri"/>
              <a:cs typeface="Calibri"/>
            </a:endParaRPr>
          </a:p>
          <a:p>
            <a:pPr marL="897255" indent="-427990">
              <a:lnSpc>
                <a:spcPct val="100000"/>
              </a:lnSpc>
              <a:spcBef>
                <a:spcPts val="1560"/>
              </a:spcBef>
              <a:buFont typeface="Arial"/>
              <a:buChar char="○"/>
              <a:tabLst>
                <a:tab pos="897255" algn="l"/>
                <a:tab pos="897890" algn="l"/>
              </a:tabLst>
            </a:pPr>
            <a:r>
              <a:rPr sz="2600" b="1" spc="-5" dirty="0">
                <a:latin typeface="Calibri"/>
                <a:cs typeface="Calibri"/>
              </a:rPr>
              <a:t>sunk </a:t>
            </a:r>
            <a:r>
              <a:rPr sz="2600" b="1" spc="-10" dirty="0">
                <a:latin typeface="Calibri"/>
                <a:cs typeface="Calibri"/>
              </a:rPr>
              <a:t>cost</a:t>
            </a:r>
            <a:r>
              <a:rPr sz="2600" spc="-10" dirty="0">
                <a:latin typeface="Calibri"/>
                <a:cs typeface="Calibri"/>
              </a:rPr>
              <a:t>:</a:t>
            </a:r>
            <a:r>
              <a:rPr sz="2600" spc="-5" dirty="0">
                <a:latin typeface="Calibri"/>
                <a:cs typeface="Calibri"/>
              </a:rPr>
              <a:t> </a:t>
            </a:r>
            <a:r>
              <a:rPr sz="2600" spc="-15" dirty="0">
                <a:latin typeface="Calibri"/>
                <a:cs typeface="Calibri"/>
              </a:rPr>
              <a:t>cost</a:t>
            </a:r>
            <a:r>
              <a:rPr sz="2600" spc="-10" dirty="0">
                <a:latin typeface="Calibri"/>
                <a:cs typeface="Calibri"/>
              </a:rPr>
              <a:t> that incurred</a:t>
            </a:r>
            <a:r>
              <a:rPr sz="2600" spc="-5" dirty="0">
                <a:latin typeface="Calibri"/>
                <a:cs typeface="Calibri"/>
              </a:rPr>
              <a:t> </a:t>
            </a:r>
            <a:r>
              <a:rPr sz="2600" dirty="0">
                <a:latin typeface="Calibri"/>
                <a:cs typeface="Calibri"/>
              </a:rPr>
              <a:t>and</a:t>
            </a:r>
            <a:r>
              <a:rPr sz="2600" spc="-5" dirty="0">
                <a:latin typeface="Calibri"/>
                <a:cs typeface="Calibri"/>
              </a:rPr>
              <a:t> can’t be </a:t>
            </a:r>
            <a:r>
              <a:rPr sz="2600" spc="-10" dirty="0">
                <a:latin typeface="Calibri"/>
                <a:cs typeface="Calibri"/>
              </a:rPr>
              <a:t>changed,</a:t>
            </a:r>
            <a:r>
              <a:rPr sz="2600" spc="-5" dirty="0">
                <a:latin typeface="Calibri"/>
                <a:cs typeface="Calibri"/>
              </a:rPr>
              <a:t> so </a:t>
            </a:r>
            <a:r>
              <a:rPr sz="2600" spc="-20" dirty="0">
                <a:latin typeface="Calibri"/>
                <a:cs typeface="Calibri"/>
              </a:rPr>
              <a:t>it’s</a:t>
            </a:r>
            <a:r>
              <a:rPr sz="2600" spc="-5" dirty="0">
                <a:latin typeface="Calibri"/>
                <a:cs typeface="Calibri"/>
              </a:rPr>
              <a:t> </a:t>
            </a:r>
            <a:r>
              <a:rPr sz="2600" spc="-15" dirty="0">
                <a:latin typeface="Calibri"/>
                <a:cs typeface="Calibri"/>
              </a:rPr>
              <a:t>irrelevant</a:t>
            </a:r>
            <a:r>
              <a:rPr sz="2600" spc="-10" dirty="0">
                <a:latin typeface="Calibri"/>
                <a:cs typeface="Calibri"/>
              </a:rPr>
              <a:t> </a:t>
            </a:r>
            <a:r>
              <a:rPr sz="2600" spc="-15" dirty="0">
                <a:latin typeface="Calibri"/>
                <a:cs typeface="Calibri"/>
              </a:rPr>
              <a:t>to</a:t>
            </a:r>
            <a:r>
              <a:rPr sz="2600" spc="-5" dirty="0">
                <a:latin typeface="Calibri"/>
                <a:cs typeface="Calibri"/>
              </a:rPr>
              <a:t> </a:t>
            </a:r>
            <a:r>
              <a:rPr sz="2600" dirty="0">
                <a:latin typeface="Calibri"/>
                <a:cs typeface="Calibri"/>
              </a:rPr>
              <a:t>a</a:t>
            </a:r>
            <a:r>
              <a:rPr sz="2600" spc="-5" dirty="0">
                <a:latin typeface="Calibri"/>
                <a:cs typeface="Calibri"/>
              </a:rPr>
              <a:t> </a:t>
            </a:r>
            <a:r>
              <a:rPr sz="2600" spc="-30" dirty="0">
                <a:latin typeface="Calibri"/>
                <a:cs typeface="Calibri"/>
              </a:rPr>
              <a:t>firm’s</a:t>
            </a:r>
            <a:r>
              <a:rPr sz="2600" spc="-5" dirty="0">
                <a:latin typeface="Calibri"/>
                <a:cs typeface="Calibri"/>
              </a:rPr>
              <a:t> decision-making </a:t>
            </a:r>
            <a:r>
              <a:rPr sz="2600" spc="-15" dirty="0">
                <a:latin typeface="Calibri"/>
                <a:cs typeface="Calibri"/>
              </a:rPr>
              <a:t>process</a:t>
            </a:r>
            <a:endParaRPr sz="2600">
              <a:latin typeface="Calibri"/>
              <a:cs typeface="Calibri"/>
            </a:endParaRPr>
          </a:p>
          <a:p>
            <a:pPr marL="1354455" lvl="1" indent="-427990">
              <a:lnSpc>
                <a:spcPct val="100000"/>
              </a:lnSpc>
              <a:spcBef>
                <a:spcPts val="1560"/>
              </a:spcBef>
              <a:buFont typeface="Arial MT"/>
              <a:buChar char="■"/>
              <a:tabLst>
                <a:tab pos="1354455" algn="l"/>
                <a:tab pos="1355090" algn="l"/>
              </a:tabLst>
            </a:pPr>
            <a:r>
              <a:rPr sz="2600" spc="-5" dirty="0">
                <a:latin typeface="Calibri"/>
                <a:cs typeface="Calibri"/>
              </a:rPr>
              <a:t>eg.</a:t>
            </a:r>
            <a:r>
              <a:rPr sz="2600" spc="-10" dirty="0">
                <a:latin typeface="Calibri"/>
                <a:cs typeface="Calibri"/>
              </a:rPr>
              <a:t> plant</a:t>
            </a:r>
            <a:r>
              <a:rPr sz="2600" spc="-15" dirty="0">
                <a:latin typeface="Calibri"/>
                <a:cs typeface="Calibri"/>
              </a:rPr>
              <a:t> </a:t>
            </a:r>
            <a:r>
              <a:rPr sz="2600" spc="-5" dirty="0">
                <a:latin typeface="Calibri"/>
                <a:cs typeface="Calibri"/>
              </a:rPr>
              <a:t>with no</a:t>
            </a:r>
            <a:r>
              <a:rPr sz="2600" spc="-10" dirty="0">
                <a:latin typeface="Calibri"/>
                <a:cs typeface="Calibri"/>
              </a:rPr>
              <a:t> resale value,</a:t>
            </a:r>
            <a:r>
              <a:rPr sz="2600" spc="-5" dirty="0">
                <a:latin typeface="Calibri"/>
                <a:cs typeface="Calibri"/>
              </a:rPr>
              <a:t> its</a:t>
            </a:r>
            <a:r>
              <a:rPr sz="2600" spc="-10" dirty="0">
                <a:latin typeface="Calibri"/>
                <a:cs typeface="Calibri"/>
              </a:rPr>
              <a:t> </a:t>
            </a:r>
            <a:r>
              <a:rPr sz="2600" spc="-15" dirty="0">
                <a:latin typeface="Calibri"/>
                <a:cs typeface="Calibri"/>
              </a:rPr>
              <a:t>cost </a:t>
            </a:r>
            <a:r>
              <a:rPr sz="2600" spc="-5" dirty="0">
                <a:latin typeface="Calibri"/>
                <a:cs typeface="Calibri"/>
              </a:rPr>
              <a:t>is </a:t>
            </a:r>
            <a:r>
              <a:rPr sz="2600" dirty="0">
                <a:latin typeface="Calibri"/>
                <a:cs typeface="Calibri"/>
              </a:rPr>
              <a:t>a</a:t>
            </a:r>
            <a:r>
              <a:rPr sz="2600" spc="-10" dirty="0">
                <a:latin typeface="Calibri"/>
                <a:cs typeface="Calibri"/>
              </a:rPr>
              <a:t> </a:t>
            </a:r>
            <a:r>
              <a:rPr sz="2600" spc="-5" dirty="0">
                <a:latin typeface="Calibri"/>
                <a:cs typeface="Calibri"/>
              </a:rPr>
              <a:t>sunk</a:t>
            </a:r>
            <a:r>
              <a:rPr sz="2600" spc="-10" dirty="0">
                <a:latin typeface="Calibri"/>
                <a:cs typeface="Calibri"/>
              </a:rPr>
              <a:t> </a:t>
            </a:r>
            <a:r>
              <a:rPr sz="2600" spc="-15" dirty="0">
                <a:latin typeface="Calibri"/>
                <a:cs typeface="Calibri"/>
              </a:rPr>
              <a:t>cost</a:t>
            </a:r>
            <a:endParaRPr sz="2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79349" y="2207525"/>
            <a:ext cx="7442673" cy="5307849"/>
          </a:xfrm>
          <a:prstGeom prst="rect">
            <a:avLst/>
          </a:prstGeom>
        </p:spPr>
      </p:pic>
      <p:sp>
        <p:nvSpPr>
          <p:cNvPr id="3" name="object 3"/>
          <p:cNvSpPr txBox="1">
            <a:spLocks noGrp="1"/>
          </p:cNvSpPr>
          <p:nvPr>
            <p:ph type="title"/>
          </p:nvPr>
        </p:nvSpPr>
        <p:spPr>
          <a:xfrm>
            <a:off x="877625" y="821121"/>
            <a:ext cx="815213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20" dirty="0">
                <a:latin typeface="Calibri"/>
                <a:cs typeface="Calibri"/>
              </a:rPr>
              <a:t> </a:t>
            </a:r>
            <a:r>
              <a:rPr sz="4100" spc="-15" dirty="0">
                <a:latin typeface="Calibri"/>
                <a:cs typeface="Calibri"/>
              </a:rPr>
              <a:t>Costs</a:t>
            </a:r>
            <a:r>
              <a:rPr sz="4100" spc="-20" dirty="0">
                <a:latin typeface="Calibri"/>
                <a:cs typeface="Calibri"/>
              </a:rPr>
              <a:t> </a:t>
            </a:r>
            <a:r>
              <a:rPr sz="4100" dirty="0">
                <a:latin typeface="Calibri"/>
                <a:cs typeface="Calibri"/>
              </a:rPr>
              <a:t>-</a:t>
            </a:r>
            <a:r>
              <a:rPr sz="4100" spc="-15" dirty="0">
                <a:latin typeface="Calibri"/>
                <a:cs typeface="Calibri"/>
              </a:rPr>
              <a:t> </a:t>
            </a:r>
            <a:r>
              <a:rPr sz="4100" spc="-5" dirty="0">
                <a:latin typeface="Calibri"/>
                <a:cs typeface="Calibri"/>
              </a:rPr>
              <a:t>SR</a:t>
            </a:r>
            <a:r>
              <a:rPr sz="4100" spc="-15" dirty="0">
                <a:latin typeface="Calibri"/>
                <a:cs typeface="Calibri"/>
              </a:rPr>
              <a:t> Product</a:t>
            </a:r>
            <a:r>
              <a:rPr sz="4100" spc="-20" dirty="0">
                <a:latin typeface="Calibri"/>
                <a:cs typeface="Calibri"/>
              </a:rPr>
              <a:t> </a:t>
            </a:r>
            <a:r>
              <a:rPr sz="4100" spc="-5" dirty="0">
                <a:latin typeface="Calibri"/>
                <a:cs typeface="Calibri"/>
              </a:rPr>
              <a:t>Curves</a:t>
            </a:r>
            <a:endParaRPr sz="4100">
              <a:latin typeface="Calibri"/>
              <a:cs typeface="Calibri"/>
            </a:endParaRPr>
          </a:p>
        </p:txBody>
      </p:sp>
      <p:sp>
        <p:nvSpPr>
          <p:cNvPr id="4" name="object 4"/>
          <p:cNvSpPr txBox="1"/>
          <p:nvPr/>
        </p:nvSpPr>
        <p:spPr>
          <a:xfrm>
            <a:off x="1079517" y="2069222"/>
            <a:ext cx="7371715" cy="5374640"/>
          </a:xfrm>
          <a:prstGeom prst="rect">
            <a:avLst/>
          </a:prstGeom>
        </p:spPr>
        <p:txBody>
          <a:bodyPr vert="horz" wrap="square" lIns="0" tIns="12700" rIns="0" bIns="0" rtlCol="0">
            <a:spAutoFit/>
          </a:bodyPr>
          <a:lstStyle/>
          <a:p>
            <a:pPr marL="440055" marR="770255" indent="-427990">
              <a:lnSpc>
                <a:spcPct val="150000"/>
              </a:lnSpc>
              <a:spcBef>
                <a:spcPts val="100"/>
              </a:spcBef>
              <a:buFont typeface="Arial MT"/>
              <a:buChar char="●"/>
              <a:tabLst>
                <a:tab pos="440055" algn="l"/>
                <a:tab pos="440690" algn="l"/>
              </a:tabLst>
            </a:pPr>
            <a:r>
              <a:rPr sz="2600" spc="-5" dirty="0">
                <a:latin typeface="Calibri"/>
                <a:cs typeface="Calibri"/>
              </a:rPr>
              <a:t>since other inputs </a:t>
            </a:r>
            <a:r>
              <a:rPr sz="2600" spc="-15" dirty="0">
                <a:latin typeface="Calibri"/>
                <a:cs typeface="Calibri"/>
              </a:rPr>
              <a:t>are </a:t>
            </a:r>
            <a:r>
              <a:rPr sz="2600" spc="-20" dirty="0">
                <a:latin typeface="Calibri"/>
                <a:cs typeface="Calibri"/>
              </a:rPr>
              <a:t>fixed </a:t>
            </a:r>
            <a:r>
              <a:rPr sz="2600" spc="-5" dirty="0">
                <a:latin typeface="Calibri"/>
                <a:cs typeface="Calibri"/>
              </a:rPr>
              <a:t>in the SR, </a:t>
            </a:r>
            <a:r>
              <a:rPr sz="2600" spc="-10" dirty="0">
                <a:latin typeface="Calibri"/>
                <a:cs typeface="Calibri"/>
              </a:rPr>
              <a:t>can </a:t>
            </a:r>
            <a:r>
              <a:rPr sz="2600" spc="-5" dirty="0">
                <a:latin typeface="Calibri"/>
                <a:cs typeface="Calibri"/>
              </a:rPr>
              <a:t>only </a:t>
            </a:r>
            <a:r>
              <a:rPr sz="2600" spc="-575" dirty="0">
                <a:latin typeface="Calibri"/>
                <a:cs typeface="Calibri"/>
              </a:rPr>
              <a:t> </a:t>
            </a:r>
            <a:r>
              <a:rPr sz="2600" spc="-10" dirty="0">
                <a:latin typeface="Calibri"/>
                <a:cs typeface="Calibri"/>
              </a:rPr>
              <a:t>increase </a:t>
            </a:r>
            <a:r>
              <a:rPr sz="2600" spc="-5" dirty="0">
                <a:latin typeface="Calibri"/>
                <a:cs typeface="Calibri"/>
              </a:rPr>
              <a:t>labour</a:t>
            </a:r>
            <a:r>
              <a:rPr sz="2600" spc="-10" dirty="0">
                <a:latin typeface="Calibri"/>
                <a:cs typeface="Calibri"/>
              </a:rPr>
              <a:t> </a:t>
            </a:r>
            <a:r>
              <a:rPr sz="2600" spc="-15" dirty="0">
                <a:latin typeface="Calibri"/>
                <a:cs typeface="Calibri"/>
              </a:rPr>
              <a:t>to</a:t>
            </a:r>
            <a:r>
              <a:rPr sz="2600" spc="-5" dirty="0">
                <a:latin typeface="Calibri"/>
                <a:cs typeface="Calibri"/>
              </a:rPr>
              <a:t> </a:t>
            </a:r>
            <a:r>
              <a:rPr sz="2600" spc="-10" dirty="0">
                <a:latin typeface="Calibri"/>
                <a:cs typeface="Calibri"/>
              </a:rPr>
              <a:t>increase </a:t>
            </a:r>
            <a:r>
              <a:rPr sz="2600" spc="-5" dirty="0">
                <a:latin typeface="Calibri"/>
                <a:cs typeface="Calibri"/>
              </a:rPr>
              <a:t>output</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10" dirty="0">
                <a:latin typeface="Calibri"/>
                <a:cs typeface="Calibri"/>
              </a:rPr>
              <a:t>Product</a:t>
            </a:r>
            <a:r>
              <a:rPr sz="2600" b="1" spc="-40" dirty="0">
                <a:latin typeface="Calibri"/>
                <a:cs typeface="Calibri"/>
              </a:rPr>
              <a:t> </a:t>
            </a:r>
            <a:r>
              <a:rPr sz="2600" b="1" spc="-5" dirty="0">
                <a:latin typeface="Calibri"/>
                <a:cs typeface="Calibri"/>
              </a:rPr>
              <a:t>Curves</a:t>
            </a:r>
            <a:endParaRPr sz="2600">
              <a:latin typeface="Calibri"/>
              <a:cs typeface="Calibri"/>
            </a:endParaRPr>
          </a:p>
          <a:p>
            <a:pPr marL="897255" marR="1217930" lvl="1" indent="-427990">
              <a:lnSpc>
                <a:spcPct val="150000"/>
              </a:lnSpc>
              <a:buFont typeface="Arial"/>
              <a:buChar char="○"/>
              <a:tabLst>
                <a:tab pos="897255" algn="l"/>
                <a:tab pos="897890" algn="l"/>
              </a:tabLst>
            </a:pPr>
            <a:r>
              <a:rPr sz="2600" b="1" spc="-15" dirty="0">
                <a:latin typeface="Calibri"/>
                <a:cs typeface="Calibri"/>
              </a:rPr>
              <a:t>total </a:t>
            </a:r>
            <a:r>
              <a:rPr sz="2600" b="1" spc="-10" dirty="0">
                <a:latin typeface="Calibri"/>
                <a:cs typeface="Calibri"/>
              </a:rPr>
              <a:t>product </a:t>
            </a:r>
            <a:r>
              <a:rPr sz="2600" b="1" dirty="0">
                <a:latin typeface="Calibri"/>
                <a:cs typeface="Calibri"/>
              </a:rPr>
              <a:t>(TP)</a:t>
            </a:r>
            <a:r>
              <a:rPr sz="2600" dirty="0">
                <a:latin typeface="Calibri"/>
                <a:cs typeface="Calibri"/>
              </a:rPr>
              <a:t>: </a:t>
            </a:r>
            <a:r>
              <a:rPr sz="2600" spc="-5" dirty="0">
                <a:latin typeface="Calibri"/>
                <a:cs typeface="Calibri"/>
              </a:rPr>
              <a:t>how much output is </a:t>
            </a:r>
            <a:r>
              <a:rPr sz="2600" spc="-575" dirty="0">
                <a:latin typeface="Calibri"/>
                <a:cs typeface="Calibri"/>
              </a:rPr>
              <a:t> </a:t>
            </a:r>
            <a:r>
              <a:rPr sz="2600" spc="-10" dirty="0">
                <a:latin typeface="Calibri"/>
                <a:cs typeface="Calibri"/>
              </a:rPr>
              <a:t>produced </a:t>
            </a:r>
            <a:r>
              <a:rPr sz="2600" spc="-5" dirty="0">
                <a:latin typeface="Calibri"/>
                <a:cs typeface="Calibri"/>
              </a:rPr>
              <a:t>in </a:t>
            </a:r>
            <a:r>
              <a:rPr sz="2600" spc="-15" dirty="0">
                <a:latin typeface="Calibri"/>
                <a:cs typeface="Calibri"/>
              </a:rPr>
              <a:t>total</a:t>
            </a:r>
            <a:endParaRPr sz="2600">
              <a:latin typeface="Calibri"/>
              <a:cs typeface="Calibri"/>
            </a:endParaRPr>
          </a:p>
          <a:p>
            <a:pPr marL="897255" marR="5080" lvl="1" indent="-427990">
              <a:lnSpc>
                <a:spcPct val="150000"/>
              </a:lnSpc>
              <a:buFont typeface="Arial"/>
              <a:buChar char="○"/>
              <a:tabLst>
                <a:tab pos="897255" algn="l"/>
                <a:tab pos="897890" algn="l"/>
              </a:tabLst>
            </a:pPr>
            <a:r>
              <a:rPr sz="2600" b="1" spc="-10" dirty="0">
                <a:latin typeface="Calibri"/>
                <a:cs typeface="Calibri"/>
              </a:rPr>
              <a:t>marginal product </a:t>
            </a:r>
            <a:r>
              <a:rPr sz="2600" b="1" dirty="0">
                <a:latin typeface="Calibri"/>
                <a:cs typeface="Calibri"/>
              </a:rPr>
              <a:t>(MP)</a:t>
            </a:r>
            <a:r>
              <a:rPr sz="2600" dirty="0">
                <a:latin typeface="Calibri"/>
                <a:cs typeface="Calibri"/>
              </a:rPr>
              <a:t>: </a:t>
            </a:r>
            <a:r>
              <a:rPr sz="2600" spc="-5" dirty="0">
                <a:latin typeface="Calibri"/>
                <a:cs typeface="Calibri"/>
              </a:rPr>
              <a:t>how much output </a:t>
            </a:r>
            <a:r>
              <a:rPr sz="2600" dirty="0">
                <a:latin typeface="Calibri"/>
                <a:cs typeface="Calibri"/>
              </a:rPr>
              <a:t> </a:t>
            </a:r>
            <a:r>
              <a:rPr sz="2600" spc="-10" dirty="0">
                <a:latin typeface="Calibri"/>
                <a:cs typeface="Calibri"/>
              </a:rPr>
              <a:t>changes</a:t>
            </a:r>
            <a:r>
              <a:rPr sz="2600" spc="-15" dirty="0">
                <a:latin typeface="Calibri"/>
                <a:cs typeface="Calibri"/>
              </a:rPr>
              <a:t> </a:t>
            </a:r>
            <a:r>
              <a:rPr sz="2600" spc="-5" dirty="0">
                <a:latin typeface="Calibri"/>
                <a:cs typeface="Calibri"/>
              </a:rPr>
              <a:t>when</a:t>
            </a:r>
            <a:r>
              <a:rPr sz="2600" spc="-10" dirty="0">
                <a:latin typeface="Calibri"/>
                <a:cs typeface="Calibri"/>
              </a:rPr>
              <a:t> </a:t>
            </a:r>
            <a:r>
              <a:rPr sz="2600" spc="-35" dirty="0">
                <a:latin typeface="Calibri"/>
                <a:cs typeface="Calibri"/>
              </a:rPr>
              <a:t>there’s</a:t>
            </a:r>
            <a:r>
              <a:rPr sz="2600" spc="-10" dirty="0">
                <a:latin typeface="Calibri"/>
                <a:cs typeface="Calibri"/>
              </a:rPr>
              <a:t> </a:t>
            </a:r>
            <a:r>
              <a:rPr sz="2600" dirty="0">
                <a:latin typeface="Calibri"/>
                <a:cs typeface="Calibri"/>
              </a:rPr>
              <a:t>1</a:t>
            </a:r>
            <a:r>
              <a:rPr sz="2600" spc="-15" dirty="0">
                <a:latin typeface="Calibri"/>
                <a:cs typeface="Calibri"/>
              </a:rPr>
              <a:t> </a:t>
            </a:r>
            <a:r>
              <a:rPr sz="2600" dirty="0">
                <a:latin typeface="Calibri"/>
                <a:cs typeface="Calibri"/>
              </a:rPr>
              <a:t>additional</a:t>
            </a:r>
            <a:r>
              <a:rPr sz="2600" spc="-10" dirty="0">
                <a:latin typeface="Calibri"/>
                <a:cs typeface="Calibri"/>
              </a:rPr>
              <a:t> </a:t>
            </a:r>
            <a:r>
              <a:rPr sz="2600" spc="-5" dirty="0">
                <a:latin typeface="Calibri"/>
                <a:cs typeface="Calibri"/>
              </a:rPr>
              <a:t>unit</a:t>
            </a:r>
            <a:r>
              <a:rPr sz="2600" spc="-10" dirty="0">
                <a:latin typeface="Calibri"/>
                <a:cs typeface="Calibri"/>
              </a:rPr>
              <a:t> </a:t>
            </a:r>
            <a:r>
              <a:rPr sz="2600" spc="-5" dirty="0">
                <a:latin typeface="Calibri"/>
                <a:cs typeface="Calibri"/>
              </a:rPr>
              <a:t>of</a:t>
            </a:r>
            <a:r>
              <a:rPr sz="2600" spc="-10" dirty="0">
                <a:latin typeface="Calibri"/>
                <a:cs typeface="Calibri"/>
              </a:rPr>
              <a:t> </a:t>
            </a:r>
            <a:r>
              <a:rPr sz="2600" spc="-5" dirty="0">
                <a:latin typeface="Calibri"/>
                <a:cs typeface="Calibri"/>
              </a:rPr>
              <a:t>labour</a:t>
            </a:r>
            <a:endParaRPr sz="2600">
              <a:latin typeface="Calibri"/>
              <a:cs typeface="Calibri"/>
            </a:endParaRPr>
          </a:p>
          <a:p>
            <a:pPr marL="897255" lvl="1" indent="-427990">
              <a:lnSpc>
                <a:spcPct val="100000"/>
              </a:lnSpc>
              <a:spcBef>
                <a:spcPts val="1560"/>
              </a:spcBef>
              <a:buFont typeface="Arial"/>
              <a:buChar char="○"/>
              <a:tabLst>
                <a:tab pos="897255" algn="l"/>
                <a:tab pos="897890" algn="l"/>
                <a:tab pos="4097654" algn="l"/>
                <a:tab pos="4994910" algn="l"/>
                <a:tab pos="6222365" algn="l"/>
              </a:tabLst>
            </a:pPr>
            <a:r>
              <a:rPr sz="2600" b="1" spc="-25" dirty="0">
                <a:latin typeface="Calibri"/>
                <a:cs typeface="Calibri"/>
              </a:rPr>
              <a:t>average</a:t>
            </a:r>
            <a:r>
              <a:rPr sz="2600" b="1" dirty="0">
                <a:latin typeface="Calibri"/>
                <a:cs typeface="Calibri"/>
              </a:rPr>
              <a:t> </a:t>
            </a:r>
            <a:r>
              <a:rPr sz="2600" b="1" spc="-10" dirty="0">
                <a:latin typeface="Calibri"/>
                <a:cs typeface="Calibri"/>
              </a:rPr>
              <a:t>product</a:t>
            </a:r>
            <a:r>
              <a:rPr sz="2600" b="1" dirty="0">
                <a:latin typeface="Calibri"/>
                <a:cs typeface="Calibri"/>
              </a:rPr>
              <a:t> (AP)</a:t>
            </a:r>
            <a:r>
              <a:rPr sz="2600" dirty="0">
                <a:latin typeface="Calibri"/>
                <a:cs typeface="Calibri"/>
              </a:rPr>
              <a:t>:	</a:t>
            </a:r>
            <a:r>
              <a:rPr sz="2600" u="heavy" dirty="0">
                <a:uFill>
                  <a:solidFill>
                    <a:srgbClr val="000000"/>
                  </a:solidFill>
                </a:uFill>
                <a:latin typeface="Times New Roman"/>
                <a:cs typeface="Times New Roman"/>
              </a:rPr>
              <a:t> 	</a:t>
            </a:r>
            <a:r>
              <a:rPr sz="2600" u="heavy" spc="-5" dirty="0">
                <a:uFill>
                  <a:solidFill>
                    <a:srgbClr val="000000"/>
                  </a:solidFill>
                </a:uFill>
                <a:latin typeface="Calibri"/>
                <a:cs typeface="Calibri"/>
              </a:rPr>
              <a:t>TP	</a:t>
            </a:r>
            <a:endParaRPr sz="2600">
              <a:latin typeface="Calibri"/>
              <a:cs typeface="Calibri"/>
            </a:endParaRPr>
          </a:p>
          <a:p>
            <a:pPr marL="4097654">
              <a:lnSpc>
                <a:spcPct val="100000"/>
              </a:lnSpc>
              <a:spcBef>
                <a:spcPts val="1560"/>
              </a:spcBef>
            </a:pPr>
            <a:r>
              <a:rPr sz="2600" dirty="0">
                <a:latin typeface="Calibri"/>
                <a:cs typeface="Calibri"/>
              </a:rPr>
              <a:t>#</a:t>
            </a:r>
            <a:r>
              <a:rPr sz="2600" spc="-30" dirty="0">
                <a:latin typeface="Calibri"/>
                <a:cs typeface="Calibri"/>
              </a:rPr>
              <a:t> </a:t>
            </a:r>
            <a:r>
              <a:rPr sz="2600" spc="-5" dirty="0">
                <a:latin typeface="Calibri"/>
                <a:cs typeface="Calibri"/>
              </a:rPr>
              <a:t>units</a:t>
            </a:r>
            <a:r>
              <a:rPr sz="2600" spc="-25" dirty="0">
                <a:latin typeface="Calibri"/>
                <a:cs typeface="Calibri"/>
              </a:rPr>
              <a:t> </a:t>
            </a:r>
            <a:r>
              <a:rPr sz="2600" spc="-5" dirty="0">
                <a:latin typeface="Calibri"/>
                <a:cs typeface="Calibri"/>
              </a:rPr>
              <a:t>of</a:t>
            </a:r>
            <a:r>
              <a:rPr sz="2600" spc="-25" dirty="0">
                <a:latin typeface="Calibri"/>
                <a:cs typeface="Calibri"/>
              </a:rPr>
              <a:t> </a:t>
            </a:r>
            <a:r>
              <a:rPr sz="2600" spc="-5" dirty="0">
                <a:latin typeface="Calibri"/>
                <a:cs typeface="Calibri"/>
              </a:rPr>
              <a:t>labour</a:t>
            </a:r>
            <a:endParaRPr sz="26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11574" y="5114476"/>
            <a:ext cx="4309589" cy="3835098"/>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5071184"/>
            <a:ext cx="18288635" cy="5215890"/>
            <a:chOff x="0" y="5071184"/>
            <a:chExt cx="18288635" cy="5215890"/>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15845978" y="7130810"/>
              <a:ext cx="2442021" cy="3156189"/>
            </a:xfrm>
            <a:prstGeom prst="rect">
              <a:avLst/>
            </a:prstGeom>
          </p:spPr>
        </p:pic>
        <p:pic>
          <p:nvPicPr>
            <p:cNvPr id="8" name="object 8"/>
            <p:cNvPicPr/>
            <p:nvPr/>
          </p:nvPicPr>
          <p:blipFill>
            <a:blip r:embed="rId6" cstate="print"/>
            <a:stretch>
              <a:fillRect/>
            </a:stretch>
          </p:blipFill>
          <p:spPr>
            <a:xfrm>
              <a:off x="989106" y="5219245"/>
              <a:ext cx="4040457" cy="3624054"/>
            </a:xfrm>
            <a:prstGeom prst="rect">
              <a:avLst/>
            </a:prstGeom>
          </p:spPr>
        </p:pic>
        <p:pic>
          <p:nvPicPr>
            <p:cNvPr id="9" name="object 9"/>
            <p:cNvPicPr/>
            <p:nvPr/>
          </p:nvPicPr>
          <p:blipFill>
            <a:blip r:embed="rId7" cstate="print"/>
            <a:stretch>
              <a:fillRect/>
            </a:stretch>
          </p:blipFill>
          <p:spPr>
            <a:xfrm>
              <a:off x="6968800" y="5071184"/>
              <a:ext cx="4347765" cy="3878390"/>
            </a:xfrm>
            <a:prstGeom prst="rect">
              <a:avLst/>
            </a:prstGeom>
          </p:spPr>
        </p:pic>
      </p:grpSp>
      <p:sp>
        <p:nvSpPr>
          <p:cNvPr id="10" name="object 10"/>
          <p:cNvSpPr txBox="1">
            <a:spLocks noGrp="1"/>
          </p:cNvSpPr>
          <p:nvPr>
            <p:ph type="title"/>
          </p:nvPr>
        </p:nvSpPr>
        <p:spPr>
          <a:xfrm>
            <a:off x="814338" y="590146"/>
            <a:ext cx="842962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20" dirty="0">
                <a:latin typeface="Calibri"/>
                <a:cs typeface="Calibri"/>
              </a:rPr>
              <a:t> </a:t>
            </a:r>
            <a:r>
              <a:rPr sz="4100" spc="-15" dirty="0">
                <a:latin typeface="Calibri"/>
                <a:cs typeface="Calibri"/>
              </a:rPr>
              <a:t>Costs</a:t>
            </a:r>
            <a:r>
              <a:rPr sz="4100" spc="-20" dirty="0">
                <a:latin typeface="Calibri"/>
                <a:cs typeface="Calibri"/>
              </a:rPr>
              <a:t> </a:t>
            </a:r>
            <a:r>
              <a:rPr sz="4100" dirty="0">
                <a:latin typeface="Calibri"/>
                <a:cs typeface="Calibri"/>
              </a:rPr>
              <a:t>-</a:t>
            </a:r>
            <a:r>
              <a:rPr sz="4100" spc="-15" dirty="0">
                <a:latin typeface="Calibri"/>
                <a:cs typeface="Calibri"/>
              </a:rPr>
              <a:t> </a:t>
            </a:r>
            <a:r>
              <a:rPr sz="4100" spc="-35" dirty="0">
                <a:latin typeface="Calibri"/>
                <a:cs typeface="Calibri"/>
              </a:rPr>
              <a:t>TC,</a:t>
            </a:r>
            <a:r>
              <a:rPr sz="4100" spc="-20" dirty="0">
                <a:latin typeface="Calibri"/>
                <a:cs typeface="Calibri"/>
              </a:rPr>
              <a:t> </a:t>
            </a:r>
            <a:r>
              <a:rPr sz="4100" spc="-15" dirty="0">
                <a:latin typeface="Calibri"/>
                <a:cs typeface="Calibri"/>
              </a:rPr>
              <a:t>TFC,</a:t>
            </a:r>
            <a:r>
              <a:rPr sz="4100" spc="-20" dirty="0">
                <a:latin typeface="Calibri"/>
                <a:cs typeface="Calibri"/>
              </a:rPr>
              <a:t> </a:t>
            </a:r>
            <a:r>
              <a:rPr sz="4100" spc="-25" dirty="0">
                <a:latin typeface="Calibri"/>
                <a:cs typeface="Calibri"/>
              </a:rPr>
              <a:t>TVC</a:t>
            </a:r>
            <a:r>
              <a:rPr sz="4100" spc="-15" dirty="0">
                <a:latin typeface="Calibri"/>
                <a:cs typeface="Calibri"/>
              </a:rPr>
              <a:t> </a:t>
            </a:r>
            <a:r>
              <a:rPr sz="4100" spc="-5" dirty="0">
                <a:latin typeface="Calibri"/>
                <a:cs typeface="Calibri"/>
              </a:rPr>
              <a:t>Curves</a:t>
            </a:r>
            <a:endParaRPr sz="4100">
              <a:latin typeface="Calibri"/>
              <a:cs typeface="Calibri"/>
            </a:endParaRPr>
          </a:p>
        </p:txBody>
      </p:sp>
      <p:graphicFrame>
        <p:nvGraphicFramePr>
          <p:cNvPr id="11" name="object 11"/>
          <p:cNvGraphicFramePr>
            <a:graphicFrameLocks noGrp="1"/>
          </p:cNvGraphicFramePr>
          <p:nvPr/>
        </p:nvGraphicFramePr>
        <p:xfrm>
          <a:off x="947725" y="1700537"/>
          <a:ext cx="16382365" cy="3038323"/>
        </p:xfrm>
        <a:graphic>
          <a:graphicData uri="http://schemas.openxmlformats.org/drawingml/2006/table">
            <a:tbl>
              <a:tblPr firstRow="1" bandRow="1">
                <a:tableStyleId>{2D5ABB26-0587-4C30-8999-92F81FD0307C}</a:tableStyleId>
              </a:tblPr>
              <a:tblGrid>
                <a:gridCol w="4160520">
                  <a:extLst>
                    <a:ext uri="{9D8B030D-6E8A-4147-A177-3AD203B41FA5}">
                      <a16:colId xmlns:a16="http://schemas.microsoft.com/office/drawing/2014/main" val="20000"/>
                    </a:ext>
                  </a:extLst>
                </a:gridCol>
                <a:gridCol w="7898130">
                  <a:extLst>
                    <a:ext uri="{9D8B030D-6E8A-4147-A177-3AD203B41FA5}">
                      <a16:colId xmlns:a16="http://schemas.microsoft.com/office/drawing/2014/main" val="20001"/>
                    </a:ext>
                  </a:extLst>
                </a:gridCol>
                <a:gridCol w="4323715">
                  <a:extLst>
                    <a:ext uri="{9D8B030D-6E8A-4147-A177-3AD203B41FA5}">
                      <a16:colId xmlns:a16="http://schemas.microsoft.com/office/drawing/2014/main" val="20002"/>
                    </a:ext>
                  </a:extLst>
                </a:gridCol>
              </a:tblGrid>
              <a:tr h="563824">
                <a:tc>
                  <a:txBody>
                    <a:bodyPr/>
                    <a:lstStyle/>
                    <a:p>
                      <a:pPr algn="ctr">
                        <a:lnSpc>
                          <a:spcPct val="100000"/>
                        </a:lnSpc>
                        <a:spcBef>
                          <a:spcPts val="575"/>
                        </a:spcBef>
                      </a:pPr>
                      <a:r>
                        <a:rPr sz="2500" b="1" spc="-5" dirty="0">
                          <a:latin typeface="Calibri"/>
                          <a:cs typeface="Calibri"/>
                        </a:rPr>
                        <a:t>TP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5" dirty="0">
                          <a:latin typeface="Calibri"/>
                          <a:cs typeface="Calibri"/>
                        </a:rPr>
                        <a:t>MP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5" dirty="0">
                          <a:latin typeface="Calibri"/>
                          <a:cs typeface="Calibri"/>
                        </a:rPr>
                        <a:t>AP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2474499">
                <a:tc>
                  <a:txBody>
                    <a:bodyPr/>
                    <a:lstStyle/>
                    <a:p>
                      <a:pPr marL="542925" marR="490220" indent="-420370">
                        <a:lnSpc>
                          <a:spcPct val="100000"/>
                        </a:lnSpc>
                        <a:spcBef>
                          <a:spcPts val="575"/>
                        </a:spcBef>
                        <a:buFont typeface="Arial MT"/>
                        <a:buChar char="●"/>
                        <a:tabLst>
                          <a:tab pos="542290" algn="l"/>
                          <a:tab pos="542925" algn="l"/>
                        </a:tabLst>
                      </a:pPr>
                      <a:r>
                        <a:rPr sz="2500" spc="-5" dirty="0">
                          <a:latin typeface="Calibri"/>
                          <a:cs typeface="Calibri"/>
                        </a:rPr>
                        <a:t>TP originally </a:t>
                      </a:r>
                      <a:r>
                        <a:rPr sz="2500" spc="-10" dirty="0">
                          <a:latin typeface="Calibri"/>
                          <a:cs typeface="Calibri"/>
                        </a:rPr>
                        <a:t>increases </a:t>
                      </a:r>
                      <a:r>
                        <a:rPr sz="2500" spc="-5" dirty="0">
                          <a:latin typeface="Calibri"/>
                          <a:cs typeface="Calibri"/>
                        </a:rPr>
                        <a:t> </a:t>
                      </a:r>
                      <a:r>
                        <a:rPr sz="2500" spc="-30" dirty="0">
                          <a:latin typeface="Calibri"/>
                          <a:cs typeface="Calibri"/>
                        </a:rPr>
                        <a:t>quickly, </a:t>
                      </a:r>
                      <a:r>
                        <a:rPr sz="2500" spc="-5" dirty="0">
                          <a:latin typeface="Calibri"/>
                          <a:cs typeface="Calibri"/>
                        </a:rPr>
                        <a:t>but it </a:t>
                      </a:r>
                      <a:r>
                        <a:rPr sz="2500" spc="-10" dirty="0">
                          <a:latin typeface="Calibri"/>
                          <a:cs typeface="Calibri"/>
                        </a:rPr>
                        <a:t>eventually </a:t>
                      </a:r>
                      <a:r>
                        <a:rPr sz="2500" spc="-555" dirty="0">
                          <a:latin typeface="Calibri"/>
                          <a:cs typeface="Calibri"/>
                        </a:rPr>
                        <a:t> </a:t>
                      </a:r>
                      <a:r>
                        <a:rPr sz="2500" spc="-10" dirty="0">
                          <a:latin typeface="Calibri"/>
                          <a:cs typeface="Calibri"/>
                        </a:rPr>
                        <a:t>slows down</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488950" indent="-420370">
                        <a:lnSpc>
                          <a:spcPct val="100000"/>
                        </a:lnSpc>
                        <a:spcBef>
                          <a:spcPts val="575"/>
                        </a:spcBef>
                        <a:buFont typeface="Arial"/>
                        <a:buChar char="●"/>
                        <a:tabLst>
                          <a:tab pos="542290" algn="l"/>
                          <a:tab pos="542925" algn="l"/>
                        </a:tabLst>
                      </a:pPr>
                      <a:r>
                        <a:rPr sz="2500" b="1" spc="-10" dirty="0">
                          <a:latin typeface="Calibri"/>
                          <a:cs typeface="Calibri"/>
                        </a:rPr>
                        <a:t>increasing</a:t>
                      </a:r>
                      <a:r>
                        <a:rPr sz="2500" b="1" spc="-5" dirty="0">
                          <a:latin typeface="Calibri"/>
                          <a:cs typeface="Calibri"/>
                        </a:rPr>
                        <a:t> </a:t>
                      </a:r>
                      <a:r>
                        <a:rPr sz="2500" b="1" spc="-10" dirty="0">
                          <a:latin typeface="Calibri"/>
                          <a:cs typeface="Calibri"/>
                        </a:rPr>
                        <a:t>marginal</a:t>
                      </a:r>
                      <a:r>
                        <a:rPr sz="2500" b="1" dirty="0">
                          <a:latin typeface="Calibri"/>
                          <a:cs typeface="Calibri"/>
                        </a:rPr>
                        <a:t> </a:t>
                      </a:r>
                      <a:r>
                        <a:rPr sz="2500" b="1" spc="-10" dirty="0">
                          <a:latin typeface="Calibri"/>
                          <a:cs typeface="Calibri"/>
                        </a:rPr>
                        <a:t>returns</a:t>
                      </a:r>
                      <a:r>
                        <a:rPr sz="2500" spc="-10" dirty="0">
                          <a:latin typeface="Calibri"/>
                          <a:cs typeface="Calibri"/>
                        </a:rPr>
                        <a:t>:</a:t>
                      </a:r>
                      <a:r>
                        <a:rPr sz="2500" dirty="0">
                          <a:latin typeface="Calibri"/>
                          <a:cs typeface="Calibri"/>
                        </a:rPr>
                        <a:t> </a:t>
                      </a:r>
                      <a:r>
                        <a:rPr sz="2500" spc="-5" dirty="0">
                          <a:latin typeface="Calibri"/>
                          <a:cs typeface="Calibri"/>
                        </a:rPr>
                        <a:t>MP of</a:t>
                      </a:r>
                      <a:r>
                        <a:rPr sz="2500" dirty="0">
                          <a:latin typeface="Calibri"/>
                          <a:cs typeface="Calibri"/>
                        </a:rPr>
                        <a:t> </a:t>
                      </a:r>
                      <a:r>
                        <a:rPr sz="2500" spc="-5" dirty="0">
                          <a:latin typeface="Calibri"/>
                          <a:cs typeface="Calibri"/>
                        </a:rPr>
                        <a:t>the</a:t>
                      </a:r>
                      <a:r>
                        <a:rPr sz="2500" dirty="0">
                          <a:latin typeface="Calibri"/>
                          <a:cs typeface="Calibri"/>
                        </a:rPr>
                        <a:t> </a:t>
                      </a:r>
                      <a:r>
                        <a:rPr sz="2500" spc="-15" dirty="0">
                          <a:latin typeface="Calibri"/>
                          <a:cs typeface="Calibri"/>
                        </a:rPr>
                        <a:t>next</a:t>
                      </a:r>
                      <a:r>
                        <a:rPr sz="2500" dirty="0">
                          <a:latin typeface="Calibri"/>
                          <a:cs typeface="Calibri"/>
                        </a:rPr>
                        <a:t> </a:t>
                      </a:r>
                      <a:r>
                        <a:rPr sz="2500" spc="-25" dirty="0">
                          <a:latin typeface="Calibri"/>
                          <a:cs typeface="Calibri"/>
                        </a:rPr>
                        <a:t>worker</a:t>
                      </a:r>
                      <a:r>
                        <a:rPr sz="2500" dirty="0">
                          <a:latin typeface="Calibri"/>
                          <a:cs typeface="Calibri"/>
                        </a:rPr>
                        <a:t> &gt; </a:t>
                      </a:r>
                      <a:r>
                        <a:rPr sz="2500" spc="-550" dirty="0">
                          <a:latin typeface="Calibri"/>
                          <a:cs typeface="Calibri"/>
                        </a:rPr>
                        <a:t> </a:t>
                      </a:r>
                      <a:r>
                        <a:rPr sz="2500" spc="-5" dirty="0">
                          <a:latin typeface="Calibri"/>
                          <a:cs typeface="Calibri"/>
                        </a:rPr>
                        <a:t>MP</a:t>
                      </a:r>
                      <a:r>
                        <a:rPr sz="2500" spc="-15" dirty="0">
                          <a:latin typeface="Calibri"/>
                          <a:cs typeface="Calibri"/>
                        </a:rPr>
                        <a:t> </a:t>
                      </a:r>
                      <a:r>
                        <a:rPr sz="2500" spc="-5" dirty="0">
                          <a:latin typeface="Calibri"/>
                          <a:cs typeface="Calibri"/>
                        </a:rPr>
                        <a:t>of the </a:t>
                      </a:r>
                      <a:r>
                        <a:rPr sz="2500" spc="-10" dirty="0">
                          <a:latin typeface="Calibri"/>
                          <a:cs typeface="Calibri"/>
                        </a:rPr>
                        <a:t>previous</a:t>
                      </a:r>
                      <a:endParaRPr sz="2500">
                        <a:latin typeface="Calibri"/>
                        <a:cs typeface="Calibri"/>
                      </a:endParaRPr>
                    </a:p>
                    <a:p>
                      <a:pPr marL="542290" marR="407034" indent="-420370">
                        <a:lnSpc>
                          <a:spcPct val="100000"/>
                        </a:lnSpc>
                        <a:buFont typeface="Arial"/>
                        <a:buChar char="●"/>
                        <a:tabLst>
                          <a:tab pos="542290" algn="l"/>
                          <a:tab pos="542925" algn="l"/>
                        </a:tabLst>
                      </a:pPr>
                      <a:r>
                        <a:rPr sz="2500" b="1" spc="-10" dirty="0">
                          <a:latin typeface="Calibri"/>
                          <a:cs typeface="Calibri"/>
                        </a:rPr>
                        <a:t>decreasing</a:t>
                      </a:r>
                      <a:r>
                        <a:rPr sz="2500" b="1" spc="-5" dirty="0">
                          <a:latin typeface="Calibri"/>
                          <a:cs typeface="Calibri"/>
                        </a:rPr>
                        <a:t> </a:t>
                      </a:r>
                      <a:r>
                        <a:rPr sz="2500" b="1" spc="-10" dirty="0">
                          <a:latin typeface="Calibri"/>
                          <a:cs typeface="Calibri"/>
                        </a:rPr>
                        <a:t>marginal</a:t>
                      </a:r>
                      <a:r>
                        <a:rPr sz="2500" b="1" dirty="0">
                          <a:latin typeface="Calibri"/>
                          <a:cs typeface="Calibri"/>
                        </a:rPr>
                        <a:t> </a:t>
                      </a:r>
                      <a:r>
                        <a:rPr sz="2500" b="1" spc="-10" dirty="0">
                          <a:latin typeface="Calibri"/>
                          <a:cs typeface="Calibri"/>
                        </a:rPr>
                        <a:t>returns</a:t>
                      </a:r>
                      <a:r>
                        <a:rPr sz="2500" spc="-10" dirty="0">
                          <a:latin typeface="Calibri"/>
                          <a:cs typeface="Calibri"/>
                        </a:rPr>
                        <a:t>:</a:t>
                      </a:r>
                      <a:r>
                        <a:rPr sz="2500" dirty="0">
                          <a:latin typeface="Calibri"/>
                          <a:cs typeface="Calibri"/>
                        </a:rPr>
                        <a:t> </a:t>
                      </a:r>
                      <a:r>
                        <a:rPr sz="2500" spc="-5" dirty="0">
                          <a:latin typeface="Calibri"/>
                          <a:cs typeface="Calibri"/>
                        </a:rPr>
                        <a:t>MP of</a:t>
                      </a:r>
                      <a:r>
                        <a:rPr sz="2500" dirty="0">
                          <a:latin typeface="Calibri"/>
                          <a:cs typeface="Calibri"/>
                        </a:rPr>
                        <a:t> </a:t>
                      </a:r>
                      <a:r>
                        <a:rPr sz="2500" spc="-5" dirty="0">
                          <a:latin typeface="Calibri"/>
                          <a:cs typeface="Calibri"/>
                        </a:rPr>
                        <a:t>the</a:t>
                      </a:r>
                      <a:r>
                        <a:rPr sz="2500" dirty="0">
                          <a:latin typeface="Calibri"/>
                          <a:cs typeface="Calibri"/>
                        </a:rPr>
                        <a:t> </a:t>
                      </a:r>
                      <a:r>
                        <a:rPr sz="2500" spc="-15" dirty="0">
                          <a:latin typeface="Calibri"/>
                          <a:cs typeface="Calibri"/>
                        </a:rPr>
                        <a:t>next</a:t>
                      </a:r>
                      <a:r>
                        <a:rPr sz="2500" dirty="0">
                          <a:latin typeface="Calibri"/>
                          <a:cs typeface="Calibri"/>
                        </a:rPr>
                        <a:t> </a:t>
                      </a:r>
                      <a:r>
                        <a:rPr sz="2500" spc="-25" dirty="0">
                          <a:latin typeface="Calibri"/>
                          <a:cs typeface="Calibri"/>
                        </a:rPr>
                        <a:t>worker</a:t>
                      </a:r>
                      <a:r>
                        <a:rPr sz="2500" dirty="0">
                          <a:latin typeface="Calibri"/>
                          <a:cs typeface="Calibri"/>
                        </a:rPr>
                        <a:t> &lt; </a:t>
                      </a:r>
                      <a:r>
                        <a:rPr sz="2500" spc="-550" dirty="0">
                          <a:latin typeface="Calibri"/>
                          <a:cs typeface="Calibri"/>
                        </a:rPr>
                        <a:t> </a:t>
                      </a:r>
                      <a:r>
                        <a:rPr sz="2500" spc="-5" dirty="0">
                          <a:latin typeface="Calibri"/>
                          <a:cs typeface="Calibri"/>
                        </a:rPr>
                        <a:t>MP</a:t>
                      </a:r>
                      <a:r>
                        <a:rPr sz="2500" spc="-15" dirty="0">
                          <a:latin typeface="Calibri"/>
                          <a:cs typeface="Calibri"/>
                        </a:rPr>
                        <a:t> </a:t>
                      </a:r>
                      <a:r>
                        <a:rPr sz="2500" spc="-5" dirty="0">
                          <a:latin typeface="Calibri"/>
                          <a:cs typeface="Calibri"/>
                        </a:rPr>
                        <a:t>of the </a:t>
                      </a:r>
                      <a:r>
                        <a:rPr sz="2500" spc="-10" dirty="0">
                          <a:latin typeface="Calibri"/>
                          <a:cs typeface="Calibri"/>
                        </a:rPr>
                        <a:t>previous</a:t>
                      </a:r>
                      <a:endParaRPr sz="2500">
                        <a:latin typeface="Calibri"/>
                        <a:cs typeface="Calibri"/>
                      </a:endParaRPr>
                    </a:p>
                    <a:p>
                      <a:pPr marL="542290" marR="215265" indent="-420370">
                        <a:lnSpc>
                          <a:spcPct val="100000"/>
                        </a:lnSpc>
                        <a:buFont typeface="Arial"/>
                        <a:buChar char="●"/>
                        <a:tabLst>
                          <a:tab pos="542290" algn="l"/>
                          <a:tab pos="542925" algn="l"/>
                        </a:tabLst>
                      </a:pPr>
                      <a:r>
                        <a:rPr sz="2500" b="1" spc="-10" dirty="0">
                          <a:latin typeface="Calibri"/>
                          <a:cs typeface="Calibri"/>
                        </a:rPr>
                        <a:t>law </a:t>
                      </a:r>
                      <a:r>
                        <a:rPr sz="2500" b="1" spc="-5" dirty="0">
                          <a:latin typeface="Calibri"/>
                          <a:cs typeface="Calibri"/>
                        </a:rPr>
                        <a:t>of diminishing returns</a:t>
                      </a:r>
                      <a:r>
                        <a:rPr sz="2500" spc="-5" dirty="0">
                          <a:latin typeface="Calibri"/>
                          <a:cs typeface="Calibri"/>
                        </a:rPr>
                        <a:t>: MP </a:t>
                      </a:r>
                      <a:r>
                        <a:rPr sz="2500" spc="-10" dirty="0">
                          <a:latin typeface="Calibri"/>
                          <a:cs typeface="Calibri"/>
                        </a:rPr>
                        <a:t>eventually decreases </a:t>
                      </a:r>
                      <a:r>
                        <a:rPr sz="2500" dirty="0">
                          <a:latin typeface="Calibri"/>
                          <a:cs typeface="Calibri"/>
                        </a:rPr>
                        <a:t>as </a:t>
                      </a:r>
                      <a:r>
                        <a:rPr sz="2500" spc="-555" dirty="0">
                          <a:latin typeface="Calibri"/>
                          <a:cs typeface="Calibri"/>
                        </a:rPr>
                        <a:t> </a:t>
                      </a:r>
                      <a:r>
                        <a:rPr sz="2500" spc="-15" dirty="0">
                          <a:latin typeface="Calibri"/>
                          <a:cs typeface="Calibri"/>
                        </a:rPr>
                        <a:t>we</a:t>
                      </a:r>
                      <a:r>
                        <a:rPr sz="2500" spc="-10" dirty="0">
                          <a:latin typeface="Calibri"/>
                          <a:cs typeface="Calibri"/>
                        </a:rPr>
                        <a:t> </a:t>
                      </a:r>
                      <a:r>
                        <a:rPr sz="2500" spc="-5" dirty="0">
                          <a:latin typeface="Calibri"/>
                          <a:cs typeface="Calibri"/>
                        </a:rPr>
                        <a:t>use </a:t>
                      </a:r>
                      <a:r>
                        <a:rPr sz="2500" spc="-15" dirty="0">
                          <a:latin typeface="Calibri"/>
                          <a:cs typeface="Calibri"/>
                        </a:rPr>
                        <a:t>more</a:t>
                      </a:r>
                      <a:r>
                        <a:rPr sz="2500" spc="-10" dirty="0">
                          <a:latin typeface="Calibri"/>
                          <a:cs typeface="Calibri"/>
                        </a:rPr>
                        <a:t> </a:t>
                      </a:r>
                      <a:r>
                        <a:rPr sz="2500" spc="-5" dirty="0">
                          <a:latin typeface="Calibri"/>
                          <a:cs typeface="Calibri"/>
                        </a:rPr>
                        <a:t>variable input with</a:t>
                      </a:r>
                      <a:r>
                        <a:rPr sz="2500" spc="-10" dirty="0">
                          <a:latin typeface="Calibri"/>
                          <a:cs typeface="Calibri"/>
                        </a:rPr>
                        <a:t> </a:t>
                      </a:r>
                      <a:r>
                        <a:rPr sz="2500" spc="-20" dirty="0">
                          <a:latin typeface="Calibri"/>
                          <a:cs typeface="Calibri"/>
                        </a:rPr>
                        <a:t>fixed</a:t>
                      </a:r>
                      <a:r>
                        <a:rPr sz="2500" spc="-5" dirty="0">
                          <a:latin typeface="Calibri"/>
                          <a:cs typeface="Calibri"/>
                        </a:rPr>
                        <a:t> input</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1090295" indent="-420370">
                        <a:lnSpc>
                          <a:spcPct val="100000"/>
                        </a:lnSpc>
                        <a:spcBef>
                          <a:spcPts val="575"/>
                        </a:spcBef>
                        <a:buFont typeface="Arial MT"/>
                        <a:buChar char="●"/>
                        <a:tabLst>
                          <a:tab pos="542290" algn="l"/>
                          <a:tab pos="542925" algn="l"/>
                        </a:tabLst>
                      </a:pPr>
                      <a:r>
                        <a:rPr sz="2500" spc="-5" dirty="0">
                          <a:latin typeface="Calibri"/>
                          <a:cs typeface="Calibri"/>
                        </a:rPr>
                        <a:t>when</a:t>
                      </a:r>
                      <a:r>
                        <a:rPr sz="2500" spc="-25" dirty="0">
                          <a:latin typeface="Calibri"/>
                          <a:cs typeface="Calibri"/>
                        </a:rPr>
                        <a:t> </a:t>
                      </a:r>
                      <a:r>
                        <a:rPr sz="2500" spc="-5" dirty="0">
                          <a:latin typeface="Calibri"/>
                          <a:cs typeface="Calibri"/>
                        </a:rPr>
                        <a:t>MP</a:t>
                      </a:r>
                      <a:r>
                        <a:rPr sz="2500" spc="-25" dirty="0">
                          <a:latin typeface="Calibri"/>
                          <a:cs typeface="Calibri"/>
                        </a:rPr>
                        <a:t> </a:t>
                      </a:r>
                      <a:r>
                        <a:rPr sz="2500" dirty="0">
                          <a:latin typeface="Calibri"/>
                          <a:cs typeface="Calibri"/>
                        </a:rPr>
                        <a:t>&gt;</a:t>
                      </a:r>
                      <a:r>
                        <a:rPr sz="2500" spc="-20" dirty="0">
                          <a:latin typeface="Calibri"/>
                          <a:cs typeface="Calibri"/>
                        </a:rPr>
                        <a:t> </a:t>
                      </a:r>
                      <a:r>
                        <a:rPr sz="2500" spc="-5" dirty="0">
                          <a:latin typeface="Calibri"/>
                          <a:cs typeface="Calibri"/>
                        </a:rPr>
                        <a:t>AP</a:t>
                      </a:r>
                      <a:r>
                        <a:rPr sz="2500" spc="5" dirty="0">
                          <a:latin typeface="Calibri"/>
                          <a:cs typeface="Calibri"/>
                        </a:rPr>
                        <a:t> </a:t>
                      </a:r>
                      <a:r>
                        <a:rPr sz="2500" dirty="0">
                          <a:latin typeface="Arial MT"/>
                          <a:cs typeface="Arial MT"/>
                        </a:rPr>
                        <a:t>→</a:t>
                      </a:r>
                      <a:r>
                        <a:rPr sz="2500" spc="-145" dirty="0">
                          <a:latin typeface="Arial MT"/>
                          <a:cs typeface="Arial MT"/>
                        </a:rPr>
                        <a:t> </a:t>
                      </a:r>
                      <a:r>
                        <a:rPr sz="2500" spc="-5" dirty="0">
                          <a:latin typeface="Calibri"/>
                          <a:cs typeface="Calibri"/>
                        </a:rPr>
                        <a:t>AP </a:t>
                      </a:r>
                      <a:r>
                        <a:rPr sz="2500" spc="-550" dirty="0">
                          <a:latin typeface="Calibri"/>
                          <a:cs typeface="Calibri"/>
                        </a:rPr>
                        <a:t> </a:t>
                      </a:r>
                      <a:r>
                        <a:rPr sz="2500" spc="-10" dirty="0">
                          <a:latin typeface="Calibri"/>
                          <a:cs typeface="Calibri"/>
                        </a:rPr>
                        <a:t>increases</a:t>
                      </a:r>
                      <a:endParaRPr sz="2500">
                        <a:latin typeface="Calibri"/>
                        <a:cs typeface="Calibri"/>
                      </a:endParaRPr>
                    </a:p>
                    <a:p>
                      <a:pPr marL="542290" marR="1090295" indent="-420370">
                        <a:lnSpc>
                          <a:spcPct val="100000"/>
                        </a:lnSpc>
                        <a:buFont typeface="Arial MT"/>
                        <a:buChar char="●"/>
                        <a:tabLst>
                          <a:tab pos="542290" algn="l"/>
                          <a:tab pos="542925" algn="l"/>
                        </a:tabLst>
                      </a:pPr>
                      <a:r>
                        <a:rPr sz="2500" spc="-5" dirty="0">
                          <a:latin typeface="Calibri"/>
                          <a:cs typeface="Calibri"/>
                        </a:rPr>
                        <a:t>when</a:t>
                      </a:r>
                      <a:r>
                        <a:rPr sz="2500" spc="-25" dirty="0">
                          <a:latin typeface="Calibri"/>
                          <a:cs typeface="Calibri"/>
                        </a:rPr>
                        <a:t> </a:t>
                      </a:r>
                      <a:r>
                        <a:rPr sz="2500" spc="-5" dirty="0">
                          <a:latin typeface="Calibri"/>
                          <a:cs typeface="Calibri"/>
                        </a:rPr>
                        <a:t>MP</a:t>
                      </a:r>
                      <a:r>
                        <a:rPr sz="2500" spc="-25" dirty="0">
                          <a:latin typeface="Calibri"/>
                          <a:cs typeface="Calibri"/>
                        </a:rPr>
                        <a:t> </a:t>
                      </a:r>
                      <a:r>
                        <a:rPr sz="2500" dirty="0">
                          <a:latin typeface="Calibri"/>
                          <a:cs typeface="Calibri"/>
                        </a:rPr>
                        <a:t>&lt;</a:t>
                      </a:r>
                      <a:r>
                        <a:rPr sz="2500" spc="-20" dirty="0">
                          <a:latin typeface="Calibri"/>
                          <a:cs typeface="Calibri"/>
                        </a:rPr>
                        <a:t> </a:t>
                      </a:r>
                      <a:r>
                        <a:rPr sz="2500" spc="-5" dirty="0">
                          <a:latin typeface="Calibri"/>
                          <a:cs typeface="Calibri"/>
                        </a:rPr>
                        <a:t>AP</a:t>
                      </a:r>
                      <a:r>
                        <a:rPr sz="2500" spc="5" dirty="0">
                          <a:latin typeface="Calibri"/>
                          <a:cs typeface="Calibri"/>
                        </a:rPr>
                        <a:t> </a:t>
                      </a:r>
                      <a:r>
                        <a:rPr sz="2500" dirty="0">
                          <a:latin typeface="Arial MT"/>
                          <a:cs typeface="Arial MT"/>
                        </a:rPr>
                        <a:t>→</a:t>
                      </a:r>
                      <a:r>
                        <a:rPr sz="2500" spc="-145" dirty="0">
                          <a:latin typeface="Arial MT"/>
                          <a:cs typeface="Arial MT"/>
                        </a:rPr>
                        <a:t> </a:t>
                      </a:r>
                      <a:r>
                        <a:rPr sz="2500" spc="-5" dirty="0">
                          <a:latin typeface="Calibri"/>
                          <a:cs typeface="Calibri"/>
                        </a:rPr>
                        <a:t>AP </a:t>
                      </a:r>
                      <a:r>
                        <a:rPr sz="2500" spc="-550" dirty="0">
                          <a:latin typeface="Calibri"/>
                          <a:cs typeface="Calibri"/>
                        </a:rPr>
                        <a:t> </a:t>
                      </a:r>
                      <a:r>
                        <a:rPr sz="2500" spc="-10" dirty="0">
                          <a:latin typeface="Calibri"/>
                          <a:cs typeface="Calibri"/>
                        </a:rPr>
                        <a:t>decreases</a:t>
                      </a:r>
                      <a:endParaRPr sz="2500">
                        <a:latin typeface="Calibri"/>
                        <a:cs typeface="Calibri"/>
                      </a:endParaRPr>
                    </a:p>
                    <a:p>
                      <a:pPr marL="542290" marR="494665" indent="-420370">
                        <a:lnSpc>
                          <a:spcPct val="100000"/>
                        </a:lnSpc>
                        <a:buFont typeface="Arial MT"/>
                        <a:buChar char="●"/>
                        <a:tabLst>
                          <a:tab pos="542290" algn="l"/>
                          <a:tab pos="542925" algn="l"/>
                        </a:tabLst>
                      </a:pPr>
                      <a:r>
                        <a:rPr sz="2500" spc="-5" dirty="0">
                          <a:latin typeface="Calibri"/>
                          <a:cs typeface="Calibri"/>
                        </a:rPr>
                        <a:t>when</a:t>
                      </a:r>
                      <a:r>
                        <a:rPr sz="2500" spc="-15" dirty="0">
                          <a:latin typeface="Calibri"/>
                          <a:cs typeface="Calibri"/>
                        </a:rPr>
                        <a:t> </a:t>
                      </a:r>
                      <a:r>
                        <a:rPr sz="2500" spc="-5" dirty="0">
                          <a:latin typeface="Calibri"/>
                          <a:cs typeface="Calibri"/>
                        </a:rPr>
                        <a:t>MP</a:t>
                      </a:r>
                      <a:r>
                        <a:rPr sz="2500" spc="-20" dirty="0">
                          <a:latin typeface="Calibri"/>
                          <a:cs typeface="Calibri"/>
                        </a:rPr>
                        <a:t> </a:t>
                      </a:r>
                      <a:r>
                        <a:rPr sz="2500" dirty="0">
                          <a:latin typeface="Calibri"/>
                          <a:cs typeface="Calibri"/>
                        </a:rPr>
                        <a:t>=</a:t>
                      </a:r>
                      <a:r>
                        <a:rPr sz="2500" spc="-15" dirty="0">
                          <a:latin typeface="Calibri"/>
                          <a:cs typeface="Calibri"/>
                        </a:rPr>
                        <a:t> </a:t>
                      </a:r>
                      <a:r>
                        <a:rPr sz="2500" spc="-5" dirty="0">
                          <a:latin typeface="Calibri"/>
                          <a:cs typeface="Calibri"/>
                        </a:rPr>
                        <a:t>AP</a:t>
                      </a:r>
                      <a:r>
                        <a:rPr sz="2500" spc="15" dirty="0">
                          <a:latin typeface="Calibri"/>
                          <a:cs typeface="Calibri"/>
                        </a:rPr>
                        <a:t> </a:t>
                      </a:r>
                      <a:r>
                        <a:rPr sz="2500" dirty="0">
                          <a:latin typeface="Arial MT"/>
                          <a:cs typeface="Arial MT"/>
                        </a:rPr>
                        <a:t>→</a:t>
                      </a:r>
                      <a:r>
                        <a:rPr sz="2500" spc="-140" dirty="0">
                          <a:latin typeface="Arial MT"/>
                          <a:cs typeface="Arial MT"/>
                        </a:rPr>
                        <a:t> </a:t>
                      </a:r>
                      <a:r>
                        <a:rPr sz="2500" spc="-5" dirty="0">
                          <a:latin typeface="Calibri"/>
                          <a:cs typeface="Calibri"/>
                        </a:rPr>
                        <a:t>AP</a:t>
                      </a:r>
                      <a:r>
                        <a:rPr sz="2500" spc="-15" dirty="0">
                          <a:latin typeface="Calibri"/>
                          <a:cs typeface="Calibri"/>
                        </a:rPr>
                        <a:t> </a:t>
                      </a:r>
                      <a:r>
                        <a:rPr sz="2500" spc="-5" dirty="0">
                          <a:latin typeface="Calibri"/>
                          <a:cs typeface="Calibri"/>
                        </a:rPr>
                        <a:t>is</a:t>
                      </a:r>
                      <a:r>
                        <a:rPr sz="2500" spc="-15" dirty="0">
                          <a:latin typeface="Calibri"/>
                          <a:cs typeface="Calibri"/>
                        </a:rPr>
                        <a:t> at </a:t>
                      </a:r>
                      <a:r>
                        <a:rPr sz="2500" spc="-550" dirty="0">
                          <a:latin typeface="Calibri"/>
                          <a:cs typeface="Calibri"/>
                        </a:rPr>
                        <a:t> </a:t>
                      </a:r>
                      <a:r>
                        <a:rPr sz="2500" spc="-10" dirty="0">
                          <a:latin typeface="Calibri"/>
                          <a:cs typeface="Calibri"/>
                        </a:rPr>
                        <a:t>maximum</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393382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8.</a:t>
            </a:r>
            <a:r>
              <a:rPr sz="4200" spc="-40" dirty="0">
                <a:latin typeface="Calibri"/>
                <a:cs typeface="Calibri"/>
              </a:rPr>
              <a:t> </a:t>
            </a:r>
            <a:r>
              <a:rPr sz="4200" spc="-5" dirty="0">
                <a:latin typeface="Calibri"/>
                <a:cs typeface="Calibri"/>
              </a:rPr>
              <a:t>Output</a:t>
            </a:r>
            <a:r>
              <a:rPr sz="4200" spc="-35" dirty="0">
                <a:latin typeface="Calibri"/>
                <a:cs typeface="Calibri"/>
              </a:rPr>
              <a:t> </a:t>
            </a:r>
            <a:r>
              <a:rPr sz="4200" dirty="0">
                <a:latin typeface="Calibri"/>
                <a:cs typeface="Calibri"/>
              </a:rPr>
              <a:t>&amp;</a:t>
            </a:r>
            <a:r>
              <a:rPr sz="4200" spc="-40" dirty="0">
                <a:latin typeface="Calibri"/>
                <a:cs typeface="Calibri"/>
              </a:rPr>
              <a:t> </a:t>
            </a:r>
            <a:r>
              <a:rPr sz="4200" spc="-15" dirty="0">
                <a:latin typeface="Calibri"/>
                <a:cs typeface="Calibri"/>
              </a:rPr>
              <a:t>Costs</a:t>
            </a:r>
            <a:endParaRPr sz="4200">
              <a:latin typeface="Calibri"/>
              <a:cs typeface="Calibri"/>
            </a:endParaRPr>
          </a:p>
        </p:txBody>
      </p:sp>
      <p:sp>
        <p:nvSpPr>
          <p:cNvPr id="3" name="object 3"/>
          <p:cNvSpPr txBox="1"/>
          <p:nvPr/>
        </p:nvSpPr>
        <p:spPr>
          <a:xfrm>
            <a:off x="1541825" y="2209092"/>
            <a:ext cx="4929505" cy="421640"/>
          </a:xfrm>
          <a:prstGeom prst="rect">
            <a:avLst/>
          </a:prstGeom>
        </p:spPr>
        <p:txBody>
          <a:bodyPr vert="horz" wrap="square" lIns="0" tIns="12700" rIns="0" bIns="0" rtlCol="0">
            <a:spAutoFit/>
          </a:bodyPr>
          <a:lstStyle/>
          <a:p>
            <a:pPr marL="12700">
              <a:lnSpc>
                <a:spcPct val="100000"/>
              </a:lnSpc>
              <a:spcBef>
                <a:spcPts val="100"/>
              </a:spcBef>
              <a:tabLst>
                <a:tab pos="3716654" algn="l"/>
              </a:tabLst>
            </a:pPr>
            <a:r>
              <a:rPr sz="2600" b="1" u="heavy" spc="-5" dirty="0">
                <a:solidFill>
                  <a:srgbClr val="1155CC"/>
                </a:solidFill>
                <a:uFill>
                  <a:solidFill>
                    <a:srgbClr val="1155CC"/>
                  </a:solidFill>
                </a:uFill>
                <a:latin typeface="Calibri"/>
                <a:cs typeface="Calibri"/>
              </a:rPr>
              <a:t>Q21:</a:t>
            </a:r>
            <a:r>
              <a:rPr sz="2600" b="1" spc="-5" dirty="0">
                <a:solidFill>
                  <a:srgbClr val="1155CC"/>
                </a:solidFill>
                <a:latin typeface="Calibri"/>
                <a:cs typeface="Calibri"/>
              </a:rPr>
              <a:t> </a:t>
            </a:r>
            <a:r>
              <a:rPr sz="2600" spc="-5" dirty="0">
                <a:latin typeface="Calibri"/>
                <a:cs typeface="Calibri"/>
              </a:rPr>
              <a:t>In the short run,</a:t>
            </a:r>
            <a:r>
              <a:rPr sz="2600" u="heavy" spc="-5" dirty="0">
                <a:uFill>
                  <a:solidFill>
                    <a:srgbClr val="000000"/>
                  </a:solidFill>
                </a:uFill>
                <a:latin typeface="Times New Roman"/>
                <a:cs typeface="Times New Roman"/>
              </a:rPr>
              <a:t>	</a:t>
            </a:r>
            <a:r>
              <a:rPr sz="2600" spc="-10" dirty="0">
                <a:latin typeface="Calibri"/>
                <a:cs typeface="Calibri"/>
              </a:rPr>
              <a:t>can</a:t>
            </a:r>
            <a:r>
              <a:rPr sz="2600" spc="-75" dirty="0">
                <a:latin typeface="Calibri"/>
                <a:cs typeface="Calibri"/>
              </a:rPr>
              <a:t> </a:t>
            </a:r>
            <a:r>
              <a:rPr sz="2600" spc="-10" dirty="0">
                <a:latin typeface="Calibri"/>
                <a:cs typeface="Calibri"/>
              </a:rPr>
              <a:t>vary:</a:t>
            </a:r>
            <a:endParaRPr sz="2600">
              <a:latin typeface="Calibri"/>
              <a:cs typeface="Calibri"/>
            </a:endParaRPr>
          </a:p>
        </p:txBody>
      </p:sp>
      <p:sp>
        <p:nvSpPr>
          <p:cNvPr id="4" name="object 4"/>
          <p:cNvSpPr txBox="1"/>
          <p:nvPr/>
        </p:nvSpPr>
        <p:spPr>
          <a:xfrm>
            <a:off x="2468925" y="3602028"/>
            <a:ext cx="2552065" cy="396240"/>
          </a:xfrm>
          <a:prstGeom prst="rect">
            <a:avLst/>
          </a:prstGeom>
          <a:solidFill>
            <a:srgbClr val="FFFF00"/>
          </a:solidFill>
        </p:spPr>
        <p:txBody>
          <a:bodyPr vert="horz" wrap="square" lIns="0" tIns="0" rIns="0" bIns="0" rtlCol="0">
            <a:spAutoFit/>
          </a:bodyPr>
          <a:lstStyle/>
          <a:p>
            <a:pPr>
              <a:lnSpc>
                <a:spcPts val="3015"/>
              </a:lnSpc>
            </a:pPr>
            <a:r>
              <a:rPr sz="2600" spc="-5" dirty="0">
                <a:latin typeface="Calibri"/>
                <a:cs typeface="Calibri"/>
              </a:rPr>
              <a:t>number</a:t>
            </a:r>
            <a:r>
              <a:rPr sz="2600" spc="-20" dirty="0">
                <a:latin typeface="Calibri"/>
                <a:cs typeface="Calibri"/>
              </a:rPr>
              <a:t> </a:t>
            </a:r>
            <a:r>
              <a:rPr sz="2600" spc="-5" dirty="0">
                <a:latin typeface="Calibri"/>
                <a:cs typeface="Calibri"/>
              </a:rPr>
              <a:t>of</a:t>
            </a:r>
            <a:r>
              <a:rPr sz="2600" spc="-15" dirty="0">
                <a:latin typeface="Calibri"/>
                <a:cs typeface="Calibri"/>
              </a:rPr>
              <a:t> </a:t>
            </a:r>
            <a:r>
              <a:rPr sz="2600" spc="-30" dirty="0">
                <a:latin typeface="Calibri"/>
                <a:cs typeface="Calibri"/>
              </a:rPr>
              <a:t>workers</a:t>
            </a:r>
            <a:endParaRPr sz="2600">
              <a:latin typeface="Calibri"/>
              <a:cs typeface="Calibri"/>
            </a:endParaRPr>
          </a:p>
        </p:txBody>
      </p:sp>
      <p:sp>
        <p:nvSpPr>
          <p:cNvPr id="5" name="object 5"/>
          <p:cNvSpPr txBox="1"/>
          <p:nvPr/>
        </p:nvSpPr>
        <p:spPr>
          <a:xfrm>
            <a:off x="1954099" y="2605332"/>
            <a:ext cx="4218940" cy="1848485"/>
          </a:xfrm>
          <a:prstGeom prst="rect">
            <a:avLst/>
          </a:prstGeom>
        </p:spPr>
        <p:txBody>
          <a:bodyPr vert="horz" wrap="square" lIns="0" tIns="71755" rIns="0" bIns="0" rtlCol="0">
            <a:spAutoFit/>
          </a:bodyPr>
          <a:lstStyle/>
          <a:p>
            <a:pPr marL="514350" indent="-487045">
              <a:lnSpc>
                <a:spcPct val="100000"/>
              </a:lnSpc>
              <a:spcBef>
                <a:spcPts val="565"/>
              </a:spcBef>
              <a:buAutoNum type="alphaLcParenR"/>
              <a:tabLst>
                <a:tab pos="514350" algn="l"/>
                <a:tab pos="514984" algn="l"/>
              </a:tabLst>
            </a:pPr>
            <a:r>
              <a:rPr sz="2600" spc="-5" dirty="0">
                <a:latin typeface="Calibri"/>
                <a:cs typeface="Calibri"/>
              </a:rPr>
              <a:t>number</a:t>
            </a:r>
            <a:r>
              <a:rPr sz="2600" spc="-25" dirty="0">
                <a:latin typeface="Calibri"/>
                <a:cs typeface="Calibri"/>
              </a:rPr>
              <a:t> </a:t>
            </a:r>
            <a:r>
              <a:rPr sz="2600" spc="-5" dirty="0">
                <a:latin typeface="Calibri"/>
                <a:cs typeface="Calibri"/>
              </a:rPr>
              <a:t>or</a:t>
            </a:r>
            <a:r>
              <a:rPr sz="2600" spc="-20" dirty="0">
                <a:latin typeface="Calibri"/>
                <a:cs typeface="Calibri"/>
              </a:rPr>
              <a:t> size</a:t>
            </a:r>
            <a:r>
              <a:rPr sz="2600" spc="-25" dirty="0">
                <a:latin typeface="Calibri"/>
                <a:cs typeface="Calibri"/>
              </a:rPr>
              <a:t> </a:t>
            </a:r>
            <a:r>
              <a:rPr sz="2600" spc="-5" dirty="0">
                <a:latin typeface="Calibri"/>
                <a:cs typeface="Calibri"/>
              </a:rPr>
              <a:t>of</a:t>
            </a:r>
            <a:r>
              <a:rPr sz="2600" spc="-20" dirty="0">
                <a:latin typeface="Calibri"/>
                <a:cs typeface="Calibri"/>
              </a:rPr>
              <a:t> </a:t>
            </a:r>
            <a:r>
              <a:rPr sz="2600" spc="-5" dirty="0">
                <a:latin typeface="Calibri"/>
                <a:cs typeface="Calibri"/>
              </a:rPr>
              <a:t>machines</a:t>
            </a:r>
            <a:endParaRPr sz="2600">
              <a:latin typeface="Calibri"/>
              <a:cs typeface="Calibri"/>
            </a:endParaRPr>
          </a:p>
          <a:p>
            <a:pPr marL="46355" marR="1052830" indent="-34290">
              <a:lnSpc>
                <a:spcPct val="114999"/>
              </a:lnSpc>
              <a:buAutoNum type="alphaLcParenR"/>
              <a:tabLst>
                <a:tab pos="514350" algn="l"/>
                <a:tab pos="514984" algn="l"/>
              </a:tabLst>
            </a:pPr>
            <a:r>
              <a:rPr sz="2600" spc="-5" dirty="0">
                <a:latin typeface="Calibri"/>
                <a:cs typeface="Calibri"/>
              </a:rPr>
              <a:t>number</a:t>
            </a:r>
            <a:r>
              <a:rPr sz="2600" spc="-35" dirty="0">
                <a:latin typeface="Calibri"/>
                <a:cs typeface="Calibri"/>
              </a:rPr>
              <a:t> </a:t>
            </a:r>
            <a:r>
              <a:rPr sz="2600" spc="-5" dirty="0">
                <a:latin typeface="Calibri"/>
                <a:cs typeface="Calibri"/>
              </a:rPr>
              <a:t>of</a:t>
            </a:r>
            <a:r>
              <a:rPr sz="2600" spc="-30" dirty="0">
                <a:latin typeface="Calibri"/>
                <a:cs typeface="Calibri"/>
              </a:rPr>
              <a:t> </a:t>
            </a:r>
            <a:r>
              <a:rPr sz="2600" spc="-15" dirty="0">
                <a:latin typeface="Calibri"/>
                <a:cs typeface="Calibri"/>
              </a:rPr>
              <a:t>factories </a:t>
            </a:r>
            <a:r>
              <a:rPr sz="2600" spc="-575" dirty="0">
                <a:latin typeface="Calibri"/>
                <a:cs typeface="Calibri"/>
              </a:rPr>
              <a:t> </a:t>
            </a:r>
            <a:r>
              <a:rPr sz="2600" spc="-5" dirty="0">
                <a:latin typeface="Calibri"/>
                <a:cs typeface="Calibri"/>
              </a:rPr>
              <a:t>c)</a:t>
            </a:r>
            <a:endParaRPr sz="2600">
              <a:latin typeface="Calibri"/>
              <a:cs typeface="Calibri"/>
            </a:endParaRPr>
          </a:p>
          <a:p>
            <a:pPr marL="12700">
              <a:lnSpc>
                <a:spcPct val="100000"/>
              </a:lnSpc>
              <a:spcBef>
                <a:spcPts val="470"/>
              </a:spcBef>
            </a:pPr>
            <a:r>
              <a:rPr sz="2600" spc="-5" dirty="0">
                <a:latin typeface="Calibri"/>
                <a:cs typeface="Calibri"/>
              </a:rPr>
              <a:t>d)</a:t>
            </a:r>
            <a:endParaRPr sz="2600">
              <a:latin typeface="Calibri"/>
              <a:cs typeface="Calibri"/>
            </a:endParaRPr>
          </a:p>
        </p:txBody>
      </p:sp>
      <p:sp>
        <p:nvSpPr>
          <p:cNvPr id="6" name="object 6"/>
          <p:cNvSpPr txBox="1"/>
          <p:nvPr/>
        </p:nvSpPr>
        <p:spPr>
          <a:xfrm>
            <a:off x="2456225" y="4031796"/>
            <a:ext cx="2469515"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Calibri"/>
                <a:cs typeface="Calibri"/>
              </a:rPr>
              <a:t>none</a:t>
            </a:r>
            <a:r>
              <a:rPr sz="2600" spc="-30" dirty="0">
                <a:latin typeface="Calibri"/>
                <a:cs typeface="Calibri"/>
              </a:rPr>
              <a:t> </a:t>
            </a:r>
            <a:r>
              <a:rPr sz="2600" spc="-5" dirty="0">
                <a:latin typeface="Calibri"/>
                <a:cs typeface="Calibri"/>
              </a:rPr>
              <a:t>of</a:t>
            </a:r>
            <a:r>
              <a:rPr sz="2600" spc="-30" dirty="0">
                <a:latin typeface="Calibri"/>
                <a:cs typeface="Calibri"/>
              </a:rPr>
              <a:t> </a:t>
            </a:r>
            <a:r>
              <a:rPr sz="2600" spc="-5" dirty="0">
                <a:latin typeface="Calibri"/>
                <a:cs typeface="Calibri"/>
              </a:rPr>
              <a:t>the</a:t>
            </a:r>
            <a:r>
              <a:rPr sz="2600" spc="-35" dirty="0">
                <a:latin typeface="Calibri"/>
                <a:cs typeface="Calibri"/>
              </a:rPr>
              <a:t> </a:t>
            </a:r>
            <a:r>
              <a:rPr sz="2600" spc="-10" dirty="0">
                <a:latin typeface="Calibri"/>
                <a:cs typeface="Calibri"/>
              </a:rPr>
              <a:t>above</a:t>
            </a:r>
            <a:endParaRPr sz="2600">
              <a:latin typeface="Calibri"/>
              <a:cs typeface="Calibri"/>
            </a:endParaRPr>
          </a:p>
        </p:txBody>
      </p:sp>
      <p:sp>
        <p:nvSpPr>
          <p:cNvPr id="7" name="object 7"/>
          <p:cNvSpPr txBox="1"/>
          <p:nvPr/>
        </p:nvSpPr>
        <p:spPr>
          <a:xfrm>
            <a:off x="1541825" y="4943147"/>
            <a:ext cx="5880735" cy="421640"/>
          </a:xfrm>
          <a:prstGeom prst="rect">
            <a:avLst/>
          </a:prstGeom>
        </p:spPr>
        <p:txBody>
          <a:bodyPr vert="horz" wrap="square" lIns="0" tIns="12700" rIns="0" bIns="0" rtlCol="0">
            <a:spAutoFit/>
          </a:bodyPr>
          <a:lstStyle/>
          <a:p>
            <a:pPr marL="12700">
              <a:lnSpc>
                <a:spcPct val="100000"/>
              </a:lnSpc>
              <a:spcBef>
                <a:spcPts val="100"/>
              </a:spcBef>
            </a:pPr>
            <a:r>
              <a:rPr sz="2600" b="1" u="heavy" spc="-5" dirty="0">
                <a:solidFill>
                  <a:srgbClr val="1155CC"/>
                </a:solidFill>
                <a:uFill>
                  <a:solidFill>
                    <a:srgbClr val="1155CC"/>
                  </a:solidFill>
                </a:uFill>
                <a:latin typeface="Calibri"/>
                <a:cs typeface="Calibri"/>
              </a:rPr>
              <a:t>Q22:</a:t>
            </a:r>
            <a:r>
              <a:rPr sz="2600" b="1" spc="-5" dirty="0">
                <a:solidFill>
                  <a:srgbClr val="1155CC"/>
                </a:solidFill>
                <a:latin typeface="Calibri"/>
                <a:cs typeface="Calibri"/>
              </a:rPr>
              <a:t> </a:t>
            </a:r>
            <a:r>
              <a:rPr sz="2600" spc="-10" dirty="0">
                <a:latin typeface="Calibri"/>
                <a:cs typeface="Calibri"/>
              </a:rPr>
              <a:t>Decreasing</a:t>
            </a:r>
            <a:r>
              <a:rPr sz="2600" spc="-5" dirty="0">
                <a:latin typeface="Calibri"/>
                <a:cs typeface="Calibri"/>
              </a:rPr>
              <a:t> </a:t>
            </a:r>
            <a:r>
              <a:rPr sz="2600" spc="-10" dirty="0">
                <a:latin typeface="Calibri"/>
                <a:cs typeface="Calibri"/>
              </a:rPr>
              <a:t>marginal</a:t>
            </a:r>
            <a:r>
              <a:rPr sz="2600" spc="-5" dirty="0">
                <a:latin typeface="Calibri"/>
                <a:cs typeface="Calibri"/>
              </a:rPr>
              <a:t> </a:t>
            </a:r>
            <a:r>
              <a:rPr sz="2600" spc="-15" dirty="0">
                <a:latin typeface="Calibri"/>
                <a:cs typeface="Calibri"/>
              </a:rPr>
              <a:t>returns</a:t>
            </a:r>
            <a:r>
              <a:rPr sz="2600" spc="-10" dirty="0">
                <a:latin typeface="Calibri"/>
                <a:cs typeface="Calibri"/>
              </a:rPr>
              <a:t> </a:t>
            </a:r>
            <a:r>
              <a:rPr sz="2600" spc="-15" dirty="0">
                <a:latin typeface="Calibri"/>
                <a:cs typeface="Calibri"/>
              </a:rPr>
              <a:t>occurs</a:t>
            </a:r>
            <a:r>
              <a:rPr sz="2600" spc="-5" dirty="0">
                <a:latin typeface="Calibri"/>
                <a:cs typeface="Calibri"/>
              </a:rPr>
              <a:t> </a:t>
            </a:r>
            <a:r>
              <a:rPr sz="2600" spc="-15" dirty="0">
                <a:latin typeface="Calibri"/>
                <a:cs typeface="Calibri"/>
              </a:rPr>
              <a:t>at:</a:t>
            </a:r>
            <a:endParaRPr sz="2600">
              <a:latin typeface="Calibri"/>
              <a:cs typeface="Calibri"/>
            </a:endParaRPr>
          </a:p>
        </p:txBody>
      </p:sp>
      <p:sp>
        <p:nvSpPr>
          <p:cNvPr id="8" name="object 8"/>
          <p:cNvSpPr txBox="1"/>
          <p:nvPr/>
        </p:nvSpPr>
        <p:spPr>
          <a:xfrm>
            <a:off x="2468925" y="5880407"/>
            <a:ext cx="2745740" cy="396240"/>
          </a:xfrm>
          <a:prstGeom prst="rect">
            <a:avLst/>
          </a:prstGeom>
          <a:solidFill>
            <a:srgbClr val="FFFF00"/>
          </a:solidFill>
        </p:spPr>
        <p:txBody>
          <a:bodyPr vert="horz" wrap="square" lIns="0" tIns="0" rIns="0" bIns="0" rtlCol="0">
            <a:spAutoFit/>
          </a:bodyPr>
          <a:lstStyle/>
          <a:p>
            <a:pPr>
              <a:lnSpc>
                <a:spcPts val="3015"/>
              </a:lnSpc>
            </a:pPr>
            <a:r>
              <a:rPr sz="2600" spc="-5" dirty="0">
                <a:latin typeface="Calibri"/>
                <a:cs typeface="Calibri"/>
              </a:rPr>
              <a:t>high</a:t>
            </a:r>
            <a:r>
              <a:rPr sz="2600" spc="-30" dirty="0">
                <a:latin typeface="Calibri"/>
                <a:cs typeface="Calibri"/>
              </a:rPr>
              <a:t> </a:t>
            </a:r>
            <a:r>
              <a:rPr sz="2600" spc="-10" dirty="0">
                <a:latin typeface="Calibri"/>
                <a:cs typeface="Calibri"/>
              </a:rPr>
              <a:t>levels</a:t>
            </a:r>
            <a:r>
              <a:rPr sz="2600" spc="-30" dirty="0">
                <a:latin typeface="Calibri"/>
                <a:cs typeface="Calibri"/>
              </a:rPr>
              <a:t> </a:t>
            </a:r>
            <a:r>
              <a:rPr sz="2600" spc="-5" dirty="0">
                <a:latin typeface="Calibri"/>
                <a:cs typeface="Calibri"/>
              </a:rPr>
              <a:t>of</a:t>
            </a:r>
            <a:r>
              <a:rPr sz="2600" spc="-30" dirty="0">
                <a:latin typeface="Calibri"/>
                <a:cs typeface="Calibri"/>
              </a:rPr>
              <a:t> </a:t>
            </a:r>
            <a:r>
              <a:rPr sz="2600" spc="-5" dirty="0">
                <a:latin typeface="Calibri"/>
                <a:cs typeface="Calibri"/>
              </a:rPr>
              <a:t>output</a:t>
            </a:r>
            <a:endParaRPr sz="2600">
              <a:latin typeface="Calibri"/>
              <a:cs typeface="Calibri"/>
            </a:endParaRPr>
          </a:p>
        </p:txBody>
      </p:sp>
      <p:sp>
        <p:nvSpPr>
          <p:cNvPr id="9" name="object 9"/>
          <p:cNvSpPr txBox="1"/>
          <p:nvPr/>
        </p:nvSpPr>
        <p:spPr>
          <a:xfrm>
            <a:off x="1954099" y="5339388"/>
            <a:ext cx="3135630" cy="1848485"/>
          </a:xfrm>
          <a:prstGeom prst="rect">
            <a:avLst/>
          </a:prstGeom>
        </p:spPr>
        <p:txBody>
          <a:bodyPr vert="horz" wrap="square" lIns="0" tIns="12700" rIns="0" bIns="0" rtlCol="0">
            <a:spAutoFit/>
          </a:bodyPr>
          <a:lstStyle/>
          <a:p>
            <a:pPr marL="12700" marR="5080" indent="15240">
              <a:lnSpc>
                <a:spcPct val="114999"/>
              </a:lnSpc>
              <a:spcBef>
                <a:spcPts val="100"/>
              </a:spcBef>
              <a:tabLst>
                <a:tab pos="514350" algn="l"/>
              </a:tabLst>
            </a:pPr>
            <a:r>
              <a:rPr sz="2600" dirty="0">
                <a:latin typeface="Calibri"/>
                <a:cs typeface="Calibri"/>
              </a:rPr>
              <a:t>a)	</a:t>
            </a:r>
            <a:r>
              <a:rPr sz="2600" spc="-5" dirty="0">
                <a:latin typeface="Calibri"/>
                <a:cs typeface="Calibri"/>
              </a:rPr>
              <a:t>output </a:t>
            </a:r>
            <a:r>
              <a:rPr sz="2600" spc="-15" dirty="0">
                <a:latin typeface="Calibri"/>
                <a:cs typeface="Calibri"/>
              </a:rPr>
              <a:t>level </a:t>
            </a:r>
            <a:r>
              <a:rPr sz="2600" spc="-5" dirty="0">
                <a:latin typeface="Calibri"/>
                <a:cs typeface="Calibri"/>
              </a:rPr>
              <a:t>of </a:t>
            </a:r>
            <a:r>
              <a:rPr sz="2600" spc="-30" dirty="0">
                <a:latin typeface="Calibri"/>
                <a:cs typeface="Calibri"/>
              </a:rPr>
              <a:t>zero </a:t>
            </a:r>
            <a:r>
              <a:rPr sz="2600" spc="-575" dirty="0">
                <a:latin typeface="Calibri"/>
                <a:cs typeface="Calibri"/>
              </a:rPr>
              <a:t> </a:t>
            </a:r>
            <a:r>
              <a:rPr sz="2600" spc="-5" dirty="0">
                <a:latin typeface="Calibri"/>
                <a:cs typeface="Calibri"/>
              </a:rPr>
              <a:t>b)</a:t>
            </a:r>
            <a:endParaRPr sz="2600">
              <a:latin typeface="Calibri"/>
              <a:cs typeface="Calibri"/>
            </a:endParaRPr>
          </a:p>
          <a:p>
            <a:pPr marL="46355">
              <a:lnSpc>
                <a:spcPct val="100000"/>
              </a:lnSpc>
              <a:spcBef>
                <a:spcPts val="465"/>
              </a:spcBef>
            </a:pPr>
            <a:r>
              <a:rPr sz="2600" spc="-5" dirty="0">
                <a:latin typeface="Calibri"/>
                <a:cs typeface="Calibri"/>
              </a:rPr>
              <a:t>c)</a:t>
            </a:r>
            <a:endParaRPr sz="2600">
              <a:latin typeface="Calibri"/>
              <a:cs typeface="Calibri"/>
            </a:endParaRPr>
          </a:p>
          <a:p>
            <a:pPr marL="12700">
              <a:lnSpc>
                <a:spcPct val="100000"/>
              </a:lnSpc>
              <a:spcBef>
                <a:spcPts val="470"/>
              </a:spcBef>
            </a:pPr>
            <a:r>
              <a:rPr sz="2600" spc="-5" dirty="0">
                <a:latin typeface="Calibri"/>
                <a:cs typeface="Calibri"/>
              </a:rPr>
              <a:t>d)</a:t>
            </a:r>
            <a:endParaRPr sz="2600">
              <a:latin typeface="Calibri"/>
              <a:cs typeface="Calibri"/>
            </a:endParaRPr>
          </a:p>
        </p:txBody>
      </p:sp>
      <p:sp>
        <p:nvSpPr>
          <p:cNvPr id="10" name="object 10"/>
          <p:cNvSpPr txBox="1"/>
          <p:nvPr/>
        </p:nvSpPr>
        <p:spPr>
          <a:xfrm>
            <a:off x="2456225" y="6250740"/>
            <a:ext cx="2675890" cy="937260"/>
          </a:xfrm>
          <a:prstGeom prst="rect">
            <a:avLst/>
          </a:prstGeom>
        </p:spPr>
        <p:txBody>
          <a:bodyPr vert="horz" wrap="square" lIns="0" tIns="12700" rIns="0" bIns="0" rtlCol="0">
            <a:spAutoFit/>
          </a:bodyPr>
          <a:lstStyle/>
          <a:p>
            <a:pPr marL="12700" marR="5080">
              <a:lnSpc>
                <a:spcPct val="114999"/>
              </a:lnSpc>
              <a:spcBef>
                <a:spcPts val="100"/>
              </a:spcBef>
            </a:pPr>
            <a:r>
              <a:rPr sz="2600" spc="-5" dirty="0">
                <a:latin typeface="Calibri"/>
                <a:cs typeface="Calibri"/>
              </a:rPr>
              <a:t>low</a:t>
            </a:r>
            <a:r>
              <a:rPr sz="2600" spc="-40" dirty="0">
                <a:latin typeface="Calibri"/>
                <a:cs typeface="Calibri"/>
              </a:rPr>
              <a:t> </a:t>
            </a:r>
            <a:r>
              <a:rPr sz="2600" spc="-10" dirty="0">
                <a:latin typeface="Calibri"/>
                <a:cs typeface="Calibri"/>
              </a:rPr>
              <a:t>levels</a:t>
            </a:r>
            <a:r>
              <a:rPr sz="2600" spc="-35" dirty="0">
                <a:latin typeface="Calibri"/>
                <a:cs typeface="Calibri"/>
              </a:rPr>
              <a:t> </a:t>
            </a:r>
            <a:r>
              <a:rPr sz="2600" spc="-5" dirty="0">
                <a:latin typeface="Calibri"/>
                <a:cs typeface="Calibri"/>
              </a:rPr>
              <a:t>of</a:t>
            </a:r>
            <a:r>
              <a:rPr sz="2600" spc="-35" dirty="0">
                <a:latin typeface="Calibri"/>
                <a:cs typeface="Calibri"/>
              </a:rPr>
              <a:t> </a:t>
            </a:r>
            <a:r>
              <a:rPr sz="2600" spc="-5" dirty="0">
                <a:latin typeface="Calibri"/>
                <a:cs typeface="Calibri"/>
              </a:rPr>
              <a:t>output </a:t>
            </a:r>
            <a:r>
              <a:rPr sz="2600" spc="-570" dirty="0">
                <a:latin typeface="Calibri"/>
                <a:cs typeface="Calibri"/>
              </a:rPr>
              <a:t> </a:t>
            </a:r>
            <a:r>
              <a:rPr sz="2600" spc="-5" dirty="0">
                <a:latin typeface="Calibri"/>
                <a:cs typeface="Calibri"/>
              </a:rPr>
              <a:t>when</a:t>
            </a:r>
            <a:r>
              <a:rPr sz="2600" spc="-15" dirty="0">
                <a:latin typeface="Calibri"/>
                <a:cs typeface="Calibri"/>
              </a:rPr>
              <a:t> </a:t>
            </a:r>
            <a:r>
              <a:rPr sz="2600" spc="-5" dirty="0">
                <a:latin typeface="Calibri"/>
                <a:cs typeface="Calibri"/>
              </a:rPr>
              <a:t>MP</a:t>
            </a:r>
            <a:r>
              <a:rPr sz="2600" spc="-20" dirty="0">
                <a:latin typeface="Calibri"/>
                <a:cs typeface="Calibri"/>
              </a:rPr>
              <a:t> </a:t>
            </a:r>
            <a:r>
              <a:rPr sz="2600" dirty="0">
                <a:latin typeface="Calibri"/>
                <a:cs typeface="Calibri"/>
              </a:rPr>
              <a:t>&gt;</a:t>
            </a:r>
            <a:r>
              <a:rPr sz="2600" spc="-10" dirty="0">
                <a:latin typeface="Calibri"/>
                <a:cs typeface="Calibri"/>
              </a:rPr>
              <a:t> </a:t>
            </a:r>
            <a:r>
              <a:rPr sz="2600" spc="-5" dirty="0">
                <a:latin typeface="Calibri"/>
                <a:cs typeface="Calibri"/>
              </a:rPr>
              <a:t>AP</a:t>
            </a:r>
            <a:endParaRPr sz="26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31675" y="2171350"/>
            <a:ext cx="7357405" cy="5096974"/>
          </a:xfrm>
          <a:prstGeom prst="rect">
            <a:avLst/>
          </a:prstGeom>
        </p:spPr>
      </p:pic>
      <p:sp>
        <p:nvSpPr>
          <p:cNvPr id="3" name="object 3"/>
          <p:cNvSpPr txBox="1">
            <a:spLocks noGrp="1"/>
          </p:cNvSpPr>
          <p:nvPr>
            <p:ph type="title"/>
          </p:nvPr>
        </p:nvSpPr>
        <p:spPr>
          <a:xfrm>
            <a:off x="859875" y="554621"/>
            <a:ext cx="739965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5"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25" dirty="0">
                <a:latin typeface="Calibri"/>
                <a:cs typeface="Calibri"/>
              </a:rPr>
              <a:t> </a:t>
            </a:r>
            <a:r>
              <a:rPr sz="4100" spc="-15" dirty="0">
                <a:latin typeface="Calibri"/>
                <a:cs typeface="Calibri"/>
              </a:rPr>
              <a:t>Costs</a:t>
            </a:r>
            <a:r>
              <a:rPr sz="4100" spc="-20" dirty="0">
                <a:latin typeface="Calibri"/>
                <a:cs typeface="Calibri"/>
              </a:rPr>
              <a:t> </a:t>
            </a:r>
            <a:r>
              <a:rPr sz="4100" dirty="0">
                <a:latin typeface="Calibri"/>
                <a:cs typeface="Calibri"/>
              </a:rPr>
              <a:t>-</a:t>
            </a:r>
            <a:r>
              <a:rPr sz="4100" spc="-20" dirty="0">
                <a:latin typeface="Calibri"/>
                <a:cs typeface="Calibri"/>
              </a:rPr>
              <a:t> </a:t>
            </a:r>
            <a:r>
              <a:rPr sz="4100" spc="-5" dirty="0">
                <a:latin typeface="Calibri"/>
                <a:cs typeface="Calibri"/>
              </a:rPr>
              <a:t>SR</a:t>
            </a:r>
            <a:r>
              <a:rPr sz="4100" spc="-20" dirty="0">
                <a:latin typeface="Calibri"/>
                <a:cs typeface="Calibri"/>
              </a:rPr>
              <a:t> </a:t>
            </a:r>
            <a:r>
              <a:rPr sz="4100" spc="-15" dirty="0">
                <a:latin typeface="Calibri"/>
                <a:cs typeface="Calibri"/>
              </a:rPr>
              <a:t>Cost</a:t>
            </a:r>
            <a:r>
              <a:rPr sz="4100" spc="-25" dirty="0">
                <a:latin typeface="Calibri"/>
                <a:cs typeface="Calibri"/>
              </a:rPr>
              <a:t> </a:t>
            </a:r>
            <a:r>
              <a:rPr sz="4100" spc="-5" dirty="0">
                <a:latin typeface="Calibri"/>
                <a:cs typeface="Calibri"/>
              </a:rPr>
              <a:t>Curves</a:t>
            </a:r>
            <a:endParaRPr sz="4100">
              <a:latin typeface="Calibri"/>
              <a:cs typeface="Calibri"/>
            </a:endParaRPr>
          </a:p>
        </p:txBody>
      </p:sp>
      <p:sp>
        <p:nvSpPr>
          <p:cNvPr id="4" name="object 4"/>
          <p:cNvSpPr txBox="1"/>
          <p:nvPr/>
        </p:nvSpPr>
        <p:spPr>
          <a:xfrm>
            <a:off x="706317" y="1448047"/>
            <a:ext cx="9043035" cy="7157720"/>
          </a:xfrm>
          <a:prstGeom prst="rect">
            <a:avLst/>
          </a:prstGeom>
        </p:spPr>
        <p:txBody>
          <a:bodyPr vert="horz" wrap="square" lIns="0" tIns="210820" rIns="0" bIns="0" rtlCol="0">
            <a:spAutoFit/>
          </a:bodyPr>
          <a:lstStyle/>
          <a:p>
            <a:pPr marL="440055" indent="-427990">
              <a:lnSpc>
                <a:spcPct val="100000"/>
              </a:lnSpc>
              <a:spcBef>
                <a:spcPts val="1660"/>
              </a:spcBef>
              <a:buFont typeface="Arial MT"/>
              <a:buChar char="●"/>
              <a:tabLst>
                <a:tab pos="440055" algn="l"/>
                <a:tab pos="440690" algn="l"/>
              </a:tabLst>
            </a:pPr>
            <a:r>
              <a:rPr sz="2600" spc="-10" dirty="0">
                <a:latin typeface="Calibri"/>
                <a:cs typeface="Calibri"/>
              </a:rPr>
              <a:t>increasing</a:t>
            </a:r>
            <a:r>
              <a:rPr sz="2600" spc="-20" dirty="0">
                <a:latin typeface="Calibri"/>
                <a:cs typeface="Calibri"/>
              </a:rPr>
              <a:t> </a:t>
            </a:r>
            <a:r>
              <a:rPr sz="2600" spc="-5" dirty="0">
                <a:latin typeface="Calibri"/>
                <a:cs typeface="Calibri"/>
              </a:rPr>
              <a:t>labour</a:t>
            </a:r>
            <a:r>
              <a:rPr sz="2600" spc="-15" dirty="0">
                <a:latin typeface="Calibri"/>
                <a:cs typeface="Calibri"/>
              </a:rPr>
              <a:t> </a:t>
            </a:r>
            <a:r>
              <a:rPr sz="2600" spc="-10" dirty="0">
                <a:latin typeface="Calibri"/>
                <a:cs typeface="Calibri"/>
              </a:rPr>
              <a:t>increases</a:t>
            </a:r>
            <a:r>
              <a:rPr sz="2600" spc="-20" dirty="0">
                <a:latin typeface="Calibri"/>
                <a:cs typeface="Calibri"/>
              </a:rPr>
              <a:t> </a:t>
            </a:r>
            <a:r>
              <a:rPr sz="2600" spc="-15" dirty="0">
                <a:latin typeface="Calibri"/>
                <a:cs typeface="Calibri"/>
              </a:rPr>
              <a:t>costs</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dirty="0">
                <a:latin typeface="Calibri"/>
                <a:cs typeface="Calibri"/>
              </a:rPr>
              <a:t>7</a:t>
            </a:r>
            <a:r>
              <a:rPr sz="2600" spc="-35" dirty="0">
                <a:latin typeface="Calibri"/>
                <a:cs typeface="Calibri"/>
              </a:rPr>
              <a:t> </a:t>
            </a:r>
            <a:r>
              <a:rPr sz="2600" b="1" spc="-10" dirty="0">
                <a:latin typeface="Calibri"/>
                <a:cs typeface="Calibri"/>
              </a:rPr>
              <a:t>Cost</a:t>
            </a:r>
            <a:r>
              <a:rPr sz="2600" b="1" spc="-35" dirty="0">
                <a:latin typeface="Calibri"/>
                <a:cs typeface="Calibri"/>
              </a:rPr>
              <a:t> </a:t>
            </a:r>
            <a:r>
              <a:rPr sz="2600" b="1" spc="-5" dirty="0">
                <a:latin typeface="Calibri"/>
                <a:cs typeface="Calibri"/>
              </a:rPr>
              <a:t>curves</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55" dirty="0">
                <a:latin typeface="Calibri"/>
                <a:cs typeface="Calibri"/>
              </a:rPr>
              <a:t>Total</a:t>
            </a:r>
            <a:r>
              <a:rPr sz="2600" b="1" spc="-20" dirty="0">
                <a:latin typeface="Calibri"/>
                <a:cs typeface="Calibri"/>
              </a:rPr>
              <a:t> </a:t>
            </a:r>
            <a:r>
              <a:rPr sz="2600" b="1" spc="-10" dirty="0">
                <a:latin typeface="Calibri"/>
                <a:cs typeface="Calibri"/>
              </a:rPr>
              <a:t>Cost</a:t>
            </a:r>
            <a:r>
              <a:rPr sz="2600" b="1" spc="-15" dirty="0">
                <a:latin typeface="Calibri"/>
                <a:cs typeface="Calibri"/>
              </a:rPr>
              <a:t> (TC)</a:t>
            </a:r>
            <a:r>
              <a:rPr sz="2600" spc="-15" dirty="0">
                <a:latin typeface="Calibri"/>
                <a:cs typeface="Calibri"/>
              </a:rPr>
              <a:t>:</a:t>
            </a:r>
            <a:r>
              <a:rPr sz="2600" spc="-20" dirty="0">
                <a:latin typeface="Calibri"/>
                <a:cs typeface="Calibri"/>
              </a:rPr>
              <a:t> </a:t>
            </a:r>
            <a:r>
              <a:rPr sz="2600" spc="-5" dirty="0">
                <a:latin typeface="Calibri"/>
                <a:cs typeface="Calibri"/>
              </a:rPr>
              <a:t>All</a:t>
            </a:r>
            <a:r>
              <a:rPr sz="2600" spc="-15" dirty="0">
                <a:latin typeface="Calibri"/>
                <a:cs typeface="Calibri"/>
              </a:rPr>
              <a:t> costs</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55" dirty="0">
                <a:latin typeface="Calibri"/>
                <a:cs typeface="Calibri"/>
              </a:rPr>
              <a:t>Total</a:t>
            </a:r>
            <a:r>
              <a:rPr sz="2600" b="1" spc="-5" dirty="0">
                <a:latin typeface="Calibri"/>
                <a:cs typeface="Calibri"/>
              </a:rPr>
              <a:t> </a:t>
            </a:r>
            <a:r>
              <a:rPr sz="2600" b="1" spc="-20" dirty="0">
                <a:latin typeface="Calibri"/>
                <a:cs typeface="Calibri"/>
              </a:rPr>
              <a:t>Fixed</a:t>
            </a:r>
            <a:r>
              <a:rPr sz="2600" b="1" spc="-5" dirty="0">
                <a:latin typeface="Calibri"/>
                <a:cs typeface="Calibri"/>
              </a:rPr>
              <a:t> </a:t>
            </a:r>
            <a:r>
              <a:rPr sz="2600" b="1" spc="-10" dirty="0">
                <a:latin typeface="Calibri"/>
                <a:cs typeface="Calibri"/>
              </a:rPr>
              <a:t>Cost</a:t>
            </a:r>
            <a:r>
              <a:rPr sz="2600" b="1" spc="-5" dirty="0">
                <a:latin typeface="Calibri"/>
                <a:cs typeface="Calibri"/>
              </a:rPr>
              <a:t> </a:t>
            </a:r>
            <a:r>
              <a:rPr sz="2600" b="1" spc="-10" dirty="0">
                <a:latin typeface="Calibri"/>
                <a:cs typeface="Calibri"/>
              </a:rPr>
              <a:t>(TVC)</a:t>
            </a:r>
            <a:r>
              <a:rPr sz="2600" spc="-10" dirty="0">
                <a:latin typeface="Calibri"/>
                <a:cs typeface="Calibri"/>
              </a:rPr>
              <a:t>:</a:t>
            </a:r>
            <a:r>
              <a:rPr sz="2600" spc="-5" dirty="0">
                <a:latin typeface="Calibri"/>
                <a:cs typeface="Calibri"/>
              </a:rPr>
              <a:t> </a:t>
            </a:r>
            <a:r>
              <a:rPr sz="2600" spc="-15" dirty="0">
                <a:latin typeface="Calibri"/>
                <a:cs typeface="Calibri"/>
              </a:rPr>
              <a:t>cost</a:t>
            </a:r>
            <a:r>
              <a:rPr sz="2600" spc="-10" dirty="0">
                <a:latin typeface="Calibri"/>
                <a:cs typeface="Calibri"/>
              </a:rPr>
              <a:t> </a:t>
            </a:r>
            <a:r>
              <a:rPr sz="2600" spc="-5" dirty="0">
                <a:latin typeface="Calibri"/>
                <a:cs typeface="Calibri"/>
              </a:rPr>
              <a:t>of </a:t>
            </a:r>
            <a:r>
              <a:rPr sz="2600" spc="-20" dirty="0">
                <a:latin typeface="Calibri"/>
                <a:cs typeface="Calibri"/>
              </a:rPr>
              <a:t>fixed</a:t>
            </a:r>
            <a:r>
              <a:rPr sz="2600" spc="-5" dirty="0">
                <a:latin typeface="Calibri"/>
                <a:cs typeface="Calibri"/>
              </a:rPr>
              <a:t> inputs, </a:t>
            </a:r>
            <a:r>
              <a:rPr sz="2600" spc="-15" dirty="0">
                <a:latin typeface="Calibri"/>
                <a:cs typeface="Calibri"/>
              </a:rPr>
              <a:t>FC</a:t>
            </a:r>
            <a:r>
              <a:rPr sz="2600" spc="-5" dirty="0">
                <a:latin typeface="Calibri"/>
                <a:cs typeface="Calibri"/>
              </a:rPr>
              <a:t> is </a:t>
            </a:r>
            <a:r>
              <a:rPr sz="2600" spc="-20" dirty="0">
                <a:latin typeface="Calibri"/>
                <a:cs typeface="Calibri"/>
              </a:rPr>
              <a:t>fixed</a:t>
            </a:r>
            <a:endParaRPr sz="2600">
              <a:latin typeface="Calibri"/>
              <a:cs typeface="Calibri"/>
            </a:endParaRPr>
          </a:p>
          <a:p>
            <a:pPr marL="897255" marR="5080" lvl="1" indent="-427990">
              <a:lnSpc>
                <a:spcPct val="150000"/>
              </a:lnSpc>
              <a:buFont typeface="Arial"/>
              <a:buChar char="○"/>
              <a:tabLst>
                <a:tab pos="897255" algn="l"/>
                <a:tab pos="897890" algn="l"/>
              </a:tabLst>
            </a:pPr>
            <a:r>
              <a:rPr sz="2600" b="1" spc="-55" dirty="0">
                <a:latin typeface="Calibri"/>
                <a:cs typeface="Calibri"/>
              </a:rPr>
              <a:t>Total</a:t>
            </a:r>
            <a:r>
              <a:rPr sz="2600" b="1" spc="-10" dirty="0">
                <a:latin typeface="Calibri"/>
                <a:cs typeface="Calibri"/>
              </a:rPr>
              <a:t> </a:t>
            </a:r>
            <a:r>
              <a:rPr sz="2600" b="1" spc="-25" dirty="0">
                <a:latin typeface="Calibri"/>
                <a:cs typeface="Calibri"/>
              </a:rPr>
              <a:t>Variable</a:t>
            </a:r>
            <a:r>
              <a:rPr sz="2600" b="1" spc="-10" dirty="0">
                <a:latin typeface="Calibri"/>
                <a:cs typeface="Calibri"/>
              </a:rPr>
              <a:t> Cost</a:t>
            </a:r>
            <a:r>
              <a:rPr sz="2600" b="1" spc="-5" dirty="0">
                <a:latin typeface="Calibri"/>
                <a:cs typeface="Calibri"/>
              </a:rPr>
              <a:t> (TVC)</a:t>
            </a:r>
            <a:r>
              <a:rPr sz="2600" spc="-5" dirty="0">
                <a:latin typeface="Calibri"/>
                <a:cs typeface="Calibri"/>
              </a:rPr>
              <a:t>:</a:t>
            </a:r>
            <a:r>
              <a:rPr sz="2600" spc="-10" dirty="0">
                <a:latin typeface="Calibri"/>
                <a:cs typeface="Calibri"/>
              </a:rPr>
              <a:t> </a:t>
            </a:r>
            <a:r>
              <a:rPr sz="2600" spc="-15" dirty="0">
                <a:latin typeface="Calibri"/>
                <a:cs typeface="Calibri"/>
              </a:rPr>
              <a:t>cost </a:t>
            </a:r>
            <a:r>
              <a:rPr sz="2600" spc="-5" dirty="0">
                <a:latin typeface="Calibri"/>
                <a:cs typeface="Calibri"/>
              </a:rPr>
              <a:t>of variable</a:t>
            </a:r>
            <a:r>
              <a:rPr sz="2600" spc="-10" dirty="0">
                <a:latin typeface="Calibri"/>
                <a:cs typeface="Calibri"/>
              </a:rPr>
              <a:t> </a:t>
            </a:r>
            <a:r>
              <a:rPr sz="2600" spc="-5" dirty="0">
                <a:latin typeface="Calibri"/>
                <a:cs typeface="Calibri"/>
              </a:rPr>
              <a:t>inputs,</a:t>
            </a:r>
            <a:r>
              <a:rPr sz="2600" spc="-10" dirty="0">
                <a:latin typeface="Calibri"/>
                <a:cs typeface="Calibri"/>
              </a:rPr>
              <a:t> </a:t>
            </a:r>
            <a:r>
              <a:rPr sz="2600" spc="-15" dirty="0">
                <a:latin typeface="Calibri"/>
                <a:cs typeface="Calibri"/>
              </a:rPr>
              <a:t>VC</a:t>
            </a:r>
            <a:r>
              <a:rPr sz="2600" spc="-5" dirty="0">
                <a:latin typeface="Calibri"/>
                <a:cs typeface="Calibri"/>
              </a:rPr>
              <a:t> </a:t>
            </a:r>
            <a:r>
              <a:rPr sz="2600" spc="-10" dirty="0">
                <a:latin typeface="Calibri"/>
                <a:cs typeface="Calibri"/>
              </a:rPr>
              <a:t>changes </a:t>
            </a:r>
            <a:r>
              <a:rPr sz="2600" spc="-575" dirty="0">
                <a:latin typeface="Calibri"/>
                <a:cs typeface="Calibri"/>
              </a:rPr>
              <a:t> </a:t>
            </a:r>
            <a:r>
              <a:rPr sz="2600" spc="-5" dirty="0">
                <a:latin typeface="Calibri"/>
                <a:cs typeface="Calibri"/>
              </a:rPr>
              <a:t>when</a:t>
            </a:r>
            <a:r>
              <a:rPr sz="2600" spc="-10" dirty="0">
                <a:latin typeface="Calibri"/>
                <a:cs typeface="Calibri"/>
              </a:rPr>
              <a:t> </a:t>
            </a:r>
            <a:r>
              <a:rPr sz="2600" spc="-5" dirty="0">
                <a:latin typeface="Calibri"/>
                <a:cs typeface="Calibri"/>
              </a:rPr>
              <a:t>output </a:t>
            </a:r>
            <a:r>
              <a:rPr sz="2600" spc="-10" dirty="0">
                <a:latin typeface="Calibri"/>
                <a:cs typeface="Calibri"/>
              </a:rPr>
              <a:t>changes</a:t>
            </a:r>
            <a:endParaRPr sz="2600">
              <a:latin typeface="Calibri"/>
              <a:cs typeface="Calibri"/>
            </a:endParaRPr>
          </a:p>
          <a:p>
            <a:pPr marL="1354455" lvl="2" indent="-427990">
              <a:lnSpc>
                <a:spcPct val="100000"/>
              </a:lnSpc>
              <a:spcBef>
                <a:spcPts val="1560"/>
              </a:spcBef>
              <a:buFont typeface="Arial MT"/>
              <a:buChar char="■"/>
              <a:tabLst>
                <a:tab pos="1354455" algn="l"/>
                <a:tab pos="1355090" algn="l"/>
              </a:tabLst>
            </a:pPr>
            <a:r>
              <a:rPr sz="2600" spc="-30" dirty="0">
                <a:latin typeface="Calibri"/>
                <a:cs typeface="Calibri"/>
              </a:rPr>
              <a:t>TC</a:t>
            </a:r>
            <a:r>
              <a:rPr sz="2600" spc="-25" dirty="0">
                <a:latin typeface="Calibri"/>
                <a:cs typeface="Calibri"/>
              </a:rPr>
              <a:t> </a:t>
            </a:r>
            <a:r>
              <a:rPr sz="2600" dirty="0">
                <a:latin typeface="Calibri"/>
                <a:cs typeface="Calibri"/>
              </a:rPr>
              <a:t>=</a:t>
            </a:r>
            <a:r>
              <a:rPr sz="2600" spc="-20" dirty="0">
                <a:latin typeface="Calibri"/>
                <a:cs typeface="Calibri"/>
              </a:rPr>
              <a:t> </a:t>
            </a:r>
            <a:r>
              <a:rPr sz="2600" spc="-10" dirty="0">
                <a:latin typeface="Calibri"/>
                <a:cs typeface="Calibri"/>
              </a:rPr>
              <a:t>TFC</a:t>
            </a:r>
            <a:r>
              <a:rPr sz="2600" spc="-25" dirty="0">
                <a:latin typeface="Calibri"/>
                <a:cs typeface="Calibri"/>
              </a:rPr>
              <a:t> </a:t>
            </a:r>
            <a:r>
              <a:rPr sz="2600" dirty="0">
                <a:latin typeface="Calibri"/>
                <a:cs typeface="Calibri"/>
              </a:rPr>
              <a:t>+</a:t>
            </a:r>
            <a:r>
              <a:rPr sz="2600" spc="-20" dirty="0">
                <a:latin typeface="Calibri"/>
                <a:cs typeface="Calibri"/>
              </a:rPr>
              <a:t> </a:t>
            </a:r>
            <a:r>
              <a:rPr sz="2600" spc="-10" dirty="0">
                <a:latin typeface="Calibri"/>
                <a:cs typeface="Calibri"/>
              </a:rPr>
              <a:t>TVC</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30" dirty="0">
                <a:latin typeface="Calibri"/>
                <a:cs typeface="Calibri"/>
              </a:rPr>
              <a:t>Average</a:t>
            </a:r>
            <a:r>
              <a:rPr sz="2600" b="1" spc="-15" dirty="0">
                <a:latin typeface="Calibri"/>
                <a:cs typeface="Calibri"/>
              </a:rPr>
              <a:t> </a:t>
            </a:r>
            <a:r>
              <a:rPr sz="2600" b="1" spc="-55" dirty="0">
                <a:latin typeface="Calibri"/>
                <a:cs typeface="Calibri"/>
              </a:rPr>
              <a:t>Total</a:t>
            </a:r>
            <a:r>
              <a:rPr sz="2600" b="1" spc="-15" dirty="0">
                <a:latin typeface="Calibri"/>
                <a:cs typeface="Calibri"/>
              </a:rPr>
              <a:t> </a:t>
            </a:r>
            <a:r>
              <a:rPr sz="2600" b="1" spc="-10" dirty="0">
                <a:latin typeface="Calibri"/>
                <a:cs typeface="Calibri"/>
              </a:rPr>
              <a:t>Cost</a:t>
            </a:r>
            <a:r>
              <a:rPr sz="2600" b="1" spc="-15" dirty="0">
                <a:latin typeface="Calibri"/>
                <a:cs typeface="Calibri"/>
              </a:rPr>
              <a:t> </a:t>
            </a:r>
            <a:r>
              <a:rPr sz="2600" b="1" spc="-45" dirty="0">
                <a:latin typeface="Calibri"/>
                <a:cs typeface="Calibri"/>
              </a:rPr>
              <a:t>(ATC)</a:t>
            </a:r>
            <a:r>
              <a:rPr sz="2600" spc="-45" dirty="0">
                <a:latin typeface="Calibri"/>
                <a:cs typeface="Calibri"/>
              </a:rPr>
              <a:t>:</a:t>
            </a:r>
            <a:r>
              <a:rPr sz="2600" spc="-10" dirty="0">
                <a:latin typeface="Calibri"/>
                <a:cs typeface="Calibri"/>
              </a:rPr>
              <a:t> </a:t>
            </a:r>
            <a:r>
              <a:rPr sz="2600" spc="-20" dirty="0">
                <a:latin typeface="Calibri"/>
                <a:cs typeface="Calibri"/>
              </a:rPr>
              <a:t>TC/</a:t>
            </a:r>
            <a:r>
              <a:rPr sz="2600" spc="-15" dirty="0">
                <a:latin typeface="Calibri"/>
                <a:cs typeface="Calibri"/>
              </a:rPr>
              <a:t> </a:t>
            </a:r>
            <a:r>
              <a:rPr sz="2600" dirty="0">
                <a:latin typeface="Calibri"/>
                <a:cs typeface="Calibri"/>
              </a:rPr>
              <a:t>Q</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30" dirty="0">
                <a:latin typeface="Calibri"/>
                <a:cs typeface="Calibri"/>
              </a:rPr>
              <a:t>Average</a:t>
            </a:r>
            <a:r>
              <a:rPr sz="2600" b="1" spc="-10" dirty="0">
                <a:latin typeface="Calibri"/>
                <a:cs typeface="Calibri"/>
              </a:rPr>
              <a:t> </a:t>
            </a:r>
            <a:r>
              <a:rPr sz="2600" b="1" spc="-55" dirty="0">
                <a:latin typeface="Calibri"/>
                <a:cs typeface="Calibri"/>
              </a:rPr>
              <a:t>Total</a:t>
            </a:r>
            <a:r>
              <a:rPr sz="2600" b="1" spc="-10" dirty="0">
                <a:latin typeface="Calibri"/>
                <a:cs typeface="Calibri"/>
              </a:rPr>
              <a:t> </a:t>
            </a:r>
            <a:r>
              <a:rPr sz="2600" b="1" spc="-20" dirty="0">
                <a:latin typeface="Calibri"/>
                <a:cs typeface="Calibri"/>
              </a:rPr>
              <a:t>Fixed</a:t>
            </a:r>
            <a:r>
              <a:rPr sz="2600" b="1" spc="-5" dirty="0">
                <a:latin typeface="Calibri"/>
                <a:cs typeface="Calibri"/>
              </a:rPr>
              <a:t> </a:t>
            </a:r>
            <a:r>
              <a:rPr sz="2600" b="1" spc="-10" dirty="0">
                <a:latin typeface="Calibri"/>
                <a:cs typeface="Calibri"/>
              </a:rPr>
              <a:t>Cost </a:t>
            </a:r>
            <a:r>
              <a:rPr sz="2600" b="1" spc="-5" dirty="0">
                <a:latin typeface="Calibri"/>
                <a:cs typeface="Calibri"/>
              </a:rPr>
              <a:t>(AFC)</a:t>
            </a:r>
            <a:r>
              <a:rPr sz="2600" spc="-5" dirty="0">
                <a:latin typeface="Calibri"/>
                <a:cs typeface="Calibri"/>
              </a:rPr>
              <a:t>:</a:t>
            </a:r>
            <a:r>
              <a:rPr sz="2600" spc="-10" dirty="0">
                <a:latin typeface="Calibri"/>
                <a:cs typeface="Calibri"/>
              </a:rPr>
              <a:t> TFC/</a:t>
            </a:r>
            <a:r>
              <a:rPr sz="2600" spc="-5" dirty="0">
                <a:latin typeface="Calibri"/>
                <a:cs typeface="Calibri"/>
              </a:rPr>
              <a:t> </a:t>
            </a:r>
            <a:r>
              <a:rPr sz="2600" dirty="0">
                <a:latin typeface="Calibri"/>
                <a:cs typeface="Calibri"/>
              </a:rPr>
              <a:t>Q</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30" dirty="0">
                <a:latin typeface="Calibri"/>
                <a:cs typeface="Calibri"/>
              </a:rPr>
              <a:t>Average</a:t>
            </a:r>
            <a:r>
              <a:rPr sz="2600" b="1" spc="-10" dirty="0">
                <a:latin typeface="Calibri"/>
                <a:cs typeface="Calibri"/>
              </a:rPr>
              <a:t> </a:t>
            </a:r>
            <a:r>
              <a:rPr sz="2600" b="1" spc="-55" dirty="0">
                <a:latin typeface="Calibri"/>
                <a:cs typeface="Calibri"/>
              </a:rPr>
              <a:t>Total</a:t>
            </a:r>
            <a:r>
              <a:rPr sz="2600" b="1" spc="-5" dirty="0">
                <a:latin typeface="Calibri"/>
                <a:cs typeface="Calibri"/>
              </a:rPr>
              <a:t> </a:t>
            </a:r>
            <a:r>
              <a:rPr sz="2600" b="1" spc="-25" dirty="0">
                <a:latin typeface="Calibri"/>
                <a:cs typeface="Calibri"/>
              </a:rPr>
              <a:t>Variable</a:t>
            </a:r>
            <a:r>
              <a:rPr sz="2600" b="1" spc="-10" dirty="0">
                <a:latin typeface="Calibri"/>
                <a:cs typeface="Calibri"/>
              </a:rPr>
              <a:t> Cost</a:t>
            </a:r>
            <a:r>
              <a:rPr sz="2600" b="1" spc="-5" dirty="0">
                <a:latin typeface="Calibri"/>
                <a:cs typeface="Calibri"/>
              </a:rPr>
              <a:t> </a:t>
            </a:r>
            <a:r>
              <a:rPr sz="2600" b="1" spc="-30" dirty="0">
                <a:latin typeface="Calibri"/>
                <a:cs typeface="Calibri"/>
              </a:rPr>
              <a:t>(AVC)</a:t>
            </a:r>
            <a:r>
              <a:rPr sz="2600" spc="-30" dirty="0">
                <a:latin typeface="Calibri"/>
                <a:cs typeface="Calibri"/>
              </a:rPr>
              <a:t>:</a:t>
            </a:r>
            <a:r>
              <a:rPr sz="2600" spc="-5" dirty="0">
                <a:latin typeface="Calibri"/>
                <a:cs typeface="Calibri"/>
              </a:rPr>
              <a:t> </a:t>
            </a:r>
            <a:r>
              <a:rPr sz="2600" spc="-10" dirty="0">
                <a:latin typeface="Calibri"/>
                <a:cs typeface="Calibri"/>
              </a:rPr>
              <a:t>TVC/ </a:t>
            </a:r>
            <a:r>
              <a:rPr sz="2600" dirty="0">
                <a:latin typeface="Calibri"/>
                <a:cs typeface="Calibri"/>
              </a:rPr>
              <a:t>Q</a:t>
            </a:r>
            <a:endParaRPr sz="2600">
              <a:latin typeface="Calibri"/>
              <a:cs typeface="Calibri"/>
            </a:endParaRPr>
          </a:p>
          <a:p>
            <a:pPr marL="1354455" lvl="2" indent="-427990">
              <a:lnSpc>
                <a:spcPct val="100000"/>
              </a:lnSpc>
              <a:spcBef>
                <a:spcPts val="1560"/>
              </a:spcBef>
              <a:buFont typeface="Arial MT"/>
              <a:buChar char="■"/>
              <a:tabLst>
                <a:tab pos="1354455" algn="l"/>
                <a:tab pos="1355090" algn="l"/>
              </a:tabLst>
            </a:pPr>
            <a:r>
              <a:rPr sz="2600" spc="-90" dirty="0">
                <a:latin typeface="Calibri"/>
                <a:cs typeface="Calibri"/>
              </a:rPr>
              <a:t>ATC</a:t>
            </a:r>
            <a:r>
              <a:rPr sz="2600" spc="-20" dirty="0">
                <a:latin typeface="Calibri"/>
                <a:cs typeface="Calibri"/>
              </a:rPr>
              <a:t> </a:t>
            </a:r>
            <a:r>
              <a:rPr sz="2600" dirty="0">
                <a:latin typeface="Calibri"/>
                <a:cs typeface="Calibri"/>
              </a:rPr>
              <a:t>=</a:t>
            </a:r>
            <a:r>
              <a:rPr sz="2600" spc="-20" dirty="0">
                <a:latin typeface="Calibri"/>
                <a:cs typeface="Calibri"/>
              </a:rPr>
              <a:t> </a:t>
            </a:r>
            <a:r>
              <a:rPr sz="2600" spc="-10" dirty="0">
                <a:latin typeface="Calibri"/>
                <a:cs typeface="Calibri"/>
              </a:rPr>
              <a:t>AFC</a:t>
            </a:r>
            <a:r>
              <a:rPr sz="2600" spc="-20" dirty="0">
                <a:latin typeface="Calibri"/>
                <a:cs typeface="Calibri"/>
              </a:rPr>
              <a:t> </a:t>
            </a:r>
            <a:r>
              <a:rPr sz="2600" dirty="0">
                <a:latin typeface="Calibri"/>
                <a:cs typeface="Calibri"/>
              </a:rPr>
              <a:t>+</a:t>
            </a:r>
            <a:r>
              <a:rPr sz="2600" spc="-20" dirty="0">
                <a:latin typeface="Calibri"/>
                <a:cs typeface="Calibri"/>
              </a:rPr>
              <a:t> </a:t>
            </a:r>
            <a:r>
              <a:rPr sz="2600" spc="-50" dirty="0">
                <a:latin typeface="Calibri"/>
                <a:cs typeface="Calibri"/>
              </a:rPr>
              <a:t>AVC</a:t>
            </a:r>
            <a:endParaRPr sz="2600">
              <a:latin typeface="Calibri"/>
              <a:cs typeface="Calibri"/>
            </a:endParaRPr>
          </a:p>
          <a:p>
            <a:pPr marL="897255" lvl="1" indent="-427990">
              <a:lnSpc>
                <a:spcPct val="100000"/>
              </a:lnSpc>
              <a:spcBef>
                <a:spcPts val="1560"/>
              </a:spcBef>
              <a:buFont typeface="Arial"/>
              <a:buChar char="○"/>
              <a:tabLst>
                <a:tab pos="897255" algn="l"/>
                <a:tab pos="897890" algn="l"/>
              </a:tabLst>
            </a:pPr>
            <a:r>
              <a:rPr sz="2600" b="1" spc="-10" dirty="0">
                <a:latin typeface="Calibri"/>
                <a:cs typeface="Calibri"/>
              </a:rPr>
              <a:t>Marginal Cost</a:t>
            </a:r>
            <a:r>
              <a:rPr sz="2600" b="1" spc="-5" dirty="0">
                <a:latin typeface="Calibri"/>
                <a:cs typeface="Calibri"/>
              </a:rPr>
              <a:t> (MC)</a:t>
            </a:r>
            <a:r>
              <a:rPr sz="2600" spc="-5" dirty="0">
                <a:latin typeface="Calibri"/>
                <a:cs typeface="Calibri"/>
              </a:rPr>
              <a:t>:</a:t>
            </a:r>
            <a:r>
              <a:rPr sz="2600" spc="-10" dirty="0">
                <a:latin typeface="Calibri"/>
                <a:cs typeface="Calibri"/>
              </a:rPr>
              <a:t> increase</a:t>
            </a:r>
            <a:r>
              <a:rPr sz="2600" spc="-5" dirty="0">
                <a:latin typeface="Calibri"/>
                <a:cs typeface="Calibri"/>
              </a:rPr>
              <a:t> in </a:t>
            </a:r>
            <a:r>
              <a:rPr sz="2600" spc="-30" dirty="0">
                <a:latin typeface="Calibri"/>
                <a:cs typeface="Calibri"/>
              </a:rPr>
              <a:t>TC</a:t>
            </a:r>
            <a:r>
              <a:rPr sz="2600" spc="-10" dirty="0">
                <a:latin typeface="Calibri"/>
                <a:cs typeface="Calibri"/>
              </a:rPr>
              <a:t> </a:t>
            </a:r>
            <a:r>
              <a:rPr sz="2600" spc="-5" dirty="0">
                <a:latin typeface="Calibri"/>
                <a:cs typeface="Calibri"/>
              </a:rPr>
              <a:t>when TP </a:t>
            </a:r>
            <a:r>
              <a:rPr sz="2600" spc="-10" dirty="0">
                <a:latin typeface="Calibri"/>
                <a:cs typeface="Calibri"/>
              </a:rPr>
              <a:t>increases by</a:t>
            </a:r>
            <a:r>
              <a:rPr sz="2600" spc="-5" dirty="0">
                <a:latin typeface="Calibri"/>
                <a:cs typeface="Calibri"/>
              </a:rPr>
              <a:t> </a:t>
            </a:r>
            <a:r>
              <a:rPr sz="2600" dirty="0">
                <a:latin typeface="Calibri"/>
                <a:cs typeface="Calibri"/>
              </a:rPr>
              <a:t>1</a:t>
            </a:r>
            <a:endParaRPr sz="26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57725" y="4413381"/>
            <a:ext cx="5300906" cy="4500992"/>
          </a:xfrm>
          <a:prstGeom prst="rect">
            <a:avLst/>
          </a:prstGeom>
        </p:spPr>
      </p:pic>
      <p:sp>
        <p:nvSpPr>
          <p:cNvPr id="3" name="object 3"/>
          <p:cNvSpPr txBox="1">
            <a:spLocks noGrp="1"/>
          </p:cNvSpPr>
          <p:nvPr>
            <p:ph type="title"/>
          </p:nvPr>
        </p:nvSpPr>
        <p:spPr>
          <a:xfrm>
            <a:off x="814338" y="590146"/>
            <a:ext cx="842962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20" dirty="0">
                <a:latin typeface="Calibri"/>
                <a:cs typeface="Calibri"/>
              </a:rPr>
              <a:t> </a:t>
            </a:r>
            <a:r>
              <a:rPr sz="4100" spc="-15" dirty="0">
                <a:latin typeface="Calibri"/>
                <a:cs typeface="Calibri"/>
              </a:rPr>
              <a:t>Costs</a:t>
            </a:r>
            <a:r>
              <a:rPr sz="4100" spc="-20" dirty="0">
                <a:latin typeface="Calibri"/>
                <a:cs typeface="Calibri"/>
              </a:rPr>
              <a:t> </a:t>
            </a:r>
            <a:r>
              <a:rPr sz="4100" dirty="0">
                <a:latin typeface="Calibri"/>
                <a:cs typeface="Calibri"/>
              </a:rPr>
              <a:t>-</a:t>
            </a:r>
            <a:r>
              <a:rPr sz="4100" spc="-15" dirty="0">
                <a:latin typeface="Calibri"/>
                <a:cs typeface="Calibri"/>
              </a:rPr>
              <a:t> </a:t>
            </a:r>
            <a:r>
              <a:rPr sz="4100" spc="-35" dirty="0">
                <a:latin typeface="Calibri"/>
                <a:cs typeface="Calibri"/>
              </a:rPr>
              <a:t>TC,</a:t>
            </a:r>
            <a:r>
              <a:rPr sz="4100" spc="-20" dirty="0">
                <a:latin typeface="Calibri"/>
                <a:cs typeface="Calibri"/>
              </a:rPr>
              <a:t> </a:t>
            </a:r>
            <a:r>
              <a:rPr sz="4100" spc="-15" dirty="0">
                <a:latin typeface="Calibri"/>
                <a:cs typeface="Calibri"/>
              </a:rPr>
              <a:t>TFC,</a:t>
            </a:r>
            <a:r>
              <a:rPr sz="4100" spc="-20" dirty="0">
                <a:latin typeface="Calibri"/>
                <a:cs typeface="Calibri"/>
              </a:rPr>
              <a:t> </a:t>
            </a:r>
            <a:r>
              <a:rPr sz="4100" spc="-25" dirty="0">
                <a:latin typeface="Calibri"/>
                <a:cs typeface="Calibri"/>
              </a:rPr>
              <a:t>TVC</a:t>
            </a:r>
            <a:r>
              <a:rPr sz="4100" spc="-15" dirty="0">
                <a:latin typeface="Calibri"/>
                <a:cs typeface="Calibri"/>
              </a:rPr>
              <a:t> </a:t>
            </a:r>
            <a:r>
              <a:rPr sz="4100" spc="-5" dirty="0">
                <a:latin typeface="Calibri"/>
                <a:cs typeface="Calibri"/>
              </a:rPr>
              <a:t>Curves</a:t>
            </a:r>
            <a:endParaRPr sz="4100">
              <a:latin typeface="Calibri"/>
              <a:cs typeface="Calibri"/>
            </a:endParaRPr>
          </a:p>
        </p:txBody>
      </p:sp>
      <p:graphicFrame>
        <p:nvGraphicFramePr>
          <p:cNvPr id="4" name="object 4"/>
          <p:cNvGraphicFramePr>
            <a:graphicFrameLocks noGrp="1"/>
          </p:cNvGraphicFramePr>
          <p:nvPr/>
        </p:nvGraphicFramePr>
        <p:xfrm>
          <a:off x="947787" y="1871812"/>
          <a:ext cx="16383000" cy="2270648"/>
        </p:xfrm>
        <a:graphic>
          <a:graphicData uri="http://schemas.openxmlformats.org/drawingml/2006/table">
            <a:tbl>
              <a:tblPr firstRow="1" bandRow="1">
                <a:tableStyleId>{2D5ABB26-0587-4C30-8999-92F81FD0307C}</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563824">
                <a:tc>
                  <a:txBody>
                    <a:bodyPr/>
                    <a:lstStyle/>
                    <a:p>
                      <a:pPr algn="ctr">
                        <a:lnSpc>
                          <a:spcPct val="100000"/>
                        </a:lnSpc>
                        <a:spcBef>
                          <a:spcPts val="575"/>
                        </a:spcBef>
                      </a:pPr>
                      <a:r>
                        <a:rPr sz="2500" b="1" spc="-10" dirty="0">
                          <a:latin typeface="Calibri"/>
                          <a:cs typeface="Calibri"/>
                        </a:rPr>
                        <a:t>TFC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0" dirty="0">
                          <a:latin typeface="Calibri"/>
                          <a:cs typeface="Calibri"/>
                        </a:rPr>
                        <a:t>TVC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30" dirty="0">
                          <a:latin typeface="Calibri"/>
                          <a:cs typeface="Calibri"/>
                        </a:rPr>
                        <a:t>TC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706824">
                <a:tc>
                  <a:txBody>
                    <a:bodyPr/>
                    <a:lstStyle/>
                    <a:p>
                      <a:pPr marL="542925" indent="-420370">
                        <a:lnSpc>
                          <a:spcPct val="100000"/>
                        </a:lnSpc>
                        <a:spcBef>
                          <a:spcPts val="575"/>
                        </a:spcBef>
                        <a:buFont typeface="Arial MT"/>
                        <a:buChar char="●"/>
                        <a:tabLst>
                          <a:tab pos="542290" algn="l"/>
                          <a:tab pos="542925" algn="l"/>
                        </a:tabLst>
                      </a:pPr>
                      <a:r>
                        <a:rPr sz="2500" spc="-15" dirty="0">
                          <a:latin typeface="Calibri"/>
                          <a:cs typeface="Calibri"/>
                        </a:rPr>
                        <a:t>horizontal,</a:t>
                      </a:r>
                      <a:r>
                        <a:rPr sz="2500" spc="-30" dirty="0">
                          <a:latin typeface="Calibri"/>
                          <a:cs typeface="Calibri"/>
                        </a:rPr>
                        <a:t> </a:t>
                      </a:r>
                      <a:r>
                        <a:rPr sz="2500" spc="-15" dirty="0">
                          <a:latin typeface="Calibri"/>
                          <a:cs typeface="Calibri"/>
                        </a:rPr>
                        <a:t>straight</a:t>
                      </a:r>
                      <a:r>
                        <a:rPr sz="2500" spc="-25" dirty="0">
                          <a:latin typeface="Calibri"/>
                          <a:cs typeface="Calibri"/>
                        </a:rPr>
                        <a:t> </a:t>
                      </a:r>
                      <a:r>
                        <a:rPr sz="2500" spc="-5" dirty="0">
                          <a:latin typeface="Calibri"/>
                          <a:cs typeface="Calibri"/>
                        </a:rPr>
                        <a:t>line</a:t>
                      </a:r>
                      <a:endParaRPr sz="2500">
                        <a:latin typeface="Calibri"/>
                        <a:cs typeface="Calibri"/>
                      </a:endParaRPr>
                    </a:p>
                    <a:p>
                      <a:pPr marL="542925" indent="-420370">
                        <a:lnSpc>
                          <a:spcPct val="100000"/>
                        </a:lnSpc>
                        <a:buFont typeface="Arial MT"/>
                        <a:buChar char="●"/>
                        <a:tabLst>
                          <a:tab pos="542290" algn="l"/>
                          <a:tab pos="542925" algn="l"/>
                        </a:tabLst>
                      </a:pPr>
                      <a:r>
                        <a:rPr sz="2500" spc="-20" dirty="0">
                          <a:latin typeface="Calibri"/>
                          <a:cs typeface="Calibri"/>
                        </a:rPr>
                        <a:t>constant</a:t>
                      </a:r>
                      <a:r>
                        <a:rPr sz="2500" spc="-10" dirty="0">
                          <a:latin typeface="Calibri"/>
                          <a:cs typeface="Calibri"/>
                        </a:rPr>
                        <a:t> </a:t>
                      </a:r>
                      <a:r>
                        <a:rPr sz="2500" spc="-5" dirty="0">
                          <a:latin typeface="Calibri"/>
                          <a:cs typeface="Calibri"/>
                        </a:rPr>
                        <a:t>because</a:t>
                      </a:r>
                      <a:r>
                        <a:rPr sz="2500" spc="-10" dirty="0">
                          <a:latin typeface="Calibri"/>
                          <a:cs typeface="Calibri"/>
                        </a:rPr>
                        <a:t> </a:t>
                      </a:r>
                      <a:r>
                        <a:rPr sz="2500" spc="-20" dirty="0">
                          <a:latin typeface="Calibri"/>
                          <a:cs typeface="Calibri"/>
                        </a:rPr>
                        <a:t>fixed</a:t>
                      </a:r>
                      <a:r>
                        <a:rPr sz="2500" spc="-10" dirty="0">
                          <a:latin typeface="Calibri"/>
                          <a:cs typeface="Calibri"/>
                        </a:rPr>
                        <a:t> </a:t>
                      </a:r>
                      <a:r>
                        <a:rPr sz="2500" spc="-5" dirty="0">
                          <a:latin typeface="Calibri"/>
                          <a:cs typeface="Calibri"/>
                        </a:rPr>
                        <a:t>input</a:t>
                      </a:r>
                      <a:r>
                        <a:rPr sz="2500" spc="-10" dirty="0">
                          <a:latin typeface="Calibri"/>
                          <a:cs typeface="Calibri"/>
                        </a:rPr>
                        <a:t> </a:t>
                      </a:r>
                      <a:r>
                        <a:rPr sz="2500" spc="-5" dirty="0">
                          <a:latin typeface="Calibri"/>
                          <a:cs typeface="Calibri"/>
                        </a:rPr>
                        <a:t>is</a:t>
                      </a:r>
                      <a:r>
                        <a:rPr sz="2500" spc="-10" dirty="0">
                          <a:latin typeface="Calibri"/>
                          <a:cs typeface="Calibri"/>
                        </a:rPr>
                        <a:t> </a:t>
                      </a:r>
                      <a:r>
                        <a:rPr sz="2500" spc="-20" dirty="0">
                          <a:latin typeface="Calibri"/>
                          <a:cs typeface="Calibri"/>
                        </a:rPr>
                        <a:t>fixed</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619125" indent="-420370">
                        <a:lnSpc>
                          <a:spcPct val="100000"/>
                        </a:lnSpc>
                        <a:spcBef>
                          <a:spcPts val="575"/>
                        </a:spcBef>
                        <a:buFont typeface="Arial MT"/>
                        <a:buChar char="●"/>
                        <a:tabLst>
                          <a:tab pos="542290" algn="l"/>
                          <a:tab pos="542925" algn="l"/>
                        </a:tabLst>
                      </a:pPr>
                      <a:r>
                        <a:rPr sz="2500" spc="-15" dirty="0">
                          <a:latin typeface="Calibri"/>
                          <a:cs typeface="Calibri"/>
                        </a:rPr>
                        <a:t>at </a:t>
                      </a:r>
                      <a:r>
                        <a:rPr sz="2500" spc="-5" dirty="0">
                          <a:latin typeface="Calibri"/>
                          <a:cs typeface="Calibri"/>
                        </a:rPr>
                        <a:t>low </a:t>
                      </a:r>
                      <a:r>
                        <a:rPr sz="2500" spc="-10" dirty="0">
                          <a:latin typeface="Calibri"/>
                          <a:cs typeface="Calibri"/>
                        </a:rPr>
                        <a:t>levels </a:t>
                      </a:r>
                      <a:r>
                        <a:rPr sz="2500" spc="-5" dirty="0">
                          <a:latin typeface="Calibri"/>
                          <a:cs typeface="Calibri"/>
                        </a:rPr>
                        <a:t>of output, </a:t>
                      </a:r>
                      <a:r>
                        <a:rPr sz="2500" spc="-10" dirty="0">
                          <a:latin typeface="Calibri"/>
                          <a:cs typeface="Calibri"/>
                        </a:rPr>
                        <a:t>TVC </a:t>
                      </a:r>
                      <a:r>
                        <a:rPr sz="2500" spc="-5" dirty="0">
                          <a:latin typeface="Calibri"/>
                          <a:cs typeface="Calibri"/>
                        </a:rPr>
                        <a:t>is </a:t>
                      </a:r>
                      <a:r>
                        <a:rPr sz="2500" spc="-10" dirty="0">
                          <a:latin typeface="Calibri"/>
                          <a:cs typeface="Calibri"/>
                        </a:rPr>
                        <a:t>flat </a:t>
                      </a:r>
                      <a:r>
                        <a:rPr sz="2500" spc="-555" dirty="0">
                          <a:latin typeface="Calibri"/>
                          <a:cs typeface="Calibri"/>
                        </a:rPr>
                        <a:t> </a:t>
                      </a:r>
                      <a:r>
                        <a:rPr sz="2500" spc="-5" dirty="0">
                          <a:latin typeface="Calibri"/>
                          <a:cs typeface="Calibri"/>
                        </a:rPr>
                        <a:t>because</a:t>
                      </a:r>
                      <a:r>
                        <a:rPr sz="2500" spc="-10" dirty="0">
                          <a:latin typeface="Calibri"/>
                          <a:cs typeface="Calibri"/>
                        </a:rPr>
                        <a:t> </a:t>
                      </a:r>
                      <a:r>
                        <a:rPr sz="2500" spc="-5" dirty="0">
                          <a:latin typeface="Calibri"/>
                          <a:cs typeface="Calibri"/>
                        </a:rPr>
                        <a:t>MC</a:t>
                      </a:r>
                      <a:r>
                        <a:rPr sz="2500" spc="-15" dirty="0">
                          <a:latin typeface="Calibri"/>
                          <a:cs typeface="Calibri"/>
                        </a:rPr>
                        <a:t> are</a:t>
                      </a:r>
                      <a:r>
                        <a:rPr sz="2500" spc="-10" dirty="0">
                          <a:latin typeface="Calibri"/>
                          <a:cs typeface="Calibri"/>
                        </a:rPr>
                        <a:t> decreasing</a:t>
                      </a:r>
                      <a:endParaRPr sz="2500">
                        <a:latin typeface="Calibri"/>
                        <a:cs typeface="Calibri"/>
                      </a:endParaRPr>
                    </a:p>
                    <a:p>
                      <a:pPr marL="542925" marR="249554" indent="-420370">
                        <a:lnSpc>
                          <a:spcPct val="100000"/>
                        </a:lnSpc>
                        <a:buFont typeface="Arial MT"/>
                        <a:buChar char="●"/>
                        <a:tabLst>
                          <a:tab pos="542290" algn="l"/>
                          <a:tab pos="542925" algn="l"/>
                        </a:tabLst>
                      </a:pPr>
                      <a:r>
                        <a:rPr sz="2500" spc="-15" dirty="0">
                          <a:latin typeface="Calibri"/>
                          <a:cs typeface="Calibri"/>
                        </a:rPr>
                        <a:t>at </a:t>
                      </a:r>
                      <a:r>
                        <a:rPr sz="2500" spc="-5" dirty="0">
                          <a:latin typeface="Calibri"/>
                          <a:cs typeface="Calibri"/>
                        </a:rPr>
                        <a:t>high </a:t>
                      </a:r>
                      <a:r>
                        <a:rPr sz="2500" spc="-10" dirty="0">
                          <a:latin typeface="Calibri"/>
                          <a:cs typeface="Calibri"/>
                        </a:rPr>
                        <a:t>levels </a:t>
                      </a:r>
                      <a:r>
                        <a:rPr sz="2500" spc="-5" dirty="0">
                          <a:latin typeface="Calibri"/>
                          <a:cs typeface="Calibri"/>
                        </a:rPr>
                        <a:t>of output, </a:t>
                      </a:r>
                      <a:r>
                        <a:rPr sz="2500" spc="-10" dirty="0">
                          <a:latin typeface="Calibri"/>
                          <a:cs typeface="Calibri"/>
                        </a:rPr>
                        <a:t>TVC </a:t>
                      </a:r>
                      <a:r>
                        <a:rPr sz="2500" spc="-5" dirty="0">
                          <a:latin typeface="Calibri"/>
                          <a:cs typeface="Calibri"/>
                        </a:rPr>
                        <a:t>is </a:t>
                      </a:r>
                      <a:r>
                        <a:rPr sz="2500" spc="-15" dirty="0">
                          <a:latin typeface="Calibri"/>
                          <a:cs typeface="Calibri"/>
                        </a:rPr>
                        <a:t>steep </a:t>
                      </a:r>
                      <a:r>
                        <a:rPr sz="2500" spc="-555" dirty="0">
                          <a:latin typeface="Calibri"/>
                          <a:cs typeface="Calibri"/>
                        </a:rPr>
                        <a:t> </a:t>
                      </a:r>
                      <a:r>
                        <a:rPr sz="2500" spc="-5" dirty="0">
                          <a:latin typeface="Calibri"/>
                          <a:cs typeface="Calibri"/>
                        </a:rPr>
                        <a:t>because</a:t>
                      </a:r>
                      <a:r>
                        <a:rPr sz="2500" spc="-10" dirty="0">
                          <a:latin typeface="Calibri"/>
                          <a:cs typeface="Calibri"/>
                        </a:rPr>
                        <a:t> </a:t>
                      </a:r>
                      <a:r>
                        <a:rPr sz="2500" spc="-5" dirty="0">
                          <a:latin typeface="Calibri"/>
                          <a:cs typeface="Calibri"/>
                        </a:rPr>
                        <a:t>MC</a:t>
                      </a:r>
                      <a:r>
                        <a:rPr sz="2500" spc="-15" dirty="0">
                          <a:latin typeface="Calibri"/>
                          <a:cs typeface="Calibri"/>
                        </a:rPr>
                        <a:t> are</a:t>
                      </a:r>
                      <a:r>
                        <a:rPr sz="2500" spc="-5" dirty="0">
                          <a:latin typeface="Calibri"/>
                          <a:cs typeface="Calibri"/>
                        </a:rPr>
                        <a:t> </a:t>
                      </a:r>
                      <a:r>
                        <a:rPr sz="2500" spc="-10" dirty="0">
                          <a:latin typeface="Calibri"/>
                          <a:cs typeface="Calibri"/>
                        </a:rPr>
                        <a:t>increasing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20370">
                        <a:lnSpc>
                          <a:spcPct val="100000"/>
                        </a:lnSpc>
                        <a:spcBef>
                          <a:spcPts val="575"/>
                        </a:spcBef>
                        <a:buFont typeface="Arial MT"/>
                        <a:buChar char="●"/>
                        <a:tabLst>
                          <a:tab pos="542290" algn="l"/>
                          <a:tab pos="542925" algn="l"/>
                        </a:tabLst>
                      </a:pPr>
                      <a:r>
                        <a:rPr sz="2500" spc="-5" dirty="0">
                          <a:latin typeface="Calibri"/>
                          <a:cs typeface="Calibri"/>
                        </a:rPr>
                        <a:t>simply</a:t>
                      </a:r>
                      <a:r>
                        <a:rPr sz="2500" spc="-15" dirty="0">
                          <a:latin typeface="Calibri"/>
                          <a:cs typeface="Calibri"/>
                        </a:rPr>
                        <a:t> </a:t>
                      </a:r>
                      <a:r>
                        <a:rPr sz="2500" dirty="0">
                          <a:latin typeface="Calibri"/>
                          <a:cs typeface="Calibri"/>
                        </a:rPr>
                        <a:t>a</a:t>
                      </a:r>
                      <a:r>
                        <a:rPr sz="2500" spc="-15" dirty="0">
                          <a:latin typeface="Calibri"/>
                          <a:cs typeface="Calibri"/>
                        </a:rPr>
                        <a:t> </a:t>
                      </a:r>
                      <a:r>
                        <a:rPr sz="2500" spc="-10" dirty="0">
                          <a:latin typeface="Calibri"/>
                          <a:cs typeface="Calibri"/>
                        </a:rPr>
                        <a:t>TVC </a:t>
                      </a:r>
                      <a:r>
                        <a:rPr sz="2500" spc="-5" dirty="0">
                          <a:latin typeface="Calibri"/>
                          <a:cs typeface="Calibri"/>
                        </a:rPr>
                        <a:t>curve</a:t>
                      </a:r>
                      <a:r>
                        <a:rPr sz="2500" spc="-15" dirty="0">
                          <a:latin typeface="Calibri"/>
                          <a:cs typeface="Calibri"/>
                        </a:rPr>
                        <a:t> </a:t>
                      </a:r>
                      <a:r>
                        <a:rPr sz="2500" spc="-20" dirty="0">
                          <a:latin typeface="Calibri"/>
                          <a:cs typeface="Calibri"/>
                        </a:rPr>
                        <a:t>that’s</a:t>
                      </a:r>
                      <a:r>
                        <a:rPr sz="2500" spc="-15" dirty="0">
                          <a:latin typeface="Calibri"/>
                          <a:cs typeface="Calibri"/>
                        </a:rPr>
                        <a:t> </a:t>
                      </a:r>
                      <a:r>
                        <a:rPr sz="2500" spc="-10" dirty="0">
                          <a:latin typeface="Calibri"/>
                          <a:cs typeface="Calibri"/>
                        </a:rPr>
                        <a:t>shifted </a:t>
                      </a:r>
                      <a:r>
                        <a:rPr sz="2500" spc="-5" dirty="0">
                          <a:latin typeface="Calibri"/>
                          <a:cs typeface="Calibri"/>
                        </a:rPr>
                        <a:t>up</a:t>
                      </a:r>
                      <a:endParaRPr sz="2500">
                        <a:latin typeface="Calibri"/>
                        <a:cs typeface="Calibri"/>
                      </a:endParaRPr>
                    </a:p>
                    <a:p>
                      <a:pPr marL="542925" marR="340995" indent="-420370">
                        <a:lnSpc>
                          <a:spcPct val="100000"/>
                        </a:lnSpc>
                        <a:buFont typeface="Arial MT"/>
                        <a:buChar char="●"/>
                        <a:tabLst>
                          <a:tab pos="542290" algn="l"/>
                          <a:tab pos="542925" algn="l"/>
                        </a:tabLst>
                      </a:pPr>
                      <a:r>
                        <a:rPr sz="2500" spc="-5" dirty="0">
                          <a:latin typeface="Calibri"/>
                          <a:cs typeface="Calibri"/>
                        </a:rPr>
                        <a:t>the </a:t>
                      </a:r>
                      <a:r>
                        <a:rPr sz="2500" spc="-10" dirty="0">
                          <a:latin typeface="Calibri"/>
                          <a:cs typeface="Calibri"/>
                        </a:rPr>
                        <a:t>distance between </a:t>
                      </a:r>
                      <a:r>
                        <a:rPr sz="2500" spc="-30" dirty="0">
                          <a:latin typeface="Calibri"/>
                          <a:cs typeface="Calibri"/>
                        </a:rPr>
                        <a:t>TC </a:t>
                      </a:r>
                      <a:r>
                        <a:rPr sz="2500" dirty="0">
                          <a:latin typeface="Calibri"/>
                          <a:cs typeface="Calibri"/>
                        </a:rPr>
                        <a:t>and </a:t>
                      </a:r>
                      <a:r>
                        <a:rPr sz="2500" spc="-10" dirty="0">
                          <a:latin typeface="Calibri"/>
                          <a:cs typeface="Calibri"/>
                        </a:rPr>
                        <a:t>TVC </a:t>
                      </a:r>
                      <a:r>
                        <a:rPr sz="2500" spc="-5" dirty="0">
                          <a:latin typeface="Calibri"/>
                          <a:cs typeface="Calibri"/>
                        </a:rPr>
                        <a:t>is </a:t>
                      </a:r>
                      <a:r>
                        <a:rPr sz="2500" spc="-555" dirty="0">
                          <a:latin typeface="Calibri"/>
                          <a:cs typeface="Calibri"/>
                        </a:rPr>
                        <a:t> </a:t>
                      </a:r>
                      <a:r>
                        <a:rPr sz="2500" spc="-5" dirty="0">
                          <a:latin typeface="Calibri"/>
                          <a:cs typeface="Calibri"/>
                        </a:rPr>
                        <a:t>TFV</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7650" y="4305364"/>
            <a:ext cx="5557154" cy="4529135"/>
          </a:xfrm>
          <a:prstGeom prst="rect">
            <a:avLst/>
          </a:prstGeom>
        </p:spPr>
      </p:pic>
      <p:sp>
        <p:nvSpPr>
          <p:cNvPr id="3" name="object 3"/>
          <p:cNvSpPr txBox="1">
            <a:spLocks noGrp="1"/>
          </p:cNvSpPr>
          <p:nvPr>
            <p:ph type="title"/>
          </p:nvPr>
        </p:nvSpPr>
        <p:spPr>
          <a:xfrm>
            <a:off x="814338" y="590146"/>
            <a:ext cx="977138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15" dirty="0">
                <a:latin typeface="Calibri"/>
                <a:cs typeface="Calibri"/>
              </a:rPr>
              <a:t> Costs</a:t>
            </a:r>
            <a:r>
              <a:rPr sz="4100" spc="-20" dirty="0">
                <a:latin typeface="Calibri"/>
                <a:cs typeface="Calibri"/>
              </a:rPr>
              <a:t> </a:t>
            </a:r>
            <a:r>
              <a:rPr sz="4100" dirty="0">
                <a:latin typeface="Calibri"/>
                <a:cs typeface="Calibri"/>
              </a:rPr>
              <a:t>-</a:t>
            </a:r>
            <a:r>
              <a:rPr sz="4100" spc="-10" dirty="0">
                <a:latin typeface="Calibri"/>
                <a:cs typeface="Calibri"/>
              </a:rPr>
              <a:t> </a:t>
            </a:r>
            <a:r>
              <a:rPr sz="4100" spc="-110" dirty="0">
                <a:latin typeface="Calibri"/>
                <a:cs typeface="Calibri"/>
              </a:rPr>
              <a:t>ATC,</a:t>
            </a:r>
            <a:r>
              <a:rPr sz="4100" spc="-20" dirty="0">
                <a:latin typeface="Calibri"/>
                <a:cs typeface="Calibri"/>
              </a:rPr>
              <a:t> </a:t>
            </a:r>
            <a:r>
              <a:rPr sz="4100" spc="-15" dirty="0">
                <a:latin typeface="Calibri"/>
                <a:cs typeface="Calibri"/>
              </a:rPr>
              <a:t>AFC, </a:t>
            </a:r>
            <a:r>
              <a:rPr sz="4100" spc="-75" dirty="0">
                <a:latin typeface="Calibri"/>
                <a:cs typeface="Calibri"/>
              </a:rPr>
              <a:t>AVC,</a:t>
            </a:r>
            <a:r>
              <a:rPr sz="4100" spc="-20" dirty="0">
                <a:latin typeface="Calibri"/>
                <a:cs typeface="Calibri"/>
              </a:rPr>
              <a:t> </a:t>
            </a:r>
            <a:r>
              <a:rPr sz="4100" spc="-5" dirty="0">
                <a:latin typeface="Calibri"/>
                <a:cs typeface="Calibri"/>
              </a:rPr>
              <a:t>MC</a:t>
            </a:r>
            <a:r>
              <a:rPr sz="4100" spc="-10" dirty="0">
                <a:latin typeface="Calibri"/>
                <a:cs typeface="Calibri"/>
              </a:rPr>
              <a:t> </a:t>
            </a:r>
            <a:r>
              <a:rPr sz="4100" spc="-5" dirty="0">
                <a:latin typeface="Calibri"/>
                <a:cs typeface="Calibri"/>
              </a:rPr>
              <a:t>Curves</a:t>
            </a:r>
            <a:endParaRPr sz="4100">
              <a:latin typeface="Calibri"/>
              <a:cs typeface="Calibri"/>
            </a:endParaRPr>
          </a:p>
        </p:txBody>
      </p:sp>
      <p:graphicFrame>
        <p:nvGraphicFramePr>
          <p:cNvPr id="4" name="object 4"/>
          <p:cNvGraphicFramePr>
            <a:graphicFrameLocks noGrp="1"/>
          </p:cNvGraphicFramePr>
          <p:nvPr/>
        </p:nvGraphicFramePr>
        <p:xfrm>
          <a:off x="947787" y="1871812"/>
          <a:ext cx="16676369" cy="2109148"/>
        </p:xfrm>
        <a:graphic>
          <a:graphicData uri="http://schemas.openxmlformats.org/drawingml/2006/table">
            <a:tbl>
              <a:tblPr firstRow="1" bandRow="1">
                <a:tableStyleId>{2D5ABB26-0587-4C30-8999-92F81FD0307C}</a:tableStyleId>
              </a:tblPr>
              <a:tblGrid>
                <a:gridCol w="3190240">
                  <a:extLst>
                    <a:ext uri="{9D8B030D-6E8A-4147-A177-3AD203B41FA5}">
                      <a16:colId xmlns:a16="http://schemas.microsoft.com/office/drawing/2014/main" val="20000"/>
                    </a:ext>
                  </a:extLst>
                </a:gridCol>
                <a:gridCol w="3232785">
                  <a:extLst>
                    <a:ext uri="{9D8B030D-6E8A-4147-A177-3AD203B41FA5}">
                      <a16:colId xmlns:a16="http://schemas.microsoft.com/office/drawing/2014/main" val="20001"/>
                    </a:ext>
                  </a:extLst>
                </a:gridCol>
                <a:gridCol w="6477000">
                  <a:extLst>
                    <a:ext uri="{9D8B030D-6E8A-4147-A177-3AD203B41FA5}">
                      <a16:colId xmlns:a16="http://schemas.microsoft.com/office/drawing/2014/main" val="20002"/>
                    </a:ext>
                  </a:extLst>
                </a:gridCol>
                <a:gridCol w="3776344">
                  <a:extLst>
                    <a:ext uri="{9D8B030D-6E8A-4147-A177-3AD203B41FA5}">
                      <a16:colId xmlns:a16="http://schemas.microsoft.com/office/drawing/2014/main" val="20003"/>
                    </a:ext>
                  </a:extLst>
                </a:gridCol>
              </a:tblGrid>
              <a:tr h="563824">
                <a:tc>
                  <a:txBody>
                    <a:bodyPr/>
                    <a:lstStyle/>
                    <a:p>
                      <a:pPr algn="ctr">
                        <a:lnSpc>
                          <a:spcPct val="100000"/>
                        </a:lnSpc>
                        <a:spcBef>
                          <a:spcPts val="575"/>
                        </a:spcBef>
                      </a:pPr>
                      <a:r>
                        <a:rPr sz="2500" b="1" spc="-10" dirty="0">
                          <a:latin typeface="Calibri"/>
                          <a:cs typeface="Calibri"/>
                        </a:rPr>
                        <a:t>AFC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60" dirty="0">
                          <a:latin typeface="Calibri"/>
                          <a:cs typeface="Calibri"/>
                        </a:rPr>
                        <a:t>AVC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85" dirty="0">
                          <a:latin typeface="Calibri"/>
                          <a:cs typeface="Calibri"/>
                        </a:rPr>
                        <a:t>ATC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5" dirty="0">
                          <a:latin typeface="Calibri"/>
                          <a:cs typeface="Calibri"/>
                        </a:rPr>
                        <a:t>MC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5324">
                <a:tc>
                  <a:txBody>
                    <a:bodyPr/>
                    <a:lstStyle/>
                    <a:p>
                      <a:pPr marL="542925" marR="493395" indent="-420370">
                        <a:lnSpc>
                          <a:spcPct val="100000"/>
                        </a:lnSpc>
                        <a:spcBef>
                          <a:spcPts val="575"/>
                        </a:spcBef>
                        <a:buFont typeface="Arial MT"/>
                        <a:buChar char="●"/>
                        <a:tabLst>
                          <a:tab pos="542290" algn="l"/>
                          <a:tab pos="542925" algn="l"/>
                        </a:tabLst>
                      </a:pPr>
                      <a:r>
                        <a:rPr sz="2500" spc="-10" dirty="0">
                          <a:latin typeface="Calibri"/>
                          <a:cs typeface="Calibri"/>
                        </a:rPr>
                        <a:t>decreases </a:t>
                      </a:r>
                      <a:r>
                        <a:rPr sz="2500" dirty="0">
                          <a:latin typeface="Calibri"/>
                          <a:cs typeface="Calibri"/>
                        </a:rPr>
                        <a:t>as </a:t>
                      </a:r>
                      <a:r>
                        <a:rPr sz="2500" spc="5" dirty="0">
                          <a:latin typeface="Calibri"/>
                          <a:cs typeface="Calibri"/>
                        </a:rPr>
                        <a:t> </a:t>
                      </a:r>
                      <a:r>
                        <a:rPr sz="2500" spc="-5" dirty="0">
                          <a:latin typeface="Calibri"/>
                          <a:cs typeface="Calibri"/>
                        </a:rPr>
                        <a:t>output</a:t>
                      </a:r>
                      <a:r>
                        <a:rPr sz="2500" spc="-80" dirty="0">
                          <a:latin typeface="Calibri"/>
                          <a:cs typeface="Calibri"/>
                        </a:rPr>
                        <a:t> </a:t>
                      </a:r>
                      <a:r>
                        <a:rPr sz="2500" spc="-10" dirty="0">
                          <a:latin typeface="Calibri"/>
                          <a:cs typeface="Calibri"/>
                        </a:rPr>
                        <a:t>increases</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20370">
                        <a:lnSpc>
                          <a:spcPct val="100000"/>
                        </a:lnSpc>
                        <a:spcBef>
                          <a:spcPts val="575"/>
                        </a:spcBef>
                        <a:buFont typeface="Arial MT"/>
                        <a:buChar char="●"/>
                        <a:tabLst>
                          <a:tab pos="542290" algn="l"/>
                          <a:tab pos="542925" algn="l"/>
                        </a:tabLst>
                      </a:pPr>
                      <a:r>
                        <a:rPr sz="2500" spc="-5" dirty="0">
                          <a:latin typeface="Calibri"/>
                          <a:cs typeface="Calibri"/>
                        </a:rPr>
                        <a:t>U-shaped</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20370">
                        <a:lnSpc>
                          <a:spcPct val="100000"/>
                        </a:lnSpc>
                        <a:spcBef>
                          <a:spcPts val="575"/>
                        </a:spcBef>
                        <a:buFont typeface="Arial MT"/>
                        <a:buChar char="●"/>
                        <a:tabLst>
                          <a:tab pos="542290" algn="l"/>
                          <a:tab pos="542925" algn="l"/>
                        </a:tabLst>
                      </a:pPr>
                      <a:r>
                        <a:rPr sz="2500" spc="-5" dirty="0">
                          <a:latin typeface="Calibri"/>
                          <a:cs typeface="Calibri"/>
                        </a:rPr>
                        <a:t>U-shaped</a:t>
                      </a:r>
                      <a:endParaRPr sz="2500">
                        <a:latin typeface="Calibri"/>
                        <a:cs typeface="Calibri"/>
                      </a:endParaRPr>
                    </a:p>
                    <a:p>
                      <a:pPr marL="542290" marR="500380" indent="-420370">
                        <a:lnSpc>
                          <a:spcPct val="100000"/>
                        </a:lnSpc>
                        <a:buFont typeface="Arial MT"/>
                        <a:buChar char="●"/>
                        <a:tabLst>
                          <a:tab pos="542290" algn="l"/>
                          <a:tab pos="542925" algn="l"/>
                        </a:tabLst>
                      </a:pPr>
                      <a:r>
                        <a:rPr sz="2500" spc="-10" dirty="0">
                          <a:latin typeface="Calibri"/>
                          <a:cs typeface="Calibri"/>
                        </a:rPr>
                        <a:t>distance</a:t>
                      </a:r>
                      <a:r>
                        <a:rPr sz="2500" spc="-15" dirty="0">
                          <a:latin typeface="Calibri"/>
                          <a:cs typeface="Calibri"/>
                        </a:rPr>
                        <a:t> </a:t>
                      </a:r>
                      <a:r>
                        <a:rPr sz="2500" spc="-10" dirty="0">
                          <a:latin typeface="Calibri"/>
                          <a:cs typeface="Calibri"/>
                        </a:rPr>
                        <a:t>between</a:t>
                      </a:r>
                      <a:r>
                        <a:rPr sz="2500" spc="-15" dirty="0">
                          <a:latin typeface="Calibri"/>
                          <a:cs typeface="Calibri"/>
                        </a:rPr>
                        <a:t> </a:t>
                      </a:r>
                      <a:r>
                        <a:rPr sz="2500" spc="-85" dirty="0">
                          <a:latin typeface="Calibri"/>
                          <a:cs typeface="Calibri"/>
                        </a:rPr>
                        <a:t>ATC</a:t>
                      </a:r>
                      <a:r>
                        <a:rPr sz="2500" spc="-10" dirty="0">
                          <a:latin typeface="Calibri"/>
                          <a:cs typeface="Calibri"/>
                        </a:rPr>
                        <a:t> </a:t>
                      </a:r>
                      <a:r>
                        <a:rPr sz="2500" dirty="0">
                          <a:latin typeface="Calibri"/>
                          <a:cs typeface="Calibri"/>
                        </a:rPr>
                        <a:t>&amp;</a:t>
                      </a:r>
                      <a:r>
                        <a:rPr sz="2500" spc="-15" dirty="0">
                          <a:latin typeface="Calibri"/>
                          <a:cs typeface="Calibri"/>
                        </a:rPr>
                        <a:t> </a:t>
                      </a:r>
                      <a:r>
                        <a:rPr sz="2500" spc="-45" dirty="0">
                          <a:latin typeface="Calibri"/>
                          <a:cs typeface="Calibri"/>
                        </a:rPr>
                        <a:t>AVC</a:t>
                      </a:r>
                      <a:r>
                        <a:rPr sz="2500" spc="-10" dirty="0">
                          <a:latin typeface="Calibri"/>
                          <a:cs typeface="Calibri"/>
                        </a:rPr>
                        <a:t> </a:t>
                      </a:r>
                      <a:r>
                        <a:rPr sz="2500" spc="-5" dirty="0">
                          <a:latin typeface="Calibri"/>
                          <a:cs typeface="Calibri"/>
                        </a:rPr>
                        <a:t>is</a:t>
                      </a:r>
                      <a:r>
                        <a:rPr sz="2500" spc="-15" dirty="0">
                          <a:latin typeface="Calibri"/>
                          <a:cs typeface="Calibri"/>
                        </a:rPr>
                        <a:t> AFC, </a:t>
                      </a:r>
                      <a:r>
                        <a:rPr sz="2500" dirty="0">
                          <a:latin typeface="Calibri"/>
                          <a:cs typeface="Calibri"/>
                        </a:rPr>
                        <a:t>and</a:t>
                      </a:r>
                      <a:r>
                        <a:rPr sz="2500" spc="-10" dirty="0">
                          <a:latin typeface="Calibri"/>
                          <a:cs typeface="Calibri"/>
                        </a:rPr>
                        <a:t> </a:t>
                      </a:r>
                      <a:r>
                        <a:rPr sz="2500" spc="-5" dirty="0">
                          <a:latin typeface="Calibri"/>
                          <a:cs typeface="Calibri"/>
                        </a:rPr>
                        <a:t>it </a:t>
                      </a:r>
                      <a:r>
                        <a:rPr sz="2500" spc="-550" dirty="0">
                          <a:latin typeface="Calibri"/>
                          <a:cs typeface="Calibri"/>
                        </a:rPr>
                        <a:t> </a:t>
                      </a:r>
                      <a:r>
                        <a:rPr sz="2500" spc="-10" dirty="0">
                          <a:latin typeface="Calibri"/>
                          <a:cs typeface="Calibri"/>
                        </a:rPr>
                        <a:t>shortens </a:t>
                      </a:r>
                      <a:r>
                        <a:rPr sz="2500" spc="-5" dirty="0">
                          <a:latin typeface="Calibri"/>
                          <a:cs typeface="Calibri"/>
                        </a:rPr>
                        <a:t>because</a:t>
                      </a:r>
                      <a:r>
                        <a:rPr sz="2500" spc="-10" dirty="0">
                          <a:latin typeface="Calibri"/>
                          <a:cs typeface="Calibri"/>
                        </a:rPr>
                        <a:t> </a:t>
                      </a:r>
                      <a:r>
                        <a:rPr sz="2500" spc="-85" dirty="0">
                          <a:latin typeface="Calibri"/>
                          <a:cs typeface="Calibri"/>
                        </a:rPr>
                        <a:t>ATC</a:t>
                      </a:r>
                      <a:r>
                        <a:rPr sz="2500" spc="-5" dirty="0">
                          <a:latin typeface="Calibri"/>
                          <a:cs typeface="Calibri"/>
                        </a:rPr>
                        <a:t> is</a:t>
                      </a:r>
                      <a:r>
                        <a:rPr sz="2500" spc="-10" dirty="0">
                          <a:latin typeface="Calibri"/>
                          <a:cs typeface="Calibri"/>
                        </a:rPr>
                        <a:t> decreasing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101600" indent="-420370">
                        <a:lnSpc>
                          <a:spcPct val="100000"/>
                        </a:lnSpc>
                        <a:spcBef>
                          <a:spcPts val="575"/>
                        </a:spcBef>
                        <a:buFont typeface="Arial MT"/>
                        <a:buChar char="●"/>
                        <a:tabLst>
                          <a:tab pos="542290" algn="l"/>
                          <a:tab pos="542925" algn="l"/>
                        </a:tabLst>
                      </a:pPr>
                      <a:r>
                        <a:rPr sz="2500" spc="-10" dirty="0">
                          <a:latin typeface="Calibri"/>
                          <a:cs typeface="Calibri"/>
                        </a:rPr>
                        <a:t>decreases until </a:t>
                      </a:r>
                      <a:r>
                        <a:rPr sz="2500" dirty="0">
                          <a:latin typeface="Calibri"/>
                          <a:cs typeface="Calibri"/>
                        </a:rPr>
                        <a:t>a </a:t>
                      </a:r>
                      <a:r>
                        <a:rPr sz="2500" spc="-10" dirty="0">
                          <a:latin typeface="Calibri"/>
                          <a:cs typeface="Calibri"/>
                        </a:rPr>
                        <a:t>certain </a:t>
                      </a:r>
                      <a:r>
                        <a:rPr sz="2500" spc="-560" dirty="0">
                          <a:latin typeface="Calibri"/>
                          <a:cs typeface="Calibri"/>
                        </a:rPr>
                        <a:t> </a:t>
                      </a:r>
                      <a:r>
                        <a:rPr sz="2500" spc="-10" dirty="0">
                          <a:latin typeface="Calibri"/>
                          <a:cs typeface="Calibri"/>
                        </a:rPr>
                        <a:t>point</a:t>
                      </a:r>
                      <a:r>
                        <a:rPr sz="2500" spc="-15" dirty="0">
                          <a:latin typeface="Calibri"/>
                          <a:cs typeface="Calibri"/>
                        </a:rPr>
                        <a:t> </a:t>
                      </a:r>
                      <a:r>
                        <a:rPr sz="2500" spc="-25" dirty="0">
                          <a:latin typeface="Calibri"/>
                          <a:cs typeface="Calibri"/>
                        </a:rPr>
                        <a:t>before</a:t>
                      </a:r>
                      <a:r>
                        <a:rPr sz="2500" spc="-10" dirty="0">
                          <a:latin typeface="Calibri"/>
                          <a:cs typeface="Calibri"/>
                        </a:rPr>
                        <a:t> </a:t>
                      </a:r>
                      <a:r>
                        <a:rPr sz="2500" spc="-5" dirty="0">
                          <a:latin typeface="Calibri"/>
                          <a:cs typeface="Calibri"/>
                        </a:rPr>
                        <a:t>it</a:t>
                      </a:r>
                      <a:r>
                        <a:rPr sz="2500" spc="-15" dirty="0">
                          <a:latin typeface="Calibri"/>
                          <a:cs typeface="Calibri"/>
                        </a:rPr>
                        <a:t> </a:t>
                      </a:r>
                      <a:r>
                        <a:rPr sz="2500" spc="-5" dirty="0">
                          <a:latin typeface="Calibri"/>
                          <a:cs typeface="Calibri"/>
                        </a:rPr>
                        <a:t>begins </a:t>
                      </a:r>
                      <a:r>
                        <a:rPr sz="2500" dirty="0">
                          <a:latin typeface="Calibri"/>
                          <a:cs typeface="Calibri"/>
                        </a:rPr>
                        <a:t> </a:t>
                      </a:r>
                      <a:r>
                        <a:rPr sz="2500" spc="-10" dirty="0">
                          <a:latin typeface="Calibri"/>
                          <a:cs typeface="Calibri"/>
                        </a:rPr>
                        <a:t>increasing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5" name="object 5"/>
          <p:cNvSpPr txBox="1"/>
          <p:nvPr/>
        </p:nvSpPr>
        <p:spPr>
          <a:xfrm>
            <a:off x="8274968" y="5206897"/>
            <a:ext cx="6735445" cy="1808480"/>
          </a:xfrm>
          <a:prstGeom prst="rect">
            <a:avLst/>
          </a:prstGeom>
        </p:spPr>
        <p:txBody>
          <a:bodyPr vert="horz" wrap="square" lIns="0" tIns="210820" rIns="0" bIns="0" rtlCol="0">
            <a:spAutoFit/>
          </a:bodyPr>
          <a:lstStyle/>
          <a:p>
            <a:pPr marL="440055" indent="-427990">
              <a:lnSpc>
                <a:spcPct val="100000"/>
              </a:lnSpc>
              <a:spcBef>
                <a:spcPts val="1660"/>
              </a:spcBef>
              <a:buFont typeface="Arial MT"/>
              <a:buChar char="●"/>
              <a:tabLst>
                <a:tab pos="440055" algn="l"/>
                <a:tab pos="440690" algn="l"/>
              </a:tabLst>
            </a:pPr>
            <a:r>
              <a:rPr sz="2600" spc="-5" dirty="0">
                <a:latin typeface="Calibri"/>
                <a:cs typeface="Calibri"/>
              </a:rPr>
              <a:t>MC</a:t>
            </a:r>
            <a:r>
              <a:rPr sz="2600" spc="-15" dirty="0">
                <a:latin typeface="Calibri"/>
                <a:cs typeface="Calibri"/>
              </a:rPr>
              <a:t> </a:t>
            </a:r>
            <a:r>
              <a:rPr sz="2600" spc="-5" dirty="0">
                <a:latin typeface="Calibri"/>
                <a:cs typeface="Calibri"/>
              </a:rPr>
              <a:t>is below </a:t>
            </a:r>
            <a:r>
              <a:rPr sz="2600" spc="-75" dirty="0">
                <a:latin typeface="Calibri"/>
                <a:cs typeface="Calibri"/>
              </a:rPr>
              <a:t>AVC/ATC</a:t>
            </a:r>
            <a:r>
              <a:rPr sz="2600" spc="5" dirty="0">
                <a:latin typeface="Calibri"/>
                <a:cs typeface="Calibri"/>
              </a:rPr>
              <a:t> </a:t>
            </a:r>
            <a:r>
              <a:rPr sz="2600" dirty="0">
                <a:latin typeface="Arial MT"/>
                <a:cs typeface="Arial MT"/>
              </a:rPr>
              <a:t>→</a:t>
            </a:r>
            <a:r>
              <a:rPr sz="2600" spc="-140" dirty="0">
                <a:latin typeface="Arial MT"/>
                <a:cs typeface="Arial MT"/>
              </a:rPr>
              <a:t> </a:t>
            </a:r>
            <a:r>
              <a:rPr sz="2600" spc="-75" dirty="0">
                <a:latin typeface="Calibri"/>
                <a:cs typeface="Calibri"/>
              </a:rPr>
              <a:t>AVC/ATC</a:t>
            </a:r>
            <a:r>
              <a:rPr sz="2600" spc="-5" dirty="0">
                <a:latin typeface="Calibri"/>
                <a:cs typeface="Calibri"/>
              </a:rPr>
              <a:t> is </a:t>
            </a:r>
            <a:r>
              <a:rPr sz="2600" spc="-10" dirty="0">
                <a:latin typeface="Calibri"/>
                <a:cs typeface="Calibri"/>
              </a:rPr>
              <a:t>decreasing</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MC</a:t>
            </a:r>
            <a:r>
              <a:rPr sz="2600" spc="-15" dirty="0">
                <a:latin typeface="Calibri"/>
                <a:cs typeface="Calibri"/>
              </a:rPr>
              <a:t> </a:t>
            </a:r>
            <a:r>
              <a:rPr sz="2600" spc="-5" dirty="0">
                <a:latin typeface="Calibri"/>
                <a:cs typeface="Calibri"/>
              </a:rPr>
              <a:t>is </a:t>
            </a:r>
            <a:r>
              <a:rPr sz="2600" spc="-10" dirty="0">
                <a:latin typeface="Calibri"/>
                <a:cs typeface="Calibri"/>
              </a:rPr>
              <a:t>above</a:t>
            </a:r>
            <a:r>
              <a:rPr sz="2600" spc="-5" dirty="0">
                <a:latin typeface="Calibri"/>
                <a:cs typeface="Calibri"/>
              </a:rPr>
              <a:t> </a:t>
            </a:r>
            <a:r>
              <a:rPr sz="2600" spc="-75" dirty="0">
                <a:latin typeface="Calibri"/>
                <a:cs typeface="Calibri"/>
              </a:rPr>
              <a:t>AVC/ATC</a:t>
            </a:r>
            <a:r>
              <a:rPr sz="2600" spc="5" dirty="0">
                <a:latin typeface="Calibri"/>
                <a:cs typeface="Calibri"/>
              </a:rPr>
              <a:t> </a:t>
            </a:r>
            <a:r>
              <a:rPr sz="2600" dirty="0">
                <a:latin typeface="Arial MT"/>
                <a:cs typeface="Arial MT"/>
              </a:rPr>
              <a:t>→</a:t>
            </a:r>
            <a:r>
              <a:rPr sz="2600" spc="-145" dirty="0">
                <a:latin typeface="Arial MT"/>
                <a:cs typeface="Arial MT"/>
              </a:rPr>
              <a:t> </a:t>
            </a:r>
            <a:r>
              <a:rPr sz="2600" spc="-75" dirty="0">
                <a:latin typeface="Calibri"/>
                <a:cs typeface="Calibri"/>
              </a:rPr>
              <a:t>AVC/ATC</a:t>
            </a:r>
            <a:r>
              <a:rPr sz="2600" spc="-5" dirty="0">
                <a:latin typeface="Calibri"/>
                <a:cs typeface="Calibri"/>
              </a:rPr>
              <a:t> is </a:t>
            </a:r>
            <a:r>
              <a:rPr sz="2600" spc="-10" dirty="0">
                <a:latin typeface="Calibri"/>
                <a:cs typeface="Calibri"/>
              </a:rPr>
              <a:t>increasing</a:t>
            </a:r>
            <a:endParaRPr sz="2600">
              <a:latin typeface="Calibri"/>
              <a:cs typeface="Calibri"/>
            </a:endParaRPr>
          </a:p>
          <a:p>
            <a:pPr marL="440055" indent="-427990">
              <a:lnSpc>
                <a:spcPct val="100000"/>
              </a:lnSpc>
              <a:spcBef>
                <a:spcPts val="1560"/>
              </a:spcBef>
              <a:buFont typeface="Arial MT"/>
              <a:buChar char="●"/>
              <a:tabLst>
                <a:tab pos="440055" algn="l"/>
                <a:tab pos="440690" algn="l"/>
                <a:tab pos="1285875" algn="l"/>
              </a:tabLst>
            </a:pPr>
            <a:r>
              <a:rPr sz="2600" spc="-5" dirty="0">
                <a:latin typeface="Calibri"/>
                <a:cs typeface="Calibri"/>
              </a:rPr>
              <a:t>MC</a:t>
            </a:r>
            <a:r>
              <a:rPr sz="2600" spc="-10" dirty="0">
                <a:latin typeface="Calibri"/>
                <a:cs typeface="Calibri"/>
              </a:rPr>
              <a:t> </a:t>
            </a:r>
            <a:r>
              <a:rPr sz="2600" dirty="0">
                <a:latin typeface="Calibri"/>
                <a:cs typeface="Calibri"/>
              </a:rPr>
              <a:t>=	</a:t>
            </a:r>
            <a:r>
              <a:rPr sz="2600" spc="-75" dirty="0">
                <a:latin typeface="Calibri"/>
                <a:cs typeface="Calibri"/>
              </a:rPr>
              <a:t>AVC/ATC</a:t>
            </a:r>
            <a:r>
              <a:rPr sz="2600" dirty="0">
                <a:latin typeface="Calibri"/>
                <a:cs typeface="Calibri"/>
              </a:rPr>
              <a:t> </a:t>
            </a:r>
            <a:r>
              <a:rPr sz="2600" dirty="0">
                <a:latin typeface="Arial MT"/>
                <a:cs typeface="Arial MT"/>
              </a:rPr>
              <a:t>→</a:t>
            </a:r>
            <a:r>
              <a:rPr sz="2600" spc="-145" dirty="0">
                <a:latin typeface="Arial MT"/>
                <a:cs typeface="Arial MT"/>
              </a:rPr>
              <a:t> </a:t>
            </a:r>
            <a:r>
              <a:rPr sz="2600" spc="-75" dirty="0">
                <a:latin typeface="Calibri"/>
                <a:cs typeface="Calibri"/>
              </a:rPr>
              <a:t>AVC/ATC</a:t>
            </a:r>
            <a:r>
              <a:rPr sz="2600" spc="-10"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at </a:t>
            </a:r>
            <a:r>
              <a:rPr sz="2600" spc="-5" dirty="0">
                <a:latin typeface="Calibri"/>
                <a:cs typeface="Calibri"/>
              </a:rPr>
              <a:t>minimum</a:t>
            </a:r>
            <a:endParaRPr sz="2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01400" y="1943100"/>
            <a:ext cx="6569675" cy="5905050"/>
          </a:xfrm>
          <a:prstGeom prst="rect">
            <a:avLst/>
          </a:prstGeom>
        </p:spPr>
      </p:pic>
      <p:sp>
        <p:nvSpPr>
          <p:cNvPr id="3" name="object 3"/>
          <p:cNvSpPr txBox="1"/>
          <p:nvPr/>
        </p:nvSpPr>
        <p:spPr>
          <a:xfrm>
            <a:off x="896426" y="1423761"/>
            <a:ext cx="10304973" cy="7699159"/>
          </a:xfrm>
          <a:prstGeom prst="rect">
            <a:avLst/>
          </a:prstGeom>
        </p:spPr>
        <p:txBody>
          <a:bodyPr vert="horz" wrap="square" lIns="0" tIns="12700" rIns="0" bIns="0" rtlCol="0" anchor="t">
            <a:spAutoFit/>
          </a:bodyPr>
          <a:lstStyle/>
          <a:p>
            <a:pPr marL="12700">
              <a:lnSpc>
                <a:spcPct val="100000"/>
              </a:lnSpc>
              <a:spcBef>
                <a:spcPts val="100"/>
              </a:spcBef>
            </a:pPr>
            <a:r>
              <a:rPr sz="3200" b="1" u="heavy" spc="-5" dirty="0">
                <a:solidFill>
                  <a:srgbClr val="1155CC"/>
                </a:solidFill>
                <a:uFill>
                  <a:solidFill>
                    <a:srgbClr val="1155CC"/>
                  </a:solidFill>
                </a:uFill>
                <a:latin typeface="Calibri"/>
                <a:cs typeface="Calibri"/>
              </a:rPr>
              <a:t>Q1</a:t>
            </a:r>
            <a:r>
              <a:rPr sz="3200" b="1" spc="-5" dirty="0">
                <a:latin typeface="Calibri"/>
                <a:cs typeface="Calibri"/>
              </a:rPr>
              <a:t>: </a:t>
            </a:r>
            <a:r>
              <a:rPr sz="3200" spc="-5" dirty="0">
                <a:latin typeface="Calibri"/>
                <a:cs typeface="Calibri"/>
              </a:rPr>
              <a:t>Explain </a:t>
            </a:r>
            <a:r>
              <a:rPr sz="3200" spc="-20" dirty="0">
                <a:latin typeface="Calibri"/>
                <a:cs typeface="Calibri"/>
              </a:rPr>
              <a:t>why</a:t>
            </a:r>
            <a:r>
              <a:rPr sz="3200" spc="-5" dirty="0">
                <a:latin typeface="Calibri"/>
                <a:cs typeface="Calibri"/>
              </a:rPr>
              <a:t> the PPF curves </a:t>
            </a:r>
            <a:r>
              <a:rPr sz="3200" spc="-15" dirty="0">
                <a:latin typeface="Calibri"/>
                <a:cs typeface="Calibri"/>
              </a:rPr>
              <a:t>outwards</a:t>
            </a:r>
            <a:r>
              <a:rPr sz="3200" spc="-5" dirty="0">
                <a:latin typeface="Calibri"/>
                <a:cs typeface="Calibri"/>
              </a:rPr>
              <a:t> </a:t>
            </a:r>
            <a:r>
              <a:rPr sz="3200" spc="-20" dirty="0">
                <a:latin typeface="Calibri"/>
                <a:cs typeface="Calibri"/>
              </a:rPr>
              <a:t>(concave</a:t>
            </a:r>
            <a:r>
              <a:rPr sz="3200" spc="-5" dirty="0">
                <a:latin typeface="Calibri"/>
                <a:cs typeface="Calibri"/>
              </a:rPr>
              <a:t> shape)?</a:t>
            </a:r>
            <a:endParaRPr sz="3200" dirty="0">
              <a:latin typeface="Calibri"/>
              <a:cs typeface="Calibri"/>
            </a:endParaRPr>
          </a:p>
          <a:p>
            <a:pPr marL="12700" marR="5080">
              <a:lnSpc>
                <a:spcPct val="114999"/>
              </a:lnSpc>
              <a:spcBef>
                <a:spcPts val="5"/>
              </a:spcBef>
            </a:pPr>
            <a:r>
              <a:rPr lang="en-CA" sz="3200" spc="-5" dirty="0">
                <a:solidFill>
                  <a:srgbClr val="FF0000"/>
                </a:solidFill>
                <a:latin typeface="Calibri"/>
                <a:cs typeface="Calibri"/>
              </a:rPr>
              <a:t>This is b</a:t>
            </a:r>
            <a:r>
              <a:rPr sz="3200" spc="-5" dirty="0" err="1">
                <a:solidFill>
                  <a:srgbClr val="FF0000"/>
                </a:solidFill>
                <a:latin typeface="Calibri"/>
                <a:cs typeface="Calibri"/>
              </a:rPr>
              <a:t>ecause</a:t>
            </a:r>
            <a:r>
              <a:rPr sz="3200" spc="-5" dirty="0">
                <a:solidFill>
                  <a:srgbClr val="FF0000"/>
                </a:solidFill>
                <a:latin typeface="Calibri"/>
                <a:cs typeface="Calibri"/>
              </a:rPr>
              <a:t> </a:t>
            </a:r>
            <a:r>
              <a:rPr sz="3200" spc="-15" dirty="0">
                <a:solidFill>
                  <a:srgbClr val="FF0000"/>
                </a:solidFill>
                <a:latin typeface="Calibri"/>
                <a:cs typeface="Calibri"/>
              </a:rPr>
              <a:t>resources</a:t>
            </a:r>
            <a:r>
              <a:rPr sz="3200" dirty="0">
                <a:solidFill>
                  <a:srgbClr val="FF0000"/>
                </a:solidFill>
                <a:latin typeface="Calibri"/>
                <a:cs typeface="Calibri"/>
              </a:rPr>
              <a:t> </a:t>
            </a:r>
            <a:r>
              <a:rPr sz="3200" spc="-10" dirty="0">
                <a:solidFill>
                  <a:srgbClr val="FF0000"/>
                </a:solidFill>
                <a:latin typeface="Calibri"/>
                <a:cs typeface="Calibri"/>
              </a:rPr>
              <a:t>aren’t</a:t>
            </a:r>
            <a:r>
              <a:rPr sz="3200" spc="-5" dirty="0">
                <a:solidFill>
                  <a:srgbClr val="FF0000"/>
                </a:solidFill>
                <a:latin typeface="Calibri"/>
                <a:cs typeface="Calibri"/>
              </a:rPr>
              <a:t> equally</a:t>
            </a:r>
            <a:r>
              <a:rPr sz="3200" dirty="0">
                <a:solidFill>
                  <a:srgbClr val="FF0000"/>
                </a:solidFill>
                <a:latin typeface="Calibri"/>
                <a:cs typeface="Calibri"/>
              </a:rPr>
              <a:t> </a:t>
            </a:r>
            <a:r>
              <a:rPr sz="3200" spc="-15" dirty="0">
                <a:solidFill>
                  <a:srgbClr val="FF0000"/>
                </a:solidFill>
                <a:latin typeface="Calibri"/>
                <a:cs typeface="Calibri"/>
              </a:rPr>
              <a:t>productive</a:t>
            </a:r>
            <a:r>
              <a:rPr sz="3200" spc="-5" dirty="0">
                <a:solidFill>
                  <a:srgbClr val="FF0000"/>
                </a:solidFill>
                <a:latin typeface="Calibri"/>
                <a:cs typeface="Calibri"/>
              </a:rPr>
              <a:t> in</a:t>
            </a:r>
            <a:r>
              <a:rPr sz="3200" dirty="0">
                <a:solidFill>
                  <a:srgbClr val="FF0000"/>
                </a:solidFill>
                <a:latin typeface="Calibri"/>
                <a:cs typeface="Calibri"/>
              </a:rPr>
              <a:t> all</a:t>
            </a:r>
            <a:r>
              <a:rPr sz="3200" spc="-5" dirty="0">
                <a:solidFill>
                  <a:srgbClr val="FF0000"/>
                </a:solidFill>
                <a:latin typeface="Calibri"/>
                <a:cs typeface="Calibri"/>
              </a:rPr>
              <a:t> </a:t>
            </a:r>
            <a:r>
              <a:rPr sz="3200" dirty="0">
                <a:solidFill>
                  <a:srgbClr val="FF0000"/>
                </a:solidFill>
                <a:latin typeface="Calibri"/>
                <a:cs typeface="Calibri"/>
              </a:rPr>
              <a:t>activities. </a:t>
            </a:r>
            <a:r>
              <a:rPr sz="3200" spc="-15" dirty="0">
                <a:solidFill>
                  <a:srgbClr val="FF0000"/>
                </a:solidFill>
                <a:latin typeface="Calibri"/>
                <a:cs typeface="Calibri"/>
              </a:rPr>
              <a:t>For</a:t>
            </a:r>
            <a:r>
              <a:rPr sz="3200" spc="-5" dirty="0">
                <a:solidFill>
                  <a:srgbClr val="FF0000"/>
                </a:solidFill>
                <a:latin typeface="Calibri"/>
                <a:cs typeface="Calibri"/>
              </a:rPr>
              <a:t> </a:t>
            </a:r>
            <a:r>
              <a:rPr sz="3200" spc="-15" dirty="0">
                <a:solidFill>
                  <a:srgbClr val="FF0000"/>
                </a:solidFill>
                <a:latin typeface="Calibri"/>
                <a:cs typeface="Calibri"/>
              </a:rPr>
              <a:t>example, </a:t>
            </a:r>
            <a:r>
              <a:rPr sz="3200" spc="-10" dirty="0">
                <a:solidFill>
                  <a:srgbClr val="FF0000"/>
                </a:solidFill>
                <a:latin typeface="Calibri"/>
                <a:cs typeface="Calibri"/>
              </a:rPr>
              <a:t> </a:t>
            </a:r>
            <a:r>
              <a:rPr sz="3200" spc="-15" dirty="0">
                <a:solidFill>
                  <a:srgbClr val="FF0000"/>
                </a:solidFill>
                <a:latin typeface="Calibri"/>
                <a:cs typeface="Calibri"/>
              </a:rPr>
              <a:t>factory</a:t>
            </a:r>
            <a:r>
              <a:rPr sz="3200" spc="-10" dirty="0">
                <a:solidFill>
                  <a:srgbClr val="FF0000"/>
                </a:solidFill>
                <a:latin typeface="Calibri"/>
                <a:cs typeface="Calibri"/>
              </a:rPr>
              <a:t> </a:t>
            </a:r>
            <a:r>
              <a:rPr sz="3200" spc="-25" dirty="0">
                <a:solidFill>
                  <a:srgbClr val="FF0000"/>
                </a:solidFill>
                <a:latin typeface="Calibri"/>
                <a:cs typeface="Calibri"/>
              </a:rPr>
              <a:t>workers</a:t>
            </a:r>
            <a:r>
              <a:rPr sz="3200" spc="-5" dirty="0">
                <a:solidFill>
                  <a:srgbClr val="FF0000"/>
                </a:solidFill>
                <a:latin typeface="Calibri"/>
                <a:cs typeface="Calibri"/>
              </a:rPr>
              <a:t> skilled </a:t>
            </a:r>
            <a:r>
              <a:rPr sz="3200" spc="-15" dirty="0">
                <a:solidFill>
                  <a:srgbClr val="FF0000"/>
                </a:solidFill>
                <a:latin typeface="Calibri"/>
                <a:cs typeface="Calibri"/>
              </a:rPr>
              <a:t>at</a:t>
            </a:r>
            <a:r>
              <a:rPr sz="3200" spc="-5" dirty="0">
                <a:solidFill>
                  <a:srgbClr val="FF0000"/>
                </a:solidFill>
                <a:latin typeface="Calibri"/>
                <a:cs typeface="Calibri"/>
              </a:rPr>
              <a:t> making</a:t>
            </a:r>
            <a:r>
              <a:rPr sz="3200" spc="-10" dirty="0">
                <a:solidFill>
                  <a:srgbClr val="FF0000"/>
                </a:solidFill>
                <a:latin typeface="Calibri"/>
                <a:cs typeface="Calibri"/>
              </a:rPr>
              <a:t> </a:t>
            </a:r>
            <a:r>
              <a:rPr sz="3200" spc="-25" dirty="0">
                <a:solidFill>
                  <a:srgbClr val="FF0000"/>
                </a:solidFill>
                <a:latin typeface="Calibri"/>
                <a:cs typeface="Calibri"/>
              </a:rPr>
              <a:t>coke</a:t>
            </a:r>
            <a:r>
              <a:rPr lang="en-CA" sz="3200" spc="-25" dirty="0">
                <a:solidFill>
                  <a:srgbClr val="FF0000"/>
                </a:solidFill>
                <a:latin typeface="Calibri"/>
                <a:cs typeface="Calibri"/>
              </a:rPr>
              <a:t> </a:t>
            </a:r>
            <a:r>
              <a:rPr sz="3200" spc="-20" dirty="0">
                <a:solidFill>
                  <a:srgbClr val="FF0000"/>
                </a:solidFill>
                <a:latin typeface="Calibri"/>
                <a:cs typeface="Calibri"/>
              </a:rPr>
              <a:t>may</a:t>
            </a:r>
            <a:r>
              <a:rPr sz="3200" spc="-5" dirty="0">
                <a:solidFill>
                  <a:srgbClr val="FF0000"/>
                </a:solidFill>
                <a:latin typeface="Calibri"/>
                <a:cs typeface="Calibri"/>
              </a:rPr>
              <a:t> know nothing </a:t>
            </a:r>
            <a:r>
              <a:rPr sz="3200" dirty="0">
                <a:solidFill>
                  <a:srgbClr val="FF0000"/>
                </a:solidFill>
                <a:latin typeface="Calibri"/>
                <a:cs typeface="Calibri"/>
              </a:rPr>
              <a:t> about</a:t>
            </a:r>
            <a:r>
              <a:rPr sz="3200" spc="-10" dirty="0">
                <a:solidFill>
                  <a:srgbClr val="FF0000"/>
                </a:solidFill>
                <a:latin typeface="Calibri"/>
                <a:cs typeface="Calibri"/>
              </a:rPr>
              <a:t> </a:t>
            </a:r>
            <a:r>
              <a:rPr sz="3200" spc="-5" dirty="0">
                <a:solidFill>
                  <a:srgbClr val="FF0000"/>
                </a:solidFill>
                <a:latin typeface="Calibri"/>
                <a:cs typeface="Calibri"/>
              </a:rPr>
              <a:t>making </a:t>
            </a:r>
            <a:r>
              <a:rPr sz="3200" spc="-10" dirty="0">
                <a:solidFill>
                  <a:srgbClr val="FF0000"/>
                </a:solidFill>
                <a:latin typeface="Calibri"/>
                <a:cs typeface="Calibri"/>
              </a:rPr>
              <a:t>pizza.</a:t>
            </a:r>
            <a:r>
              <a:rPr sz="3200" spc="-5" dirty="0">
                <a:solidFill>
                  <a:srgbClr val="FF0000"/>
                </a:solidFill>
                <a:latin typeface="Calibri"/>
                <a:cs typeface="Calibri"/>
              </a:rPr>
              <a:t> As</a:t>
            </a:r>
            <a:r>
              <a:rPr sz="3200" spc="-10" dirty="0">
                <a:solidFill>
                  <a:srgbClr val="FF0000"/>
                </a:solidFill>
                <a:latin typeface="Calibri"/>
                <a:cs typeface="Calibri"/>
              </a:rPr>
              <a:t> </a:t>
            </a:r>
            <a:r>
              <a:rPr sz="3200" spc="-15" dirty="0">
                <a:solidFill>
                  <a:srgbClr val="FF0000"/>
                </a:solidFill>
                <a:latin typeface="Calibri"/>
                <a:cs typeface="Calibri"/>
              </a:rPr>
              <a:t>we</a:t>
            </a:r>
            <a:r>
              <a:rPr sz="3200" spc="-5" dirty="0">
                <a:solidFill>
                  <a:srgbClr val="FF0000"/>
                </a:solidFill>
                <a:latin typeface="Calibri"/>
                <a:cs typeface="Calibri"/>
              </a:rPr>
              <a:t> </a:t>
            </a:r>
            <a:r>
              <a:rPr sz="3200" dirty="0">
                <a:solidFill>
                  <a:srgbClr val="FF0000"/>
                </a:solidFill>
                <a:latin typeface="Calibri"/>
                <a:cs typeface="Calibri"/>
              </a:rPr>
              <a:t>ask</a:t>
            </a:r>
            <a:r>
              <a:rPr sz="3200" spc="-5" dirty="0">
                <a:solidFill>
                  <a:srgbClr val="FF0000"/>
                </a:solidFill>
                <a:latin typeface="Calibri"/>
                <a:cs typeface="Calibri"/>
              </a:rPr>
              <a:t> </a:t>
            </a:r>
            <a:r>
              <a:rPr sz="3200" spc="-15" dirty="0">
                <a:solidFill>
                  <a:srgbClr val="FF0000"/>
                </a:solidFill>
                <a:latin typeface="Calibri"/>
                <a:cs typeface="Calibri"/>
              </a:rPr>
              <a:t>more</a:t>
            </a:r>
            <a:r>
              <a:rPr sz="3200" spc="-10" dirty="0">
                <a:solidFill>
                  <a:srgbClr val="FF0000"/>
                </a:solidFill>
                <a:latin typeface="Calibri"/>
                <a:cs typeface="Calibri"/>
              </a:rPr>
              <a:t> </a:t>
            </a:r>
            <a:r>
              <a:rPr sz="3200" spc="-5" dirty="0">
                <a:solidFill>
                  <a:srgbClr val="FF0000"/>
                </a:solidFill>
                <a:latin typeface="Calibri"/>
                <a:cs typeface="Calibri"/>
              </a:rPr>
              <a:t>of them </a:t>
            </a:r>
            <a:r>
              <a:rPr sz="3200" spc="-15" dirty="0">
                <a:solidFill>
                  <a:srgbClr val="FF0000"/>
                </a:solidFill>
                <a:latin typeface="Calibri"/>
                <a:cs typeface="Calibri"/>
              </a:rPr>
              <a:t>to</a:t>
            </a:r>
            <a:r>
              <a:rPr sz="3200" spc="-10" dirty="0">
                <a:solidFill>
                  <a:srgbClr val="FF0000"/>
                </a:solidFill>
                <a:latin typeface="Calibri"/>
                <a:cs typeface="Calibri"/>
              </a:rPr>
              <a:t> </a:t>
            </a:r>
            <a:r>
              <a:rPr sz="3200" spc="-25" dirty="0">
                <a:solidFill>
                  <a:srgbClr val="FF0000"/>
                </a:solidFill>
                <a:latin typeface="Calibri"/>
                <a:cs typeface="Calibri"/>
              </a:rPr>
              <a:t>make</a:t>
            </a:r>
            <a:r>
              <a:rPr sz="3200" spc="-5" dirty="0">
                <a:solidFill>
                  <a:srgbClr val="FF0000"/>
                </a:solidFill>
                <a:latin typeface="Calibri"/>
                <a:cs typeface="Calibri"/>
              </a:rPr>
              <a:t> </a:t>
            </a:r>
            <a:r>
              <a:rPr sz="3200" spc="-10" dirty="0">
                <a:solidFill>
                  <a:srgbClr val="FF0000"/>
                </a:solidFill>
                <a:latin typeface="Calibri"/>
                <a:cs typeface="Calibri"/>
              </a:rPr>
              <a:t>pizza,</a:t>
            </a:r>
            <a:r>
              <a:rPr sz="3200" spc="-5" dirty="0">
                <a:solidFill>
                  <a:srgbClr val="FF0000"/>
                </a:solidFill>
                <a:latin typeface="Calibri"/>
                <a:cs typeface="Calibri"/>
              </a:rPr>
              <a:t> the </a:t>
            </a:r>
            <a:r>
              <a:rPr sz="3200" spc="-10" dirty="0">
                <a:solidFill>
                  <a:srgbClr val="FF0000"/>
                </a:solidFill>
                <a:latin typeface="Calibri"/>
                <a:cs typeface="Calibri"/>
              </a:rPr>
              <a:t>quantity </a:t>
            </a:r>
            <a:r>
              <a:rPr sz="3200" spc="-5" dirty="0">
                <a:solidFill>
                  <a:srgbClr val="FF0000"/>
                </a:solidFill>
                <a:latin typeface="Calibri"/>
                <a:cs typeface="Calibri"/>
              </a:rPr>
              <a:t> of </a:t>
            </a:r>
            <a:r>
              <a:rPr sz="3200" spc="-30" dirty="0">
                <a:solidFill>
                  <a:srgbClr val="FF0000"/>
                </a:solidFill>
                <a:latin typeface="Calibri"/>
                <a:cs typeface="Calibri"/>
              </a:rPr>
              <a:t>coke</a:t>
            </a:r>
            <a:r>
              <a:rPr sz="3200" spc="-5" dirty="0">
                <a:solidFill>
                  <a:srgbClr val="FF0000"/>
                </a:solidFill>
                <a:latin typeface="Calibri"/>
                <a:cs typeface="Calibri"/>
              </a:rPr>
              <a:t> </a:t>
            </a:r>
            <a:r>
              <a:rPr sz="3200" spc="-10" dirty="0">
                <a:solidFill>
                  <a:srgbClr val="FF0000"/>
                </a:solidFill>
                <a:latin typeface="Calibri"/>
                <a:cs typeface="Calibri"/>
              </a:rPr>
              <a:t>would</a:t>
            </a:r>
            <a:r>
              <a:rPr sz="3200" spc="-5" dirty="0">
                <a:solidFill>
                  <a:srgbClr val="FF0000"/>
                </a:solidFill>
                <a:latin typeface="Calibri"/>
                <a:cs typeface="Calibri"/>
              </a:rPr>
              <a:t> </a:t>
            </a:r>
            <a:r>
              <a:rPr sz="3200" spc="-10" dirty="0">
                <a:solidFill>
                  <a:srgbClr val="FF0000"/>
                </a:solidFill>
                <a:latin typeface="Calibri"/>
                <a:cs typeface="Calibri"/>
              </a:rPr>
              <a:t>decrease</a:t>
            </a:r>
            <a:r>
              <a:rPr sz="3200" spc="-5" dirty="0">
                <a:solidFill>
                  <a:srgbClr val="FF0000"/>
                </a:solidFill>
                <a:latin typeface="Calibri"/>
                <a:cs typeface="Calibri"/>
              </a:rPr>
              <a:t> </a:t>
            </a:r>
            <a:r>
              <a:rPr lang="en-CA" sz="3200" spc="-5" dirty="0">
                <a:solidFill>
                  <a:srgbClr val="FF0000"/>
                </a:solidFill>
                <a:latin typeface="Calibri"/>
                <a:cs typeface="Calibri"/>
              </a:rPr>
              <a:t>by </a:t>
            </a:r>
            <a:r>
              <a:rPr sz="3200" dirty="0">
                <a:solidFill>
                  <a:srgbClr val="FF0000"/>
                </a:solidFill>
                <a:latin typeface="Calibri"/>
                <a:cs typeface="Calibri"/>
              </a:rPr>
              <a:t>a</a:t>
            </a:r>
            <a:r>
              <a:rPr sz="3200" spc="-5" dirty="0">
                <a:solidFill>
                  <a:srgbClr val="FF0000"/>
                </a:solidFill>
                <a:latin typeface="Calibri"/>
                <a:cs typeface="Calibri"/>
              </a:rPr>
              <a:t> </a:t>
            </a:r>
            <a:r>
              <a:rPr lang="en-CA" sz="3200" spc="-5" dirty="0">
                <a:solidFill>
                  <a:srgbClr val="FF0000"/>
                </a:solidFill>
                <a:latin typeface="Calibri"/>
                <a:cs typeface="Calibri"/>
              </a:rPr>
              <a:t>lot,</a:t>
            </a:r>
            <a:r>
              <a:rPr sz="3200" spc="-5" dirty="0">
                <a:solidFill>
                  <a:srgbClr val="FF0000"/>
                </a:solidFill>
                <a:latin typeface="Calibri"/>
                <a:cs typeface="Calibri"/>
              </a:rPr>
              <a:t> but the </a:t>
            </a:r>
            <a:r>
              <a:rPr sz="3200" spc="-10" dirty="0">
                <a:solidFill>
                  <a:srgbClr val="FF0000"/>
                </a:solidFill>
                <a:latin typeface="Calibri"/>
                <a:cs typeface="Calibri"/>
              </a:rPr>
              <a:t>quantity</a:t>
            </a:r>
            <a:r>
              <a:rPr sz="3200" spc="-5" dirty="0">
                <a:solidFill>
                  <a:srgbClr val="FF0000"/>
                </a:solidFill>
                <a:latin typeface="Calibri"/>
                <a:cs typeface="Calibri"/>
              </a:rPr>
              <a:t> of </a:t>
            </a:r>
            <a:r>
              <a:rPr sz="3200" spc="-15" dirty="0">
                <a:solidFill>
                  <a:srgbClr val="FF0000"/>
                </a:solidFill>
                <a:latin typeface="Calibri"/>
                <a:cs typeface="Calibri"/>
              </a:rPr>
              <a:t>pizza</a:t>
            </a:r>
            <a:r>
              <a:rPr sz="3200" dirty="0">
                <a:solidFill>
                  <a:srgbClr val="FF0000"/>
                </a:solidFill>
                <a:latin typeface="Calibri"/>
                <a:cs typeface="Calibri"/>
              </a:rPr>
              <a:t> </a:t>
            </a:r>
            <a:r>
              <a:rPr sz="3200" spc="-10" dirty="0">
                <a:solidFill>
                  <a:srgbClr val="FF0000"/>
                </a:solidFill>
                <a:latin typeface="Calibri"/>
                <a:cs typeface="Calibri"/>
              </a:rPr>
              <a:t>would</a:t>
            </a:r>
            <a:r>
              <a:rPr sz="3200" spc="-5" dirty="0">
                <a:solidFill>
                  <a:srgbClr val="FF0000"/>
                </a:solidFill>
                <a:latin typeface="Calibri"/>
                <a:cs typeface="Calibri"/>
              </a:rPr>
              <a:t> only </a:t>
            </a:r>
            <a:r>
              <a:rPr sz="3200" spc="-10" dirty="0">
                <a:solidFill>
                  <a:srgbClr val="FF0000"/>
                </a:solidFill>
                <a:latin typeface="Calibri"/>
                <a:cs typeface="Calibri"/>
              </a:rPr>
              <a:t>increase</a:t>
            </a:r>
            <a:r>
              <a:rPr sz="3200" spc="-5" dirty="0">
                <a:solidFill>
                  <a:srgbClr val="FF0000"/>
                </a:solidFill>
                <a:latin typeface="Calibri"/>
                <a:cs typeface="Calibri"/>
              </a:rPr>
              <a:t> </a:t>
            </a:r>
            <a:r>
              <a:rPr sz="3200" spc="-25" dirty="0">
                <a:solidFill>
                  <a:srgbClr val="FF0000"/>
                </a:solidFill>
                <a:latin typeface="Calibri"/>
                <a:cs typeface="Calibri"/>
              </a:rPr>
              <a:t>slightly.</a:t>
            </a:r>
            <a:r>
              <a:rPr sz="3200" spc="-5" dirty="0">
                <a:solidFill>
                  <a:srgbClr val="FF0000"/>
                </a:solidFill>
                <a:latin typeface="Calibri"/>
                <a:cs typeface="Calibri"/>
              </a:rPr>
              <a:t> The</a:t>
            </a:r>
            <a:r>
              <a:rPr sz="3200" dirty="0">
                <a:solidFill>
                  <a:srgbClr val="FF0000"/>
                </a:solidFill>
                <a:latin typeface="Calibri"/>
                <a:cs typeface="Calibri"/>
              </a:rPr>
              <a:t> </a:t>
            </a:r>
            <a:r>
              <a:rPr sz="3200" spc="-15" dirty="0">
                <a:solidFill>
                  <a:srgbClr val="FF0000"/>
                </a:solidFill>
                <a:latin typeface="Calibri"/>
                <a:cs typeface="Calibri"/>
              </a:rPr>
              <a:t>more</a:t>
            </a:r>
            <a:r>
              <a:rPr sz="3200" spc="-5" dirty="0">
                <a:solidFill>
                  <a:srgbClr val="FF0000"/>
                </a:solidFill>
                <a:latin typeface="Calibri"/>
                <a:cs typeface="Calibri"/>
              </a:rPr>
              <a:t> </a:t>
            </a:r>
            <a:r>
              <a:rPr sz="3200" spc="-15" dirty="0">
                <a:solidFill>
                  <a:srgbClr val="FF0000"/>
                </a:solidFill>
                <a:latin typeface="Calibri"/>
                <a:cs typeface="Calibri"/>
              </a:rPr>
              <a:t>we</a:t>
            </a:r>
            <a:r>
              <a:rPr sz="3200" dirty="0">
                <a:solidFill>
                  <a:srgbClr val="FF0000"/>
                </a:solidFill>
                <a:latin typeface="Calibri"/>
                <a:cs typeface="Calibri"/>
              </a:rPr>
              <a:t> </a:t>
            </a:r>
            <a:r>
              <a:rPr sz="3200" spc="-5" dirty="0">
                <a:solidFill>
                  <a:srgbClr val="FF0000"/>
                </a:solidFill>
                <a:latin typeface="Calibri"/>
                <a:cs typeface="Calibri"/>
              </a:rPr>
              <a:t>shift </a:t>
            </a:r>
            <a:r>
              <a:rPr sz="3200" spc="-15" dirty="0">
                <a:solidFill>
                  <a:srgbClr val="FF0000"/>
                </a:solidFill>
                <a:latin typeface="Calibri"/>
                <a:cs typeface="Calibri"/>
              </a:rPr>
              <a:t>resources</a:t>
            </a:r>
            <a:r>
              <a:rPr sz="3200" dirty="0">
                <a:solidFill>
                  <a:srgbClr val="FF0000"/>
                </a:solidFill>
                <a:latin typeface="Calibri"/>
                <a:cs typeface="Calibri"/>
              </a:rPr>
              <a:t> </a:t>
            </a:r>
            <a:r>
              <a:rPr sz="3200" spc="-15" dirty="0">
                <a:solidFill>
                  <a:srgbClr val="FF0000"/>
                </a:solidFill>
                <a:latin typeface="Calibri"/>
                <a:cs typeface="Calibri"/>
              </a:rPr>
              <a:t>to</a:t>
            </a:r>
            <a:r>
              <a:rPr sz="3200" spc="-5" dirty="0">
                <a:solidFill>
                  <a:srgbClr val="FF0000"/>
                </a:solidFill>
                <a:latin typeface="Calibri"/>
                <a:cs typeface="Calibri"/>
              </a:rPr>
              <a:t> do</a:t>
            </a:r>
            <a:r>
              <a:rPr sz="3200" dirty="0">
                <a:solidFill>
                  <a:srgbClr val="FF0000"/>
                </a:solidFill>
                <a:latin typeface="Calibri"/>
                <a:cs typeface="Calibri"/>
              </a:rPr>
              <a:t> </a:t>
            </a:r>
            <a:r>
              <a:rPr sz="3200" spc="-15" dirty="0">
                <a:solidFill>
                  <a:srgbClr val="FF0000"/>
                </a:solidFill>
                <a:latin typeface="Calibri"/>
                <a:cs typeface="Calibri"/>
              </a:rPr>
              <a:t>tasks</a:t>
            </a:r>
            <a:r>
              <a:rPr sz="3200" spc="-5" dirty="0">
                <a:solidFill>
                  <a:srgbClr val="FF0000"/>
                </a:solidFill>
                <a:latin typeface="Calibri"/>
                <a:cs typeface="Calibri"/>
              </a:rPr>
              <a:t> </a:t>
            </a:r>
            <a:r>
              <a:rPr sz="3200" spc="-10" dirty="0">
                <a:solidFill>
                  <a:srgbClr val="FF0000"/>
                </a:solidFill>
                <a:latin typeface="Calibri"/>
                <a:cs typeface="Calibri"/>
              </a:rPr>
              <a:t>they</a:t>
            </a:r>
            <a:r>
              <a:rPr sz="3200" dirty="0">
                <a:solidFill>
                  <a:srgbClr val="FF0000"/>
                </a:solidFill>
                <a:latin typeface="Calibri"/>
                <a:cs typeface="Calibri"/>
              </a:rPr>
              <a:t> </a:t>
            </a:r>
            <a:r>
              <a:rPr sz="3200" spc="-10" dirty="0">
                <a:solidFill>
                  <a:srgbClr val="FF0000"/>
                </a:solidFill>
                <a:latin typeface="Calibri"/>
                <a:cs typeface="Calibri"/>
              </a:rPr>
              <a:t>aren’t</a:t>
            </a:r>
            <a:r>
              <a:rPr sz="3200" spc="75" dirty="0">
                <a:solidFill>
                  <a:srgbClr val="FF0000"/>
                </a:solidFill>
                <a:latin typeface="Calibri"/>
                <a:cs typeface="Calibri"/>
              </a:rPr>
              <a:t> </a:t>
            </a:r>
            <a:r>
              <a:rPr sz="3200" spc="-10" dirty="0">
                <a:solidFill>
                  <a:srgbClr val="FF0000"/>
                </a:solidFill>
                <a:latin typeface="Calibri"/>
                <a:cs typeface="Calibri"/>
              </a:rPr>
              <a:t>good </a:t>
            </a:r>
            <a:r>
              <a:rPr sz="3200" spc="-550" dirty="0">
                <a:solidFill>
                  <a:srgbClr val="FF0000"/>
                </a:solidFill>
                <a:latin typeface="Calibri"/>
                <a:cs typeface="Calibri"/>
              </a:rPr>
              <a:t> </a:t>
            </a:r>
            <a:r>
              <a:rPr sz="3200" spc="-10" dirty="0">
                <a:solidFill>
                  <a:srgbClr val="FF0000"/>
                </a:solidFill>
                <a:latin typeface="Calibri"/>
                <a:cs typeface="Calibri"/>
              </a:rPr>
              <a:t>at,</a:t>
            </a:r>
            <a:r>
              <a:rPr sz="3200" spc="-5" dirty="0">
                <a:solidFill>
                  <a:srgbClr val="FF0000"/>
                </a:solidFill>
                <a:latin typeface="Calibri"/>
                <a:cs typeface="Calibri"/>
              </a:rPr>
              <a:t> the less </a:t>
            </a:r>
            <a:r>
              <a:rPr sz="3200" spc="-15" dirty="0">
                <a:solidFill>
                  <a:srgbClr val="FF0000"/>
                </a:solidFill>
                <a:latin typeface="Calibri"/>
                <a:cs typeface="Calibri"/>
              </a:rPr>
              <a:t>productive</a:t>
            </a:r>
            <a:r>
              <a:rPr sz="3200" spc="-5" dirty="0">
                <a:solidFill>
                  <a:srgbClr val="FF0000"/>
                </a:solidFill>
                <a:latin typeface="Calibri"/>
                <a:cs typeface="Calibri"/>
              </a:rPr>
              <a:t> </a:t>
            </a:r>
            <a:r>
              <a:rPr sz="3200" spc="-10" dirty="0">
                <a:solidFill>
                  <a:srgbClr val="FF0000"/>
                </a:solidFill>
                <a:latin typeface="Calibri"/>
                <a:cs typeface="Calibri"/>
              </a:rPr>
              <a:t>they</a:t>
            </a:r>
            <a:r>
              <a:rPr sz="3200" spc="-5" dirty="0">
                <a:solidFill>
                  <a:srgbClr val="FF0000"/>
                </a:solidFill>
                <a:latin typeface="Calibri"/>
                <a:cs typeface="Calibri"/>
              </a:rPr>
              <a:t> </a:t>
            </a:r>
            <a:r>
              <a:rPr sz="3200" spc="-15" dirty="0">
                <a:solidFill>
                  <a:srgbClr val="FF0000"/>
                </a:solidFill>
                <a:latin typeface="Calibri"/>
                <a:cs typeface="Calibri"/>
              </a:rPr>
              <a:t>are</a:t>
            </a:r>
            <a:r>
              <a:rPr sz="3200" spc="-5" dirty="0">
                <a:solidFill>
                  <a:srgbClr val="FF0000"/>
                </a:solidFill>
                <a:latin typeface="Calibri"/>
                <a:cs typeface="Calibri"/>
              </a:rPr>
              <a:t> </a:t>
            </a:r>
            <a:r>
              <a:rPr lang="en-CA" sz="3200" dirty="0">
                <a:solidFill>
                  <a:srgbClr val="FF0000"/>
                </a:solidFill>
                <a:latin typeface="Calibri"/>
                <a:cs typeface="Calibri"/>
              </a:rPr>
              <a:t>resulting in increases in </a:t>
            </a:r>
            <a:r>
              <a:rPr sz="3200" spc="-5" dirty="0">
                <a:solidFill>
                  <a:srgbClr val="FF0000"/>
                </a:solidFill>
                <a:latin typeface="Calibri"/>
                <a:cs typeface="Calibri"/>
              </a:rPr>
              <a:t>opportunity </a:t>
            </a:r>
            <a:r>
              <a:rPr sz="3200" spc="-15" dirty="0">
                <a:solidFill>
                  <a:srgbClr val="FF0000"/>
                </a:solidFill>
                <a:latin typeface="Calibri"/>
                <a:cs typeface="Calibri"/>
              </a:rPr>
              <a:t>costs</a:t>
            </a:r>
            <a:r>
              <a:rPr sz="3200" spc="-10" dirty="0">
                <a:solidFill>
                  <a:srgbClr val="FF0000"/>
                </a:solidFill>
                <a:latin typeface="Calibri"/>
                <a:cs typeface="Calibri"/>
              </a:rPr>
              <a:t>.</a:t>
            </a:r>
            <a:endParaRPr sz="3200" dirty="0">
              <a:latin typeface="Calibri"/>
              <a:cs typeface="Calibri"/>
            </a:endParaRPr>
          </a:p>
          <a:p>
            <a:pPr>
              <a:lnSpc>
                <a:spcPct val="100000"/>
              </a:lnSpc>
              <a:spcBef>
                <a:spcPts val="50"/>
              </a:spcBef>
            </a:pPr>
            <a:endParaRPr sz="3200" dirty="0">
              <a:latin typeface="Calibri"/>
              <a:cs typeface="Calibri"/>
            </a:endParaRPr>
          </a:p>
          <a:p>
            <a:pPr marL="12700">
              <a:spcBef>
                <a:spcPts val="5"/>
              </a:spcBef>
            </a:pPr>
            <a:r>
              <a:rPr lang="en-US" sz="3200" b="1" u="heavy" spc="-5" dirty="0">
                <a:solidFill>
                  <a:srgbClr val="1155CC"/>
                </a:solidFill>
                <a:uFill>
                  <a:solidFill>
                    <a:srgbClr val="1155CC"/>
                  </a:solidFill>
                </a:uFill>
                <a:latin typeface="Calibri"/>
                <a:cs typeface="Calibri"/>
              </a:rPr>
              <a:t>Q2</a:t>
            </a:r>
            <a:r>
              <a:rPr lang="en-US" sz="3200" b="1" spc="-5" dirty="0">
                <a:latin typeface="Calibri"/>
                <a:cs typeface="Calibri"/>
              </a:rPr>
              <a:t>:</a:t>
            </a:r>
            <a:r>
              <a:rPr lang="en-US" sz="3200" b="1" spc="-10" dirty="0">
                <a:latin typeface="Calibri"/>
                <a:cs typeface="Calibri"/>
              </a:rPr>
              <a:t> </a:t>
            </a:r>
            <a:r>
              <a:rPr lang="en-US" sz="3200" spc="-5" dirty="0">
                <a:latin typeface="Calibri"/>
                <a:cs typeface="Calibri"/>
              </a:rPr>
              <a:t>How</a:t>
            </a:r>
            <a:r>
              <a:rPr lang="en-US" sz="3200" spc="-10" dirty="0">
                <a:latin typeface="Calibri"/>
                <a:cs typeface="Calibri"/>
              </a:rPr>
              <a:t> can </a:t>
            </a:r>
            <a:r>
              <a:rPr lang="en-US" sz="3200" spc="-5" dirty="0">
                <a:latin typeface="Calibri"/>
                <a:cs typeface="Calibri"/>
              </a:rPr>
              <a:t>the PPF</a:t>
            </a:r>
            <a:r>
              <a:rPr lang="en-US" sz="3200" spc="-10" dirty="0">
                <a:latin typeface="Calibri"/>
                <a:cs typeface="Calibri"/>
              </a:rPr>
              <a:t> </a:t>
            </a:r>
            <a:r>
              <a:rPr lang="en-US" sz="3200" spc="-5" dirty="0">
                <a:latin typeface="Calibri"/>
                <a:cs typeface="Calibri"/>
              </a:rPr>
              <a:t>be</a:t>
            </a:r>
            <a:r>
              <a:rPr lang="en-US" sz="3200" spc="-10" dirty="0">
                <a:latin typeface="Calibri"/>
                <a:cs typeface="Calibri"/>
              </a:rPr>
              <a:t> </a:t>
            </a:r>
            <a:r>
              <a:rPr lang="en-US" sz="3200" spc="-5" dirty="0">
                <a:latin typeface="Calibri"/>
                <a:cs typeface="Calibri"/>
              </a:rPr>
              <a:t>pushed in</a:t>
            </a:r>
            <a:r>
              <a:rPr lang="en-US" sz="3200" spc="-15" dirty="0">
                <a:latin typeface="Calibri"/>
                <a:cs typeface="Calibri"/>
              </a:rPr>
              <a:t>wards?</a:t>
            </a:r>
            <a:endParaRPr lang="en-US" sz="3200" dirty="0">
              <a:solidFill>
                <a:srgbClr val="000000"/>
              </a:solidFill>
              <a:latin typeface="Calibri"/>
              <a:cs typeface="Calibri"/>
            </a:endParaRPr>
          </a:p>
          <a:p>
            <a:pPr marL="12700" marR="545465">
              <a:lnSpc>
                <a:spcPct val="114999"/>
              </a:lnSpc>
            </a:pPr>
            <a:r>
              <a:rPr lang="en-US" sz="3200" spc="-15" dirty="0">
                <a:solidFill>
                  <a:srgbClr val="FF0000"/>
                </a:solidFill>
                <a:latin typeface="Calibri"/>
                <a:cs typeface="Calibri"/>
              </a:rPr>
              <a:t>By</a:t>
            </a:r>
            <a:r>
              <a:rPr lang="en-US" sz="3200" spc="-5" dirty="0">
                <a:solidFill>
                  <a:srgbClr val="FF0000"/>
                </a:solidFill>
                <a:latin typeface="Calibri"/>
                <a:cs typeface="Calibri"/>
              </a:rPr>
              <a:t> </a:t>
            </a:r>
            <a:r>
              <a:rPr lang="en-US" sz="3200" spc="-15" dirty="0">
                <a:solidFill>
                  <a:srgbClr val="FF0000"/>
                </a:solidFill>
                <a:latin typeface="Calibri"/>
                <a:cs typeface="Calibri"/>
              </a:rPr>
              <a:t>losing </a:t>
            </a:r>
            <a:r>
              <a:rPr lang="en-US" sz="3200" spc="-10" dirty="0">
                <a:solidFill>
                  <a:srgbClr val="FF0000"/>
                </a:solidFill>
                <a:latin typeface="Calibri"/>
                <a:cs typeface="Calibri"/>
              </a:rPr>
              <a:t>technological</a:t>
            </a:r>
            <a:r>
              <a:rPr lang="en-US" sz="3200" dirty="0">
                <a:solidFill>
                  <a:srgbClr val="FF0000"/>
                </a:solidFill>
                <a:latin typeface="Calibri"/>
                <a:cs typeface="Calibri"/>
              </a:rPr>
              <a:t> progress such as in a war and </a:t>
            </a:r>
            <a:r>
              <a:rPr lang="en-US" sz="3200" spc="-5" dirty="0">
                <a:solidFill>
                  <a:srgbClr val="FF0000"/>
                </a:solidFill>
                <a:latin typeface="Calibri"/>
                <a:cs typeface="Calibri"/>
              </a:rPr>
              <a:t>not investing in capital such as during recession, which de</a:t>
            </a:r>
            <a:r>
              <a:rPr lang="en-US" sz="3200" spc="-10" dirty="0">
                <a:solidFill>
                  <a:srgbClr val="FF0000"/>
                </a:solidFill>
                <a:latin typeface="Calibri"/>
                <a:cs typeface="Calibri"/>
              </a:rPr>
              <a:t>creases </a:t>
            </a:r>
            <a:r>
              <a:rPr lang="en-US" sz="3200" spc="-5" dirty="0">
                <a:solidFill>
                  <a:srgbClr val="FF0000"/>
                </a:solidFill>
                <a:latin typeface="Calibri"/>
                <a:cs typeface="Calibri"/>
              </a:rPr>
              <a:t>the amount of </a:t>
            </a:r>
            <a:r>
              <a:rPr lang="en-US" sz="3200" spc="-15" dirty="0">
                <a:solidFill>
                  <a:srgbClr val="FF0000"/>
                </a:solidFill>
                <a:latin typeface="Calibri"/>
                <a:cs typeface="Calibri"/>
              </a:rPr>
              <a:t>resources</a:t>
            </a:r>
            <a:r>
              <a:rPr lang="en-US" sz="3200" spc="-5" dirty="0">
                <a:solidFill>
                  <a:srgbClr val="FF0000"/>
                </a:solidFill>
                <a:latin typeface="Calibri"/>
                <a:cs typeface="Calibri"/>
              </a:rPr>
              <a:t> </a:t>
            </a:r>
            <a:r>
              <a:rPr lang="en-US" sz="3200" spc="-10" dirty="0">
                <a:solidFill>
                  <a:srgbClr val="FF0000"/>
                </a:solidFill>
                <a:latin typeface="Calibri"/>
                <a:cs typeface="Calibri"/>
              </a:rPr>
              <a:t>available.</a:t>
            </a:r>
            <a:endParaRPr lang="en-US" sz="3200">
              <a:latin typeface="Calibri"/>
              <a:cs typeface="Calibri"/>
            </a:endParaRPr>
          </a:p>
        </p:txBody>
      </p:sp>
      <p:sp>
        <p:nvSpPr>
          <p:cNvPr id="4" name="object 4"/>
          <p:cNvSpPr txBox="1">
            <a:spLocks noGrp="1"/>
          </p:cNvSpPr>
          <p:nvPr>
            <p:ph type="title"/>
          </p:nvPr>
        </p:nvSpPr>
        <p:spPr>
          <a:xfrm>
            <a:off x="913150" y="762351"/>
            <a:ext cx="136969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100" dirty="0">
                <a:latin typeface="Calibri"/>
                <a:cs typeface="Calibri"/>
              </a:rPr>
              <a:t> </a:t>
            </a:r>
            <a:r>
              <a:rPr sz="4200" spc="-5" dirty="0">
                <a:latin typeface="Calibri"/>
                <a:cs typeface="Calibri"/>
              </a:rPr>
              <a:t>PPF</a:t>
            </a:r>
            <a:endParaRPr sz="42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59399" y="2332093"/>
            <a:ext cx="3019425" cy="421640"/>
          </a:xfrm>
          <a:prstGeom prst="rect">
            <a:avLst/>
          </a:prstGeom>
        </p:spPr>
        <p:txBody>
          <a:bodyPr vert="horz" wrap="square" lIns="0" tIns="12700" rIns="0" bIns="0" rtlCol="0">
            <a:spAutoFit/>
          </a:bodyPr>
          <a:lstStyle/>
          <a:p>
            <a:pPr marL="12700">
              <a:lnSpc>
                <a:spcPct val="100000"/>
              </a:lnSpc>
              <a:spcBef>
                <a:spcPts val="100"/>
              </a:spcBef>
            </a:pPr>
            <a:r>
              <a:rPr sz="2600" b="1" u="heavy" spc="-5" dirty="0">
                <a:solidFill>
                  <a:srgbClr val="1155CC"/>
                </a:solidFill>
                <a:uFill>
                  <a:solidFill>
                    <a:srgbClr val="1155CC"/>
                  </a:solidFill>
                </a:uFill>
                <a:latin typeface="Calibri"/>
                <a:cs typeface="Calibri"/>
              </a:rPr>
              <a:t>Q23:</a:t>
            </a:r>
            <a:r>
              <a:rPr sz="2600" b="1" spc="-25" dirty="0">
                <a:solidFill>
                  <a:srgbClr val="1155CC"/>
                </a:solidFill>
                <a:latin typeface="Calibri"/>
                <a:cs typeface="Calibri"/>
              </a:rPr>
              <a:t> </a:t>
            </a:r>
            <a:r>
              <a:rPr sz="2600" spc="-5" dirty="0">
                <a:latin typeface="Calibri"/>
                <a:cs typeface="Calibri"/>
              </a:rPr>
              <a:t>When</a:t>
            </a:r>
            <a:r>
              <a:rPr sz="2600" spc="-25" dirty="0">
                <a:latin typeface="Calibri"/>
                <a:cs typeface="Calibri"/>
              </a:rPr>
              <a:t> </a:t>
            </a:r>
            <a:r>
              <a:rPr sz="2600" spc="-5" dirty="0">
                <a:latin typeface="Calibri"/>
                <a:cs typeface="Calibri"/>
              </a:rPr>
              <a:t>MC</a:t>
            </a:r>
            <a:r>
              <a:rPr sz="2600" spc="-30" dirty="0">
                <a:latin typeface="Calibri"/>
                <a:cs typeface="Calibri"/>
              </a:rPr>
              <a:t> </a:t>
            </a:r>
            <a:r>
              <a:rPr sz="2600" dirty="0">
                <a:latin typeface="Calibri"/>
                <a:cs typeface="Calibri"/>
              </a:rPr>
              <a:t>=</a:t>
            </a:r>
            <a:r>
              <a:rPr sz="2600" spc="-25" dirty="0">
                <a:latin typeface="Calibri"/>
                <a:cs typeface="Calibri"/>
              </a:rPr>
              <a:t> </a:t>
            </a:r>
            <a:r>
              <a:rPr sz="2600" spc="-40" dirty="0">
                <a:latin typeface="Calibri"/>
                <a:cs typeface="Calibri"/>
              </a:rPr>
              <a:t>AVC,</a:t>
            </a:r>
            <a:endParaRPr sz="2600">
              <a:latin typeface="Calibri"/>
              <a:cs typeface="Calibri"/>
            </a:endParaRPr>
          </a:p>
        </p:txBody>
      </p:sp>
      <p:sp>
        <p:nvSpPr>
          <p:cNvPr id="3" name="object 3"/>
          <p:cNvSpPr txBox="1"/>
          <p:nvPr/>
        </p:nvSpPr>
        <p:spPr>
          <a:xfrm>
            <a:off x="2286499" y="3269353"/>
            <a:ext cx="2520950" cy="396240"/>
          </a:xfrm>
          <a:prstGeom prst="rect">
            <a:avLst/>
          </a:prstGeom>
          <a:solidFill>
            <a:srgbClr val="FFFF00"/>
          </a:solidFill>
        </p:spPr>
        <p:txBody>
          <a:bodyPr vert="horz" wrap="square" lIns="0" tIns="0" rIns="0" bIns="0" rtlCol="0">
            <a:spAutoFit/>
          </a:bodyPr>
          <a:lstStyle/>
          <a:p>
            <a:pPr>
              <a:lnSpc>
                <a:spcPts val="3015"/>
              </a:lnSpc>
            </a:pPr>
            <a:r>
              <a:rPr sz="2600" spc="-50" dirty="0">
                <a:latin typeface="Calibri"/>
                <a:cs typeface="Calibri"/>
              </a:rPr>
              <a:t>AVC</a:t>
            </a:r>
            <a:r>
              <a:rPr sz="2600" spc="-20" dirty="0">
                <a:latin typeface="Calibri"/>
                <a:cs typeface="Calibri"/>
              </a:rPr>
              <a:t> </a:t>
            </a:r>
            <a:r>
              <a:rPr sz="2600" spc="-5" dirty="0">
                <a:latin typeface="Calibri"/>
                <a:cs typeface="Calibri"/>
              </a:rPr>
              <a:t>is</a:t>
            </a:r>
            <a:r>
              <a:rPr sz="2600" spc="-20" dirty="0">
                <a:latin typeface="Calibri"/>
                <a:cs typeface="Calibri"/>
              </a:rPr>
              <a:t> </a:t>
            </a:r>
            <a:r>
              <a:rPr sz="2600" spc="-15" dirty="0">
                <a:latin typeface="Calibri"/>
                <a:cs typeface="Calibri"/>
              </a:rPr>
              <a:t>at</a:t>
            </a:r>
            <a:r>
              <a:rPr sz="2600" spc="-20" dirty="0">
                <a:latin typeface="Calibri"/>
                <a:cs typeface="Calibri"/>
              </a:rPr>
              <a:t> </a:t>
            </a:r>
            <a:r>
              <a:rPr sz="2600" spc="-5" dirty="0">
                <a:latin typeface="Calibri"/>
                <a:cs typeface="Calibri"/>
              </a:rPr>
              <a:t>minimum</a:t>
            </a:r>
            <a:endParaRPr sz="2600">
              <a:latin typeface="Calibri"/>
              <a:cs typeface="Calibri"/>
            </a:endParaRPr>
          </a:p>
        </p:txBody>
      </p:sp>
      <p:sp>
        <p:nvSpPr>
          <p:cNvPr id="4" name="object 4"/>
          <p:cNvSpPr txBox="1"/>
          <p:nvPr/>
        </p:nvSpPr>
        <p:spPr>
          <a:xfrm>
            <a:off x="1771674" y="2728334"/>
            <a:ext cx="3096260" cy="1848485"/>
          </a:xfrm>
          <a:prstGeom prst="rect">
            <a:avLst/>
          </a:prstGeom>
        </p:spPr>
        <p:txBody>
          <a:bodyPr vert="horz" wrap="square" lIns="0" tIns="12700" rIns="0" bIns="0" rtlCol="0">
            <a:spAutoFit/>
          </a:bodyPr>
          <a:lstStyle/>
          <a:p>
            <a:pPr marL="12700" marR="5080" indent="15240">
              <a:lnSpc>
                <a:spcPct val="114999"/>
              </a:lnSpc>
              <a:spcBef>
                <a:spcPts val="100"/>
              </a:spcBef>
              <a:tabLst>
                <a:tab pos="514350" algn="l"/>
              </a:tabLst>
            </a:pPr>
            <a:r>
              <a:rPr sz="2600" dirty="0">
                <a:latin typeface="Calibri"/>
                <a:cs typeface="Calibri"/>
              </a:rPr>
              <a:t>a)	</a:t>
            </a:r>
            <a:r>
              <a:rPr sz="2600" spc="-50" dirty="0">
                <a:latin typeface="Calibri"/>
                <a:cs typeface="Calibri"/>
              </a:rPr>
              <a:t>AVC </a:t>
            </a:r>
            <a:r>
              <a:rPr sz="2600" spc="-5" dirty="0">
                <a:latin typeface="Calibri"/>
                <a:cs typeface="Calibri"/>
              </a:rPr>
              <a:t>is </a:t>
            </a:r>
            <a:r>
              <a:rPr sz="2600" spc="-15" dirty="0">
                <a:latin typeface="Calibri"/>
                <a:cs typeface="Calibri"/>
              </a:rPr>
              <a:t>at </a:t>
            </a:r>
            <a:r>
              <a:rPr sz="2600" spc="-10" dirty="0">
                <a:latin typeface="Calibri"/>
                <a:cs typeface="Calibri"/>
              </a:rPr>
              <a:t>maximum </a:t>
            </a:r>
            <a:r>
              <a:rPr sz="2600" spc="-575" dirty="0">
                <a:latin typeface="Calibri"/>
                <a:cs typeface="Calibri"/>
              </a:rPr>
              <a:t> </a:t>
            </a:r>
            <a:r>
              <a:rPr sz="2600" spc="-5" dirty="0">
                <a:latin typeface="Calibri"/>
                <a:cs typeface="Calibri"/>
              </a:rPr>
              <a:t>b)</a:t>
            </a:r>
            <a:endParaRPr sz="2600">
              <a:latin typeface="Calibri"/>
              <a:cs typeface="Calibri"/>
            </a:endParaRPr>
          </a:p>
          <a:p>
            <a:pPr marL="46355">
              <a:lnSpc>
                <a:spcPct val="100000"/>
              </a:lnSpc>
              <a:spcBef>
                <a:spcPts val="465"/>
              </a:spcBef>
            </a:pPr>
            <a:r>
              <a:rPr sz="2600" spc="-5" dirty="0">
                <a:latin typeface="Calibri"/>
                <a:cs typeface="Calibri"/>
              </a:rPr>
              <a:t>c)</a:t>
            </a:r>
            <a:endParaRPr sz="2600">
              <a:latin typeface="Calibri"/>
              <a:cs typeface="Calibri"/>
            </a:endParaRPr>
          </a:p>
          <a:p>
            <a:pPr marL="12700">
              <a:lnSpc>
                <a:spcPct val="100000"/>
              </a:lnSpc>
              <a:spcBef>
                <a:spcPts val="470"/>
              </a:spcBef>
            </a:pPr>
            <a:r>
              <a:rPr sz="2600" spc="-5" dirty="0">
                <a:latin typeface="Calibri"/>
                <a:cs typeface="Calibri"/>
              </a:rPr>
              <a:t>d)</a:t>
            </a:r>
            <a:endParaRPr sz="2600">
              <a:latin typeface="Calibri"/>
              <a:cs typeface="Calibri"/>
            </a:endParaRPr>
          </a:p>
        </p:txBody>
      </p:sp>
      <p:sp>
        <p:nvSpPr>
          <p:cNvPr id="5" name="object 5"/>
          <p:cNvSpPr txBox="1"/>
          <p:nvPr/>
        </p:nvSpPr>
        <p:spPr>
          <a:xfrm>
            <a:off x="2273799" y="3639685"/>
            <a:ext cx="2552065" cy="937260"/>
          </a:xfrm>
          <a:prstGeom prst="rect">
            <a:avLst/>
          </a:prstGeom>
        </p:spPr>
        <p:txBody>
          <a:bodyPr vert="horz" wrap="square" lIns="0" tIns="12700" rIns="0" bIns="0" rtlCol="0">
            <a:spAutoFit/>
          </a:bodyPr>
          <a:lstStyle/>
          <a:p>
            <a:pPr marL="12700" marR="5080">
              <a:lnSpc>
                <a:spcPct val="114999"/>
              </a:lnSpc>
              <a:spcBef>
                <a:spcPts val="100"/>
              </a:spcBef>
            </a:pPr>
            <a:r>
              <a:rPr sz="2600" spc="-90" dirty="0">
                <a:latin typeface="Calibri"/>
                <a:cs typeface="Calibri"/>
              </a:rPr>
              <a:t>ATC</a:t>
            </a:r>
            <a:r>
              <a:rPr sz="2600" spc="-30" dirty="0">
                <a:latin typeface="Calibri"/>
                <a:cs typeface="Calibri"/>
              </a:rPr>
              <a:t> </a:t>
            </a:r>
            <a:r>
              <a:rPr sz="2600" spc="-5" dirty="0">
                <a:latin typeface="Calibri"/>
                <a:cs typeface="Calibri"/>
              </a:rPr>
              <a:t>is</a:t>
            </a:r>
            <a:r>
              <a:rPr sz="2600" spc="-30" dirty="0">
                <a:latin typeface="Calibri"/>
                <a:cs typeface="Calibri"/>
              </a:rPr>
              <a:t> </a:t>
            </a:r>
            <a:r>
              <a:rPr sz="2600" spc="-15" dirty="0">
                <a:latin typeface="Calibri"/>
                <a:cs typeface="Calibri"/>
              </a:rPr>
              <a:t>at</a:t>
            </a:r>
            <a:r>
              <a:rPr sz="2600" spc="-30" dirty="0">
                <a:latin typeface="Calibri"/>
                <a:cs typeface="Calibri"/>
              </a:rPr>
              <a:t> </a:t>
            </a:r>
            <a:r>
              <a:rPr sz="2600" spc="-10" dirty="0">
                <a:latin typeface="Calibri"/>
                <a:cs typeface="Calibri"/>
              </a:rPr>
              <a:t>maximum </a:t>
            </a:r>
            <a:r>
              <a:rPr sz="2600" spc="-575" dirty="0">
                <a:latin typeface="Calibri"/>
                <a:cs typeface="Calibri"/>
              </a:rPr>
              <a:t> </a:t>
            </a:r>
            <a:r>
              <a:rPr sz="2600" spc="-90" dirty="0">
                <a:latin typeface="Calibri"/>
                <a:cs typeface="Calibri"/>
              </a:rPr>
              <a:t>ATC</a:t>
            </a:r>
            <a:r>
              <a:rPr sz="2600" spc="-30" dirty="0">
                <a:latin typeface="Calibri"/>
                <a:cs typeface="Calibri"/>
              </a:rPr>
              <a:t> </a:t>
            </a:r>
            <a:r>
              <a:rPr sz="2600" spc="-5" dirty="0">
                <a:latin typeface="Calibri"/>
                <a:cs typeface="Calibri"/>
              </a:rPr>
              <a:t>is</a:t>
            </a:r>
            <a:r>
              <a:rPr sz="2600" spc="-25" dirty="0">
                <a:latin typeface="Calibri"/>
                <a:cs typeface="Calibri"/>
              </a:rPr>
              <a:t> </a:t>
            </a:r>
            <a:r>
              <a:rPr sz="2600" spc="-15" dirty="0">
                <a:latin typeface="Calibri"/>
                <a:cs typeface="Calibri"/>
              </a:rPr>
              <a:t>at</a:t>
            </a:r>
            <a:r>
              <a:rPr sz="2600" spc="-30" dirty="0">
                <a:latin typeface="Calibri"/>
                <a:cs typeface="Calibri"/>
              </a:rPr>
              <a:t> </a:t>
            </a:r>
            <a:r>
              <a:rPr sz="2600" spc="-5" dirty="0">
                <a:latin typeface="Calibri"/>
                <a:cs typeface="Calibri"/>
              </a:rPr>
              <a:t>minimum</a:t>
            </a:r>
            <a:endParaRPr sz="2600">
              <a:latin typeface="Calibri"/>
              <a:cs typeface="Calibri"/>
            </a:endParaRPr>
          </a:p>
        </p:txBody>
      </p:sp>
      <p:sp>
        <p:nvSpPr>
          <p:cNvPr id="6" name="object 6"/>
          <p:cNvSpPr txBox="1">
            <a:spLocks noGrp="1"/>
          </p:cNvSpPr>
          <p:nvPr>
            <p:ph type="title"/>
          </p:nvPr>
        </p:nvSpPr>
        <p:spPr>
          <a:xfrm>
            <a:off x="859988" y="870671"/>
            <a:ext cx="674370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5" dirty="0">
                <a:latin typeface="Calibri"/>
                <a:cs typeface="Calibri"/>
              </a:rPr>
              <a:t> </a:t>
            </a:r>
            <a:r>
              <a:rPr sz="4100" spc="-5" dirty="0">
                <a:latin typeface="Calibri"/>
                <a:cs typeface="Calibri"/>
              </a:rPr>
              <a:t>Output</a:t>
            </a:r>
            <a:r>
              <a:rPr sz="4100" spc="-20" dirty="0">
                <a:latin typeface="Calibri"/>
                <a:cs typeface="Calibri"/>
              </a:rPr>
              <a:t> </a:t>
            </a:r>
            <a:r>
              <a:rPr sz="4100" dirty="0">
                <a:latin typeface="Calibri"/>
                <a:cs typeface="Calibri"/>
              </a:rPr>
              <a:t>&amp;</a:t>
            </a:r>
            <a:r>
              <a:rPr sz="4100" spc="-25" dirty="0">
                <a:latin typeface="Calibri"/>
                <a:cs typeface="Calibri"/>
              </a:rPr>
              <a:t> </a:t>
            </a:r>
            <a:r>
              <a:rPr sz="4100" spc="-15" dirty="0">
                <a:latin typeface="Calibri"/>
                <a:cs typeface="Calibri"/>
              </a:rPr>
              <a:t>Costs</a:t>
            </a:r>
            <a:r>
              <a:rPr sz="4100" spc="-25" dirty="0">
                <a:latin typeface="Calibri"/>
                <a:cs typeface="Calibri"/>
              </a:rPr>
              <a:t> </a:t>
            </a:r>
            <a:r>
              <a:rPr sz="4100" dirty="0">
                <a:latin typeface="Calibri"/>
                <a:cs typeface="Calibri"/>
              </a:rPr>
              <a:t>-</a:t>
            </a:r>
            <a:r>
              <a:rPr sz="4100" spc="-20" dirty="0">
                <a:latin typeface="Calibri"/>
                <a:cs typeface="Calibri"/>
              </a:rPr>
              <a:t> </a:t>
            </a:r>
            <a:r>
              <a:rPr sz="4100" spc="-15" dirty="0">
                <a:latin typeface="Calibri"/>
                <a:cs typeface="Calibri"/>
              </a:rPr>
              <a:t>Cost</a:t>
            </a:r>
            <a:r>
              <a:rPr sz="4100" spc="-25" dirty="0">
                <a:latin typeface="Calibri"/>
                <a:cs typeface="Calibri"/>
              </a:rPr>
              <a:t> </a:t>
            </a:r>
            <a:r>
              <a:rPr sz="4100" spc="-5" dirty="0">
                <a:latin typeface="Calibri"/>
                <a:cs typeface="Calibri"/>
              </a:rPr>
              <a:t>Curves</a:t>
            </a:r>
            <a:endParaRPr sz="41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02273" y="1275811"/>
            <a:ext cx="5592944" cy="7650147"/>
          </a:xfrm>
          <a:prstGeom prst="rect">
            <a:avLst/>
          </a:prstGeom>
        </p:spPr>
      </p:pic>
      <p:sp>
        <p:nvSpPr>
          <p:cNvPr id="3" name="object 3"/>
          <p:cNvSpPr txBox="1">
            <a:spLocks noGrp="1"/>
          </p:cNvSpPr>
          <p:nvPr>
            <p:ph type="title"/>
          </p:nvPr>
        </p:nvSpPr>
        <p:spPr>
          <a:xfrm>
            <a:off x="814338" y="448022"/>
            <a:ext cx="965136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0" dirty="0">
                <a:latin typeface="Calibri"/>
                <a:cs typeface="Calibri"/>
              </a:rPr>
              <a:t> </a:t>
            </a:r>
            <a:r>
              <a:rPr sz="4100" dirty="0">
                <a:latin typeface="Calibri"/>
                <a:cs typeface="Calibri"/>
              </a:rPr>
              <a:t>&amp;</a:t>
            </a:r>
            <a:r>
              <a:rPr sz="4100" spc="-20" dirty="0">
                <a:latin typeface="Calibri"/>
                <a:cs typeface="Calibri"/>
              </a:rPr>
              <a:t> </a:t>
            </a:r>
            <a:r>
              <a:rPr sz="4100" spc="-15" dirty="0">
                <a:latin typeface="Calibri"/>
                <a:cs typeface="Calibri"/>
              </a:rPr>
              <a:t>Costs </a:t>
            </a:r>
            <a:r>
              <a:rPr sz="4100" dirty="0">
                <a:latin typeface="Calibri"/>
                <a:cs typeface="Calibri"/>
              </a:rPr>
              <a:t>-</a:t>
            </a:r>
            <a:r>
              <a:rPr sz="4100" spc="-15" dirty="0">
                <a:latin typeface="Calibri"/>
                <a:cs typeface="Calibri"/>
              </a:rPr>
              <a:t> </a:t>
            </a:r>
            <a:r>
              <a:rPr sz="4100" spc="-75" dirty="0">
                <a:latin typeface="Calibri"/>
                <a:cs typeface="Calibri"/>
              </a:rPr>
              <a:t>MP/AP</a:t>
            </a:r>
            <a:r>
              <a:rPr sz="4100" spc="-15" dirty="0">
                <a:latin typeface="Calibri"/>
                <a:cs typeface="Calibri"/>
              </a:rPr>
              <a:t> </a:t>
            </a:r>
            <a:r>
              <a:rPr sz="4100" spc="-10" dirty="0">
                <a:latin typeface="Calibri"/>
                <a:cs typeface="Calibri"/>
              </a:rPr>
              <a:t>vs.</a:t>
            </a:r>
            <a:r>
              <a:rPr sz="4100" spc="-20" dirty="0">
                <a:latin typeface="Calibri"/>
                <a:cs typeface="Calibri"/>
              </a:rPr>
              <a:t> </a:t>
            </a:r>
            <a:r>
              <a:rPr sz="4100" spc="-50" dirty="0">
                <a:latin typeface="Calibri"/>
                <a:cs typeface="Calibri"/>
              </a:rPr>
              <a:t>MC/AC</a:t>
            </a:r>
            <a:r>
              <a:rPr sz="4100" spc="-10" dirty="0">
                <a:latin typeface="Calibri"/>
                <a:cs typeface="Calibri"/>
              </a:rPr>
              <a:t> </a:t>
            </a:r>
            <a:r>
              <a:rPr sz="4100" spc="-5" dirty="0">
                <a:latin typeface="Calibri"/>
                <a:cs typeface="Calibri"/>
              </a:rPr>
              <a:t>Curves</a:t>
            </a:r>
            <a:endParaRPr sz="4100">
              <a:latin typeface="Calibri"/>
              <a:cs typeface="Calibri"/>
            </a:endParaRPr>
          </a:p>
        </p:txBody>
      </p:sp>
      <p:sp>
        <p:nvSpPr>
          <p:cNvPr id="4" name="object 4"/>
          <p:cNvSpPr txBox="1"/>
          <p:nvPr/>
        </p:nvSpPr>
        <p:spPr>
          <a:xfrm>
            <a:off x="1229317" y="2478922"/>
            <a:ext cx="4304665" cy="1214120"/>
          </a:xfrm>
          <a:prstGeom prst="rect">
            <a:avLst/>
          </a:prstGeom>
        </p:spPr>
        <p:txBody>
          <a:bodyPr vert="horz" wrap="square" lIns="0" tIns="210820" rIns="0" bIns="0" rtlCol="0">
            <a:spAutoFit/>
          </a:bodyPr>
          <a:lstStyle/>
          <a:p>
            <a:pPr marL="440055" indent="-427990">
              <a:lnSpc>
                <a:spcPct val="100000"/>
              </a:lnSpc>
              <a:spcBef>
                <a:spcPts val="1660"/>
              </a:spcBef>
              <a:buFont typeface="Arial MT"/>
              <a:buChar char="●"/>
              <a:tabLst>
                <a:tab pos="440055" algn="l"/>
                <a:tab pos="440690" algn="l"/>
              </a:tabLst>
            </a:pPr>
            <a:r>
              <a:rPr sz="2600" spc="-5" dirty="0">
                <a:latin typeface="Calibri"/>
                <a:cs typeface="Calibri"/>
              </a:rPr>
              <a:t>MP</a:t>
            </a:r>
            <a:r>
              <a:rPr sz="2600" spc="-20" dirty="0">
                <a:latin typeface="Calibri"/>
                <a:cs typeface="Calibri"/>
              </a:rPr>
              <a:t> </a:t>
            </a:r>
            <a:r>
              <a:rPr sz="2600" spc="-5" dirty="0">
                <a:latin typeface="Calibri"/>
                <a:cs typeface="Calibri"/>
              </a:rPr>
              <a:t>is</a:t>
            </a:r>
            <a:r>
              <a:rPr sz="2600" spc="-15" dirty="0">
                <a:latin typeface="Calibri"/>
                <a:cs typeface="Calibri"/>
              </a:rPr>
              <a:t> at</a:t>
            </a:r>
            <a:r>
              <a:rPr sz="2600" spc="-20" dirty="0">
                <a:latin typeface="Calibri"/>
                <a:cs typeface="Calibri"/>
              </a:rPr>
              <a:t> </a:t>
            </a:r>
            <a:r>
              <a:rPr sz="2600" spc="-15" dirty="0">
                <a:latin typeface="Calibri"/>
                <a:cs typeface="Calibri"/>
              </a:rPr>
              <a:t>max</a:t>
            </a:r>
            <a:r>
              <a:rPr sz="2600" spc="5" dirty="0">
                <a:latin typeface="Calibri"/>
                <a:cs typeface="Calibri"/>
              </a:rPr>
              <a:t> </a:t>
            </a:r>
            <a:r>
              <a:rPr sz="2600" dirty="0">
                <a:latin typeface="Arial MT"/>
                <a:cs typeface="Arial MT"/>
              </a:rPr>
              <a:t>→</a:t>
            </a:r>
            <a:r>
              <a:rPr sz="2600" spc="-145" dirty="0">
                <a:latin typeface="Arial MT"/>
                <a:cs typeface="Arial MT"/>
              </a:rPr>
              <a:t> </a:t>
            </a:r>
            <a:r>
              <a:rPr sz="2600" spc="-5" dirty="0">
                <a:latin typeface="Calibri"/>
                <a:cs typeface="Calibri"/>
              </a:rPr>
              <a:t>MC</a:t>
            </a:r>
            <a:r>
              <a:rPr sz="2600" spc="-20" dirty="0">
                <a:latin typeface="Calibri"/>
                <a:cs typeface="Calibri"/>
              </a:rPr>
              <a:t> </a:t>
            </a:r>
            <a:r>
              <a:rPr sz="2600" spc="-5" dirty="0">
                <a:latin typeface="Calibri"/>
                <a:cs typeface="Calibri"/>
              </a:rPr>
              <a:t>is</a:t>
            </a:r>
            <a:r>
              <a:rPr sz="2600" spc="-15" dirty="0">
                <a:latin typeface="Calibri"/>
                <a:cs typeface="Calibri"/>
              </a:rPr>
              <a:t> at </a:t>
            </a:r>
            <a:r>
              <a:rPr sz="2600" spc="-5" dirty="0">
                <a:latin typeface="Calibri"/>
                <a:cs typeface="Calibri"/>
              </a:rPr>
              <a:t>min</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AP</a:t>
            </a:r>
            <a:r>
              <a:rPr sz="2600" spc="-15"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at</a:t>
            </a:r>
            <a:r>
              <a:rPr sz="2600" spc="-20" dirty="0">
                <a:latin typeface="Calibri"/>
                <a:cs typeface="Calibri"/>
              </a:rPr>
              <a:t> </a:t>
            </a:r>
            <a:r>
              <a:rPr sz="2600" spc="-15" dirty="0">
                <a:latin typeface="Calibri"/>
                <a:cs typeface="Calibri"/>
              </a:rPr>
              <a:t>max</a:t>
            </a:r>
            <a:r>
              <a:rPr sz="2600" spc="10" dirty="0">
                <a:latin typeface="Calibri"/>
                <a:cs typeface="Calibri"/>
              </a:rPr>
              <a:t> </a:t>
            </a:r>
            <a:r>
              <a:rPr sz="2600" dirty="0">
                <a:latin typeface="Arial MT"/>
                <a:cs typeface="Arial MT"/>
              </a:rPr>
              <a:t>→</a:t>
            </a:r>
            <a:r>
              <a:rPr sz="2600" spc="-145" dirty="0">
                <a:latin typeface="Arial MT"/>
                <a:cs typeface="Arial MT"/>
              </a:rPr>
              <a:t> </a:t>
            </a:r>
            <a:r>
              <a:rPr sz="2600" spc="-50" dirty="0">
                <a:latin typeface="Calibri"/>
                <a:cs typeface="Calibri"/>
              </a:rPr>
              <a:t>AVC</a:t>
            </a:r>
            <a:r>
              <a:rPr sz="2600" spc="-15" dirty="0">
                <a:latin typeface="Calibri"/>
                <a:cs typeface="Calibri"/>
              </a:rPr>
              <a:t> </a:t>
            </a:r>
            <a:r>
              <a:rPr sz="2600" spc="-5" dirty="0">
                <a:latin typeface="Calibri"/>
                <a:cs typeface="Calibri"/>
              </a:rPr>
              <a:t>is</a:t>
            </a:r>
            <a:r>
              <a:rPr sz="2600" spc="-10" dirty="0">
                <a:latin typeface="Calibri"/>
                <a:cs typeface="Calibri"/>
              </a:rPr>
              <a:t> </a:t>
            </a:r>
            <a:r>
              <a:rPr sz="2600" spc="-15" dirty="0">
                <a:latin typeface="Calibri"/>
                <a:cs typeface="Calibri"/>
              </a:rPr>
              <a:t>at </a:t>
            </a:r>
            <a:r>
              <a:rPr sz="2600" spc="-5" dirty="0">
                <a:latin typeface="Calibri"/>
                <a:cs typeface="Calibri"/>
              </a:rPr>
              <a:t>min</a:t>
            </a:r>
            <a:endParaRPr sz="26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4338" y="448022"/>
            <a:ext cx="858774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0" dirty="0">
                <a:latin typeface="Calibri"/>
                <a:cs typeface="Calibri"/>
              </a:rPr>
              <a:t> </a:t>
            </a:r>
            <a:r>
              <a:rPr sz="4100" spc="-5" dirty="0">
                <a:latin typeface="Calibri"/>
                <a:cs typeface="Calibri"/>
              </a:rPr>
              <a:t>Output</a:t>
            </a:r>
            <a:r>
              <a:rPr sz="4100" spc="-15" dirty="0">
                <a:latin typeface="Calibri"/>
                <a:cs typeface="Calibri"/>
              </a:rPr>
              <a:t> </a:t>
            </a:r>
            <a:r>
              <a:rPr sz="4100" dirty="0">
                <a:latin typeface="Calibri"/>
                <a:cs typeface="Calibri"/>
              </a:rPr>
              <a:t>&amp;</a:t>
            </a:r>
            <a:r>
              <a:rPr sz="4100" spc="-20" dirty="0">
                <a:latin typeface="Calibri"/>
                <a:cs typeface="Calibri"/>
              </a:rPr>
              <a:t> </a:t>
            </a:r>
            <a:r>
              <a:rPr sz="4100" spc="-15" dirty="0">
                <a:latin typeface="Calibri"/>
                <a:cs typeface="Calibri"/>
              </a:rPr>
              <a:t>Costs</a:t>
            </a:r>
            <a:r>
              <a:rPr sz="4100" spc="-20" dirty="0">
                <a:latin typeface="Calibri"/>
                <a:cs typeface="Calibri"/>
              </a:rPr>
              <a:t> </a:t>
            </a:r>
            <a:r>
              <a:rPr sz="4100" dirty="0">
                <a:latin typeface="Calibri"/>
                <a:cs typeface="Calibri"/>
              </a:rPr>
              <a:t>-</a:t>
            </a:r>
            <a:r>
              <a:rPr sz="4100" spc="-15" dirty="0">
                <a:latin typeface="Calibri"/>
                <a:cs typeface="Calibri"/>
              </a:rPr>
              <a:t> </a:t>
            </a:r>
            <a:r>
              <a:rPr sz="4100" spc="-10" dirty="0">
                <a:latin typeface="Calibri"/>
                <a:cs typeface="Calibri"/>
              </a:rPr>
              <a:t>Shifts</a:t>
            </a:r>
            <a:r>
              <a:rPr sz="4100" spc="-15" dirty="0">
                <a:latin typeface="Calibri"/>
                <a:cs typeface="Calibri"/>
              </a:rPr>
              <a:t> </a:t>
            </a:r>
            <a:r>
              <a:rPr sz="4100" spc="-5" dirty="0">
                <a:latin typeface="Calibri"/>
                <a:cs typeface="Calibri"/>
              </a:rPr>
              <a:t>in</a:t>
            </a:r>
            <a:r>
              <a:rPr sz="4100" spc="-20" dirty="0">
                <a:latin typeface="Calibri"/>
                <a:cs typeface="Calibri"/>
              </a:rPr>
              <a:t> </a:t>
            </a:r>
            <a:r>
              <a:rPr sz="4100" spc="-15" dirty="0">
                <a:latin typeface="Calibri"/>
                <a:cs typeface="Calibri"/>
              </a:rPr>
              <a:t>Cost</a:t>
            </a:r>
            <a:r>
              <a:rPr sz="4100" spc="-20" dirty="0">
                <a:latin typeface="Calibri"/>
                <a:cs typeface="Calibri"/>
              </a:rPr>
              <a:t> </a:t>
            </a:r>
            <a:r>
              <a:rPr sz="4100" spc="-5" dirty="0">
                <a:latin typeface="Calibri"/>
                <a:cs typeface="Calibri"/>
              </a:rPr>
              <a:t>Curves</a:t>
            </a:r>
            <a:endParaRPr sz="4100">
              <a:latin typeface="Calibri"/>
              <a:cs typeface="Calibri"/>
            </a:endParaRPr>
          </a:p>
        </p:txBody>
      </p:sp>
      <p:graphicFrame>
        <p:nvGraphicFramePr>
          <p:cNvPr id="3" name="object 3"/>
          <p:cNvGraphicFramePr>
            <a:graphicFrameLocks noGrp="1"/>
          </p:cNvGraphicFramePr>
          <p:nvPr/>
        </p:nvGraphicFramePr>
        <p:xfrm>
          <a:off x="947787" y="1755912"/>
          <a:ext cx="16383000" cy="6751222"/>
        </p:xfrm>
        <a:graphic>
          <a:graphicData uri="http://schemas.openxmlformats.org/drawingml/2006/table">
            <a:tbl>
              <a:tblPr firstRow="1" bandRow="1">
                <a:tableStyleId>{2D5ABB26-0587-4C30-8999-92F81FD0307C}</a:tableStyleId>
              </a:tblPr>
              <a:tblGrid>
                <a:gridCol w="5652770">
                  <a:extLst>
                    <a:ext uri="{9D8B030D-6E8A-4147-A177-3AD203B41FA5}">
                      <a16:colId xmlns:a16="http://schemas.microsoft.com/office/drawing/2014/main" val="20000"/>
                    </a:ext>
                  </a:extLst>
                </a:gridCol>
                <a:gridCol w="5358130">
                  <a:extLst>
                    <a:ext uri="{9D8B030D-6E8A-4147-A177-3AD203B41FA5}">
                      <a16:colId xmlns:a16="http://schemas.microsoft.com/office/drawing/2014/main" val="20001"/>
                    </a:ext>
                  </a:extLst>
                </a:gridCol>
                <a:gridCol w="5372100">
                  <a:extLst>
                    <a:ext uri="{9D8B030D-6E8A-4147-A177-3AD203B41FA5}">
                      <a16:colId xmlns:a16="http://schemas.microsoft.com/office/drawing/2014/main" val="20002"/>
                    </a:ext>
                  </a:extLst>
                </a:gridCol>
              </a:tblGrid>
              <a:tr h="629124">
                <a:tc>
                  <a:txBody>
                    <a:bodyPr/>
                    <a:lstStyle/>
                    <a:p>
                      <a:pPr algn="ctr">
                        <a:lnSpc>
                          <a:spcPct val="100000"/>
                        </a:lnSpc>
                        <a:spcBef>
                          <a:spcPts val="580"/>
                        </a:spcBef>
                      </a:pPr>
                      <a:r>
                        <a:rPr sz="2400" b="1" spc="-25" dirty="0">
                          <a:latin typeface="Calibri"/>
                          <a:cs typeface="Calibri"/>
                        </a:rPr>
                        <a:t>Technological </a:t>
                      </a:r>
                      <a:r>
                        <a:rPr sz="2400" b="1" spc="-10" dirty="0">
                          <a:latin typeface="Calibri"/>
                          <a:cs typeface="Calibri"/>
                        </a:rPr>
                        <a:t>Advances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5" dirty="0">
                          <a:latin typeface="Calibri"/>
                          <a:cs typeface="Calibri"/>
                        </a:rPr>
                        <a:t>Price</a:t>
                      </a:r>
                      <a:r>
                        <a:rPr sz="2400" b="1" spc="-20" dirty="0">
                          <a:latin typeface="Calibri"/>
                          <a:cs typeface="Calibri"/>
                        </a:rPr>
                        <a:t> </a:t>
                      </a:r>
                      <a:r>
                        <a:rPr sz="2400" b="1" spc="-5" dirty="0">
                          <a:latin typeface="Calibri"/>
                          <a:cs typeface="Calibri"/>
                        </a:rPr>
                        <a:t>of</a:t>
                      </a:r>
                      <a:r>
                        <a:rPr sz="2400" b="1" spc="-20" dirty="0">
                          <a:latin typeface="Calibri"/>
                          <a:cs typeface="Calibri"/>
                        </a:rPr>
                        <a:t> </a:t>
                      </a:r>
                      <a:r>
                        <a:rPr sz="2400" b="1" spc="-15" dirty="0">
                          <a:latin typeface="Calibri"/>
                          <a:cs typeface="Calibri"/>
                        </a:rPr>
                        <a:t>Fixed</a:t>
                      </a:r>
                      <a:r>
                        <a:rPr sz="2400" b="1" spc="-20" dirty="0">
                          <a:latin typeface="Calibri"/>
                          <a:cs typeface="Calibri"/>
                        </a:rPr>
                        <a:t> </a:t>
                      </a:r>
                      <a:r>
                        <a:rPr sz="2400" b="1" spc="-25" dirty="0">
                          <a:latin typeface="Calibri"/>
                          <a:cs typeface="Calibri"/>
                        </a:rPr>
                        <a:t>Factors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5" dirty="0">
                          <a:latin typeface="Calibri"/>
                          <a:cs typeface="Calibri"/>
                        </a:rPr>
                        <a:t>Price</a:t>
                      </a:r>
                      <a:r>
                        <a:rPr sz="2400" b="1" spc="-15" dirty="0">
                          <a:latin typeface="Calibri"/>
                          <a:cs typeface="Calibri"/>
                        </a:rPr>
                        <a:t> </a:t>
                      </a:r>
                      <a:r>
                        <a:rPr sz="2400" b="1" spc="-5" dirty="0">
                          <a:latin typeface="Calibri"/>
                          <a:cs typeface="Calibri"/>
                        </a:rPr>
                        <a:t>of</a:t>
                      </a:r>
                      <a:r>
                        <a:rPr sz="2400" b="1" spc="-10" dirty="0">
                          <a:latin typeface="Calibri"/>
                          <a:cs typeface="Calibri"/>
                        </a:rPr>
                        <a:t> </a:t>
                      </a:r>
                      <a:r>
                        <a:rPr sz="2400" b="1" spc="-25" dirty="0">
                          <a:latin typeface="Calibri"/>
                          <a:cs typeface="Calibri"/>
                        </a:rPr>
                        <a:t>Variable</a:t>
                      </a:r>
                      <a:r>
                        <a:rPr sz="2400" b="1" spc="-10" dirty="0">
                          <a:latin typeface="Calibri"/>
                          <a:cs typeface="Calibri"/>
                        </a:rPr>
                        <a:t> </a:t>
                      </a:r>
                      <a:r>
                        <a:rPr sz="2400" b="1" spc="-25" dirty="0">
                          <a:latin typeface="Calibri"/>
                          <a:cs typeface="Calibri"/>
                        </a:rPr>
                        <a:t>Factors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928499">
                <a:tc>
                  <a:txBody>
                    <a:bodyPr/>
                    <a:lstStyle/>
                    <a:p>
                      <a:pPr marL="542925" marR="624840" indent="-412750">
                        <a:lnSpc>
                          <a:spcPct val="100000"/>
                        </a:lnSpc>
                        <a:spcBef>
                          <a:spcPts val="580"/>
                        </a:spcBef>
                        <a:buFont typeface="Arial MT"/>
                        <a:buChar char="●"/>
                        <a:tabLst>
                          <a:tab pos="542290" algn="l"/>
                          <a:tab pos="542925" algn="l"/>
                        </a:tabLst>
                      </a:pPr>
                      <a:r>
                        <a:rPr sz="2400" spc="-10" dirty="0">
                          <a:latin typeface="Calibri"/>
                          <a:cs typeface="Calibri"/>
                        </a:rPr>
                        <a:t>capital </a:t>
                      </a:r>
                      <a:r>
                        <a:rPr sz="2400" spc="-15" dirty="0">
                          <a:latin typeface="Calibri"/>
                          <a:cs typeface="Calibri"/>
                        </a:rPr>
                        <a:t>cost </a:t>
                      </a:r>
                      <a:r>
                        <a:rPr sz="2400" spc="-5" dirty="0">
                          <a:latin typeface="Calibri"/>
                          <a:cs typeface="Calibri"/>
                        </a:rPr>
                        <a:t>rises </a:t>
                      </a:r>
                      <a:r>
                        <a:rPr sz="2400" dirty="0">
                          <a:latin typeface="Calibri"/>
                          <a:cs typeface="Calibri"/>
                        </a:rPr>
                        <a:t>&gt; </a:t>
                      </a:r>
                      <a:r>
                        <a:rPr sz="2400" spc="-10" dirty="0">
                          <a:latin typeface="Calibri"/>
                          <a:cs typeface="Calibri"/>
                        </a:rPr>
                        <a:t>AFC </a:t>
                      </a:r>
                      <a:r>
                        <a:rPr sz="2400" spc="-5" dirty="0">
                          <a:latin typeface="Calibri"/>
                          <a:cs typeface="Calibri"/>
                        </a:rPr>
                        <a:t>rises but </a:t>
                      </a:r>
                      <a:r>
                        <a:rPr sz="2400" spc="-45" dirty="0">
                          <a:latin typeface="Calibri"/>
                          <a:cs typeface="Calibri"/>
                        </a:rPr>
                        <a:t>AVC </a:t>
                      </a:r>
                      <a:r>
                        <a:rPr sz="2400" spc="-530" dirty="0">
                          <a:latin typeface="Calibri"/>
                          <a:cs typeface="Calibri"/>
                        </a:rPr>
                        <a:t> </a:t>
                      </a:r>
                      <a:r>
                        <a:rPr sz="2400" spc="-15" dirty="0">
                          <a:latin typeface="Calibri"/>
                          <a:cs typeface="Calibri"/>
                        </a:rPr>
                        <a:t>drops</a:t>
                      </a:r>
                      <a:endParaRPr sz="2400">
                        <a:latin typeface="Calibri"/>
                        <a:cs typeface="Calibri"/>
                      </a:endParaRPr>
                    </a:p>
                    <a:p>
                      <a:pPr marL="542925" indent="-412750">
                        <a:lnSpc>
                          <a:spcPct val="100000"/>
                        </a:lnSpc>
                        <a:buFont typeface="Arial MT"/>
                        <a:buChar char="●"/>
                        <a:tabLst>
                          <a:tab pos="542290" algn="l"/>
                          <a:tab pos="542925" algn="l"/>
                        </a:tabLst>
                      </a:pPr>
                      <a:r>
                        <a:rPr sz="2400" spc="-15" dirty="0">
                          <a:latin typeface="Calibri"/>
                          <a:cs typeface="Calibri"/>
                        </a:rPr>
                        <a:t>at</a:t>
                      </a:r>
                      <a:r>
                        <a:rPr sz="2400" spc="-20" dirty="0">
                          <a:latin typeface="Calibri"/>
                          <a:cs typeface="Calibri"/>
                        </a:rPr>
                        <a:t> </a:t>
                      </a:r>
                      <a:r>
                        <a:rPr sz="2400" spc="-5" dirty="0">
                          <a:latin typeface="Calibri"/>
                          <a:cs typeface="Calibri"/>
                        </a:rPr>
                        <a:t>low</a:t>
                      </a:r>
                      <a:r>
                        <a:rPr sz="2400" spc="-15" dirty="0">
                          <a:latin typeface="Calibri"/>
                          <a:cs typeface="Calibri"/>
                        </a:rPr>
                        <a:t> </a:t>
                      </a:r>
                      <a:r>
                        <a:rPr sz="2400" spc="-10" dirty="0">
                          <a:latin typeface="Calibri"/>
                          <a:cs typeface="Calibri"/>
                        </a:rPr>
                        <a:t>level</a:t>
                      </a:r>
                      <a:r>
                        <a:rPr sz="2400" spc="-15" dirty="0">
                          <a:latin typeface="Calibri"/>
                          <a:cs typeface="Calibri"/>
                        </a:rPr>
                        <a:t> </a:t>
                      </a:r>
                      <a:r>
                        <a:rPr sz="2400" spc="-5" dirty="0">
                          <a:latin typeface="Calibri"/>
                          <a:cs typeface="Calibri"/>
                        </a:rPr>
                        <a:t>of</a:t>
                      </a:r>
                      <a:r>
                        <a:rPr sz="2400" spc="-20" dirty="0">
                          <a:latin typeface="Calibri"/>
                          <a:cs typeface="Calibri"/>
                        </a:rPr>
                        <a:t> </a:t>
                      </a:r>
                      <a:r>
                        <a:rPr sz="2400" spc="-5" dirty="0">
                          <a:latin typeface="Calibri"/>
                          <a:cs typeface="Calibri"/>
                        </a:rPr>
                        <a:t>output,</a:t>
                      </a:r>
                      <a:r>
                        <a:rPr sz="2400" spc="-15" dirty="0">
                          <a:latin typeface="Calibri"/>
                          <a:cs typeface="Calibri"/>
                        </a:rPr>
                        <a:t> </a:t>
                      </a:r>
                      <a:r>
                        <a:rPr sz="2400" spc="-80" dirty="0">
                          <a:latin typeface="Calibri"/>
                          <a:cs typeface="Calibri"/>
                        </a:rPr>
                        <a:t>ATC</a:t>
                      </a:r>
                      <a:r>
                        <a:rPr sz="2400" spc="-15" dirty="0">
                          <a:latin typeface="Calibri"/>
                          <a:cs typeface="Calibri"/>
                        </a:rPr>
                        <a:t> </a:t>
                      </a:r>
                      <a:r>
                        <a:rPr sz="2400" spc="-5" dirty="0">
                          <a:latin typeface="Calibri"/>
                          <a:cs typeface="Calibri"/>
                        </a:rPr>
                        <a:t>is</a:t>
                      </a:r>
                      <a:r>
                        <a:rPr sz="2400" spc="-15" dirty="0">
                          <a:latin typeface="Calibri"/>
                          <a:cs typeface="Calibri"/>
                        </a:rPr>
                        <a:t> </a:t>
                      </a:r>
                      <a:r>
                        <a:rPr sz="2400" spc="-5" dirty="0">
                          <a:latin typeface="Calibri"/>
                          <a:cs typeface="Calibri"/>
                        </a:rPr>
                        <a:t>high</a:t>
                      </a:r>
                      <a:endParaRPr sz="2400">
                        <a:latin typeface="Calibri"/>
                        <a:cs typeface="Calibri"/>
                      </a:endParaRPr>
                    </a:p>
                    <a:p>
                      <a:pPr marL="542925" indent="-412750">
                        <a:lnSpc>
                          <a:spcPct val="100000"/>
                        </a:lnSpc>
                        <a:buFont typeface="Arial MT"/>
                        <a:buChar char="●"/>
                        <a:tabLst>
                          <a:tab pos="542290" algn="l"/>
                          <a:tab pos="542925" algn="l"/>
                        </a:tabLst>
                      </a:pPr>
                      <a:r>
                        <a:rPr sz="2400" spc="-15" dirty="0">
                          <a:latin typeface="Calibri"/>
                          <a:cs typeface="Calibri"/>
                        </a:rPr>
                        <a:t>at</a:t>
                      </a:r>
                      <a:r>
                        <a:rPr sz="2400" spc="-20" dirty="0">
                          <a:latin typeface="Calibri"/>
                          <a:cs typeface="Calibri"/>
                        </a:rPr>
                        <a:t> </a:t>
                      </a:r>
                      <a:r>
                        <a:rPr sz="2400" spc="-5" dirty="0">
                          <a:latin typeface="Calibri"/>
                          <a:cs typeface="Calibri"/>
                        </a:rPr>
                        <a:t>high</a:t>
                      </a:r>
                      <a:r>
                        <a:rPr sz="2400" spc="-15" dirty="0">
                          <a:latin typeface="Calibri"/>
                          <a:cs typeface="Calibri"/>
                        </a:rPr>
                        <a:t> </a:t>
                      </a:r>
                      <a:r>
                        <a:rPr sz="2400" spc="-10" dirty="0">
                          <a:latin typeface="Calibri"/>
                          <a:cs typeface="Calibri"/>
                        </a:rPr>
                        <a:t>level</a:t>
                      </a:r>
                      <a:r>
                        <a:rPr sz="2400" spc="-15" dirty="0">
                          <a:latin typeface="Calibri"/>
                          <a:cs typeface="Calibri"/>
                        </a:rPr>
                        <a:t> </a:t>
                      </a:r>
                      <a:r>
                        <a:rPr sz="2400" spc="-5" dirty="0">
                          <a:latin typeface="Calibri"/>
                          <a:cs typeface="Calibri"/>
                        </a:rPr>
                        <a:t>of</a:t>
                      </a:r>
                      <a:r>
                        <a:rPr sz="2400" spc="-15" dirty="0">
                          <a:latin typeface="Calibri"/>
                          <a:cs typeface="Calibri"/>
                        </a:rPr>
                        <a:t> </a:t>
                      </a:r>
                      <a:r>
                        <a:rPr sz="2400" spc="-5" dirty="0">
                          <a:latin typeface="Calibri"/>
                          <a:cs typeface="Calibri"/>
                        </a:rPr>
                        <a:t>output,</a:t>
                      </a:r>
                      <a:r>
                        <a:rPr sz="2400" spc="-15" dirty="0">
                          <a:latin typeface="Calibri"/>
                          <a:cs typeface="Calibri"/>
                        </a:rPr>
                        <a:t> </a:t>
                      </a:r>
                      <a:r>
                        <a:rPr sz="2400" spc="-80" dirty="0">
                          <a:latin typeface="Calibri"/>
                          <a:cs typeface="Calibri"/>
                        </a:rPr>
                        <a:t>ATC</a:t>
                      </a:r>
                      <a:r>
                        <a:rPr sz="2400" spc="-15" dirty="0">
                          <a:latin typeface="Calibri"/>
                          <a:cs typeface="Calibri"/>
                        </a:rPr>
                        <a:t> </a:t>
                      </a:r>
                      <a:r>
                        <a:rPr sz="2400" spc="-5" dirty="0">
                          <a:latin typeface="Calibri"/>
                          <a:cs typeface="Calibri"/>
                        </a:rPr>
                        <a:t>is</a:t>
                      </a:r>
                      <a:r>
                        <a:rPr sz="2400" spc="-15" dirty="0">
                          <a:latin typeface="Calibri"/>
                          <a:cs typeface="Calibri"/>
                        </a:rPr>
                        <a:t> </a:t>
                      </a:r>
                      <a:r>
                        <a:rPr sz="2400" spc="-5" dirty="0">
                          <a:latin typeface="Calibri"/>
                          <a:cs typeface="Calibri"/>
                        </a:rPr>
                        <a:t>low</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12750">
                        <a:lnSpc>
                          <a:spcPct val="100000"/>
                        </a:lnSpc>
                        <a:spcBef>
                          <a:spcPts val="580"/>
                        </a:spcBef>
                        <a:buFont typeface="Arial MT"/>
                        <a:buChar char="●"/>
                        <a:tabLst>
                          <a:tab pos="542290" algn="l"/>
                          <a:tab pos="542925" algn="l"/>
                        </a:tabLst>
                      </a:pPr>
                      <a:r>
                        <a:rPr sz="2400" spc="-5" dirty="0">
                          <a:latin typeface="Calibri"/>
                          <a:cs typeface="Calibri"/>
                        </a:rPr>
                        <a:t>price</a:t>
                      </a:r>
                      <a:r>
                        <a:rPr sz="2400" spc="-15" dirty="0">
                          <a:latin typeface="Calibri"/>
                          <a:cs typeface="Calibri"/>
                        </a:rPr>
                        <a:t> </a:t>
                      </a:r>
                      <a:r>
                        <a:rPr sz="2400" spc="-5" dirty="0">
                          <a:latin typeface="Calibri"/>
                          <a:cs typeface="Calibri"/>
                        </a:rPr>
                        <a:t>of</a:t>
                      </a:r>
                      <a:r>
                        <a:rPr sz="2400" spc="-10" dirty="0">
                          <a:latin typeface="Calibri"/>
                          <a:cs typeface="Calibri"/>
                        </a:rPr>
                        <a:t> </a:t>
                      </a:r>
                      <a:r>
                        <a:rPr sz="2400" spc="-20" dirty="0">
                          <a:latin typeface="Calibri"/>
                          <a:cs typeface="Calibri"/>
                        </a:rPr>
                        <a:t>fixed</a:t>
                      </a:r>
                      <a:r>
                        <a:rPr sz="2400" spc="-10" dirty="0">
                          <a:latin typeface="Calibri"/>
                          <a:cs typeface="Calibri"/>
                        </a:rPr>
                        <a:t> </a:t>
                      </a:r>
                      <a:r>
                        <a:rPr sz="2400" spc="-20" dirty="0">
                          <a:latin typeface="Calibri"/>
                          <a:cs typeface="Calibri"/>
                        </a:rPr>
                        <a:t>factors</a:t>
                      </a:r>
                      <a:r>
                        <a:rPr sz="2400" spc="-10" dirty="0">
                          <a:latin typeface="Calibri"/>
                          <a:cs typeface="Calibri"/>
                        </a:rPr>
                        <a:t> </a:t>
                      </a:r>
                      <a:r>
                        <a:rPr sz="2400" spc="-5" dirty="0">
                          <a:latin typeface="Calibri"/>
                          <a:cs typeface="Calibri"/>
                        </a:rPr>
                        <a:t>rises</a:t>
                      </a:r>
                      <a:r>
                        <a:rPr sz="2400" spc="-10" dirty="0">
                          <a:latin typeface="Calibri"/>
                          <a:cs typeface="Calibri"/>
                        </a:rPr>
                        <a:t> </a:t>
                      </a:r>
                      <a:r>
                        <a:rPr sz="2400" dirty="0">
                          <a:latin typeface="Calibri"/>
                          <a:cs typeface="Calibri"/>
                        </a:rPr>
                        <a:t>&gt;</a:t>
                      </a:r>
                      <a:r>
                        <a:rPr sz="2400" spc="-10" dirty="0">
                          <a:latin typeface="Calibri"/>
                          <a:cs typeface="Calibri"/>
                        </a:rPr>
                        <a:t> TFC </a:t>
                      </a:r>
                      <a:r>
                        <a:rPr sz="2400" spc="-5" dirty="0">
                          <a:latin typeface="Calibri"/>
                          <a:cs typeface="Calibri"/>
                        </a:rPr>
                        <a:t>rises</a:t>
                      </a:r>
                      <a:endParaRPr sz="2400">
                        <a:latin typeface="Calibri"/>
                        <a:cs typeface="Calibri"/>
                      </a:endParaRPr>
                    </a:p>
                    <a:p>
                      <a:pPr marR="2096135" algn="r">
                        <a:lnSpc>
                          <a:spcPct val="100000"/>
                        </a:lnSpc>
                      </a:pPr>
                      <a:r>
                        <a:rPr sz="2400" dirty="0">
                          <a:latin typeface="Calibri"/>
                          <a:cs typeface="Calibri"/>
                        </a:rPr>
                        <a:t>&gt;</a:t>
                      </a:r>
                      <a:r>
                        <a:rPr sz="2400" spc="-20" dirty="0">
                          <a:latin typeface="Calibri"/>
                          <a:cs typeface="Calibri"/>
                        </a:rPr>
                        <a:t> </a:t>
                      </a:r>
                      <a:r>
                        <a:rPr sz="2400" spc="-10" dirty="0">
                          <a:latin typeface="Calibri"/>
                          <a:cs typeface="Calibri"/>
                        </a:rPr>
                        <a:t>AFC</a:t>
                      </a:r>
                      <a:r>
                        <a:rPr sz="2400" spc="-20" dirty="0">
                          <a:latin typeface="Calibri"/>
                          <a:cs typeface="Calibri"/>
                        </a:rPr>
                        <a:t> </a:t>
                      </a:r>
                      <a:r>
                        <a:rPr sz="2400" spc="-5" dirty="0">
                          <a:latin typeface="Calibri"/>
                          <a:cs typeface="Calibri"/>
                        </a:rPr>
                        <a:t>rises</a:t>
                      </a:r>
                      <a:r>
                        <a:rPr sz="2400" spc="-20" dirty="0">
                          <a:latin typeface="Calibri"/>
                          <a:cs typeface="Calibri"/>
                        </a:rPr>
                        <a:t> </a:t>
                      </a:r>
                      <a:r>
                        <a:rPr sz="2400" dirty="0">
                          <a:latin typeface="Calibri"/>
                          <a:cs typeface="Calibri"/>
                        </a:rPr>
                        <a:t>&gt;</a:t>
                      </a:r>
                      <a:r>
                        <a:rPr sz="2400" spc="-20" dirty="0">
                          <a:latin typeface="Calibri"/>
                          <a:cs typeface="Calibri"/>
                        </a:rPr>
                        <a:t> </a:t>
                      </a:r>
                      <a:r>
                        <a:rPr sz="2400" spc="-80" dirty="0">
                          <a:latin typeface="Calibri"/>
                          <a:cs typeface="Calibri"/>
                        </a:rPr>
                        <a:t>ATC</a:t>
                      </a:r>
                      <a:r>
                        <a:rPr sz="2400" spc="-20" dirty="0">
                          <a:latin typeface="Calibri"/>
                          <a:cs typeface="Calibri"/>
                        </a:rPr>
                        <a:t> </a:t>
                      </a:r>
                      <a:r>
                        <a:rPr sz="2400" spc="-5" dirty="0">
                          <a:latin typeface="Calibri"/>
                          <a:cs typeface="Calibri"/>
                        </a:rPr>
                        <a:t>rises</a:t>
                      </a:r>
                      <a:endParaRPr sz="2400">
                        <a:latin typeface="Calibri"/>
                        <a:cs typeface="Calibri"/>
                      </a:endParaRPr>
                    </a:p>
                    <a:p>
                      <a:pPr marL="412115" marR="2171700" indent="-412115" algn="r">
                        <a:lnSpc>
                          <a:spcPct val="100000"/>
                        </a:lnSpc>
                        <a:buFont typeface="Arial MT"/>
                        <a:buChar char="●"/>
                        <a:tabLst>
                          <a:tab pos="412115" algn="l"/>
                          <a:tab pos="542925" algn="l"/>
                        </a:tabLst>
                      </a:pPr>
                      <a:r>
                        <a:rPr sz="2400" spc="-10" dirty="0">
                          <a:latin typeface="Calibri"/>
                          <a:cs typeface="Calibri"/>
                        </a:rPr>
                        <a:t>TVC,</a:t>
                      </a:r>
                      <a:r>
                        <a:rPr sz="2400" spc="-15" dirty="0">
                          <a:latin typeface="Calibri"/>
                          <a:cs typeface="Calibri"/>
                        </a:rPr>
                        <a:t> </a:t>
                      </a:r>
                      <a:r>
                        <a:rPr sz="2400" spc="-40" dirty="0">
                          <a:latin typeface="Calibri"/>
                          <a:cs typeface="Calibri"/>
                        </a:rPr>
                        <a:t>AVC,</a:t>
                      </a:r>
                      <a:r>
                        <a:rPr sz="2400" spc="-15" dirty="0">
                          <a:latin typeface="Calibri"/>
                          <a:cs typeface="Calibri"/>
                        </a:rPr>
                        <a:t> </a:t>
                      </a:r>
                      <a:r>
                        <a:rPr sz="2400" spc="-5" dirty="0">
                          <a:latin typeface="Calibri"/>
                          <a:cs typeface="Calibri"/>
                        </a:rPr>
                        <a:t>MC</a:t>
                      </a:r>
                      <a:r>
                        <a:rPr sz="2400" spc="-15" dirty="0">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same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516255" indent="-412750">
                        <a:lnSpc>
                          <a:spcPct val="100000"/>
                        </a:lnSpc>
                        <a:spcBef>
                          <a:spcPts val="580"/>
                        </a:spcBef>
                        <a:buFont typeface="Arial MT"/>
                        <a:buChar char="●"/>
                        <a:tabLst>
                          <a:tab pos="542290" algn="l"/>
                          <a:tab pos="542925" algn="l"/>
                        </a:tabLst>
                      </a:pPr>
                      <a:r>
                        <a:rPr sz="2400" spc="-5" dirty="0">
                          <a:latin typeface="Calibri"/>
                          <a:cs typeface="Calibri"/>
                        </a:rPr>
                        <a:t>price of variable </a:t>
                      </a:r>
                      <a:r>
                        <a:rPr sz="2400" spc="-20" dirty="0">
                          <a:latin typeface="Calibri"/>
                          <a:cs typeface="Calibri"/>
                        </a:rPr>
                        <a:t>factors </a:t>
                      </a:r>
                      <a:r>
                        <a:rPr sz="2400" spc="-5" dirty="0">
                          <a:latin typeface="Calibri"/>
                          <a:cs typeface="Calibri"/>
                        </a:rPr>
                        <a:t>rises </a:t>
                      </a:r>
                      <a:r>
                        <a:rPr sz="2400" dirty="0">
                          <a:latin typeface="Calibri"/>
                          <a:cs typeface="Calibri"/>
                        </a:rPr>
                        <a:t>&gt; </a:t>
                      </a:r>
                      <a:r>
                        <a:rPr sz="2400" spc="-10" dirty="0">
                          <a:latin typeface="Calibri"/>
                          <a:cs typeface="Calibri"/>
                        </a:rPr>
                        <a:t>TVC </a:t>
                      </a:r>
                      <a:r>
                        <a:rPr sz="2400" spc="-530" dirty="0">
                          <a:latin typeface="Calibri"/>
                          <a:cs typeface="Calibri"/>
                        </a:rPr>
                        <a:t> </a:t>
                      </a:r>
                      <a:r>
                        <a:rPr sz="2400" spc="-5" dirty="0">
                          <a:latin typeface="Calibri"/>
                          <a:cs typeface="Calibri"/>
                        </a:rPr>
                        <a:t>rises</a:t>
                      </a:r>
                      <a:r>
                        <a:rPr sz="2400" spc="-10" dirty="0">
                          <a:latin typeface="Calibri"/>
                          <a:cs typeface="Calibri"/>
                        </a:rPr>
                        <a:t> </a:t>
                      </a:r>
                      <a:r>
                        <a:rPr sz="2400" dirty="0">
                          <a:latin typeface="Calibri"/>
                          <a:cs typeface="Calibri"/>
                        </a:rPr>
                        <a:t>&gt;</a:t>
                      </a:r>
                      <a:r>
                        <a:rPr sz="2400" spc="-10" dirty="0">
                          <a:latin typeface="Calibri"/>
                          <a:cs typeface="Calibri"/>
                        </a:rPr>
                        <a:t> </a:t>
                      </a:r>
                      <a:r>
                        <a:rPr sz="2400" spc="-45" dirty="0">
                          <a:latin typeface="Calibri"/>
                          <a:cs typeface="Calibri"/>
                        </a:rPr>
                        <a:t>AVC</a:t>
                      </a:r>
                      <a:r>
                        <a:rPr sz="2400" spc="-10" dirty="0">
                          <a:latin typeface="Calibri"/>
                          <a:cs typeface="Calibri"/>
                        </a:rPr>
                        <a:t> </a:t>
                      </a:r>
                      <a:r>
                        <a:rPr sz="2400" spc="-5" dirty="0">
                          <a:latin typeface="Calibri"/>
                          <a:cs typeface="Calibri"/>
                        </a:rPr>
                        <a:t>rises</a:t>
                      </a:r>
                      <a:r>
                        <a:rPr sz="2400" spc="-10" dirty="0">
                          <a:latin typeface="Calibri"/>
                          <a:cs typeface="Calibri"/>
                        </a:rPr>
                        <a:t> </a:t>
                      </a:r>
                      <a:r>
                        <a:rPr sz="2400" dirty="0">
                          <a:latin typeface="Calibri"/>
                          <a:cs typeface="Calibri"/>
                        </a:rPr>
                        <a:t>&gt;</a:t>
                      </a:r>
                      <a:r>
                        <a:rPr sz="2400" spc="-10" dirty="0">
                          <a:latin typeface="Calibri"/>
                          <a:cs typeface="Calibri"/>
                        </a:rPr>
                        <a:t> </a:t>
                      </a:r>
                      <a:r>
                        <a:rPr sz="2400" spc="-80" dirty="0">
                          <a:latin typeface="Calibri"/>
                          <a:cs typeface="Calibri"/>
                        </a:rPr>
                        <a:t>ATC</a:t>
                      </a:r>
                      <a:r>
                        <a:rPr sz="2400" spc="-10" dirty="0">
                          <a:latin typeface="Calibri"/>
                          <a:cs typeface="Calibri"/>
                        </a:rPr>
                        <a:t> </a:t>
                      </a:r>
                      <a:r>
                        <a:rPr sz="2400" spc="-5" dirty="0">
                          <a:latin typeface="Calibri"/>
                          <a:cs typeface="Calibri"/>
                        </a:rPr>
                        <a:t>rises</a:t>
                      </a:r>
                      <a:endParaRPr sz="2400">
                        <a:latin typeface="Calibri"/>
                        <a:cs typeface="Calibri"/>
                      </a:endParaRPr>
                    </a:p>
                    <a:p>
                      <a:pPr marL="542925" indent="-412750">
                        <a:lnSpc>
                          <a:spcPct val="100000"/>
                        </a:lnSpc>
                        <a:buFont typeface="Arial MT"/>
                        <a:buChar char="●"/>
                        <a:tabLst>
                          <a:tab pos="542290" algn="l"/>
                          <a:tab pos="542925" algn="l"/>
                        </a:tabLst>
                      </a:pPr>
                      <a:r>
                        <a:rPr sz="2400" spc="-15" dirty="0">
                          <a:latin typeface="Calibri"/>
                          <a:cs typeface="Calibri"/>
                        </a:rPr>
                        <a:t>steeper tangents</a:t>
                      </a:r>
                      <a:r>
                        <a:rPr sz="2400" spc="-10" dirty="0">
                          <a:latin typeface="Calibri"/>
                          <a:cs typeface="Calibri"/>
                        </a:rPr>
                        <a:t> </a:t>
                      </a:r>
                      <a:r>
                        <a:rPr sz="2400" spc="-5" dirty="0">
                          <a:latin typeface="Calibri"/>
                          <a:cs typeface="Calibri"/>
                        </a:rPr>
                        <a:t>means</a:t>
                      </a:r>
                      <a:r>
                        <a:rPr sz="2400" spc="-10" dirty="0">
                          <a:latin typeface="Calibri"/>
                          <a:cs typeface="Calibri"/>
                        </a:rPr>
                        <a:t> </a:t>
                      </a:r>
                      <a:r>
                        <a:rPr sz="2400" spc="-5" dirty="0">
                          <a:latin typeface="Calibri"/>
                          <a:cs typeface="Calibri"/>
                        </a:rPr>
                        <a:t>higher</a:t>
                      </a:r>
                      <a:r>
                        <a:rPr sz="2400" spc="-15" dirty="0">
                          <a:latin typeface="Calibri"/>
                          <a:cs typeface="Calibri"/>
                        </a:rPr>
                        <a:t> </a:t>
                      </a:r>
                      <a:r>
                        <a:rPr sz="2400" spc="-5" dirty="0">
                          <a:latin typeface="Calibri"/>
                          <a:cs typeface="Calibri"/>
                        </a:rPr>
                        <a:t>MC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193599">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pic>
        <p:nvPicPr>
          <p:cNvPr id="4" name="object 4"/>
          <p:cNvPicPr/>
          <p:nvPr/>
        </p:nvPicPr>
        <p:blipFill>
          <a:blip r:embed="rId2" cstate="print"/>
          <a:stretch>
            <a:fillRect/>
          </a:stretch>
        </p:blipFill>
        <p:spPr>
          <a:xfrm>
            <a:off x="1090799" y="4945163"/>
            <a:ext cx="5514574" cy="3149350"/>
          </a:xfrm>
          <a:prstGeom prst="rect">
            <a:avLst/>
          </a:prstGeom>
        </p:spPr>
      </p:pic>
      <p:pic>
        <p:nvPicPr>
          <p:cNvPr id="5" name="object 5"/>
          <p:cNvPicPr/>
          <p:nvPr/>
        </p:nvPicPr>
        <p:blipFill>
          <a:blip r:embed="rId3" cstate="print"/>
          <a:stretch>
            <a:fillRect/>
          </a:stretch>
        </p:blipFill>
        <p:spPr>
          <a:xfrm>
            <a:off x="6701925" y="5043366"/>
            <a:ext cx="4876474" cy="2888452"/>
          </a:xfrm>
          <a:prstGeom prst="rect">
            <a:avLst/>
          </a:prstGeom>
        </p:spPr>
      </p:pic>
      <p:pic>
        <p:nvPicPr>
          <p:cNvPr id="6" name="object 6"/>
          <p:cNvPicPr/>
          <p:nvPr/>
        </p:nvPicPr>
        <p:blipFill>
          <a:blip r:embed="rId4" cstate="print"/>
          <a:stretch>
            <a:fillRect/>
          </a:stretch>
        </p:blipFill>
        <p:spPr>
          <a:xfrm>
            <a:off x="12121500" y="5025575"/>
            <a:ext cx="5016488" cy="27034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13800" y="2241242"/>
            <a:ext cx="3244850" cy="421640"/>
          </a:xfrm>
          <a:prstGeom prst="rect">
            <a:avLst/>
          </a:prstGeom>
        </p:spPr>
        <p:txBody>
          <a:bodyPr vert="horz" wrap="square" lIns="0" tIns="12700" rIns="0" bIns="0" rtlCol="0">
            <a:spAutoFit/>
          </a:bodyPr>
          <a:lstStyle/>
          <a:p>
            <a:pPr marL="12700">
              <a:lnSpc>
                <a:spcPct val="100000"/>
              </a:lnSpc>
              <a:spcBef>
                <a:spcPts val="100"/>
              </a:spcBef>
            </a:pPr>
            <a:r>
              <a:rPr sz="2600" b="1" u="heavy" spc="-5" dirty="0">
                <a:solidFill>
                  <a:srgbClr val="1155CC"/>
                </a:solidFill>
                <a:uFill>
                  <a:solidFill>
                    <a:srgbClr val="1155CC"/>
                  </a:solidFill>
                </a:uFill>
                <a:latin typeface="Calibri"/>
                <a:cs typeface="Calibri"/>
              </a:rPr>
              <a:t>Q24:</a:t>
            </a:r>
            <a:r>
              <a:rPr sz="2600" b="1" spc="-25" dirty="0">
                <a:solidFill>
                  <a:srgbClr val="1155CC"/>
                </a:solidFill>
                <a:latin typeface="Calibri"/>
                <a:cs typeface="Calibri"/>
              </a:rPr>
              <a:t> </a:t>
            </a:r>
            <a:r>
              <a:rPr sz="2600" spc="-5" dirty="0">
                <a:latin typeface="Calibri"/>
                <a:cs typeface="Calibri"/>
              </a:rPr>
              <a:t>When</a:t>
            </a:r>
            <a:r>
              <a:rPr sz="2600" spc="-25" dirty="0">
                <a:latin typeface="Calibri"/>
                <a:cs typeface="Calibri"/>
              </a:rPr>
              <a:t> </a:t>
            </a:r>
            <a:r>
              <a:rPr sz="2600" spc="-5" dirty="0">
                <a:latin typeface="Calibri"/>
                <a:cs typeface="Calibri"/>
              </a:rPr>
              <a:t>MP</a:t>
            </a:r>
            <a:r>
              <a:rPr sz="2600" spc="-30" dirty="0">
                <a:latin typeface="Calibri"/>
                <a:cs typeface="Calibri"/>
              </a:rPr>
              <a:t> </a:t>
            </a:r>
            <a:r>
              <a:rPr sz="2600" spc="-5" dirty="0">
                <a:latin typeface="Calibri"/>
                <a:cs typeface="Calibri"/>
              </a:rPr>
              <a:t>is</a:t>
            </a:r>
            <a:r>
              <a:rPr sz="2600" spc="-20" dirty="0">
                <a:latin typeface="Calibri"/>
                <a:cs typeface="Calibri"/>
              </a:rPr>
              <a:t> </a:t>
            </a:r>
            <a:r>
              <a:rPr sz="2600" dirty="0">
                <a:latin typeface="Calibri"/>
                <a:cs typeface="Calibri"/>
              </a:rPr>
              <a:t>rising,</a:t>
            </a:r>
            <a:endParaRPr sz="2600">
              <a:latin typeface="Calibri"/>
              <a:cs typeface="Calibri"/>
            </a:endParaRPr>
          </a:p>
        </p:txBody>
      </p:sp>
      <p:sp>
        <p:nvSpPr>
          <p:cNvPr id="3" name="object 3"/>
          <p:cNvSpPr txBox="1"/>
          <p:nvPr/>
        </p:nvSpPr>
        <p:spPr>
          <a:xfrm>
            <a:off x="2240900" y="3634178"/>
            <a:ext cx="2256790" cy="396240"/>
          </a:xfrm>
          <a:prstGeom prst="rect">
            <a:avLst/>
          </a:prstGeom>
          <a:solidFill>
            <a:srgbClr val="FFFF00"/>
          </a:solidFill>
        </p:spPr>
        <p:txBody>
          <a:bodyPr vert="horz" wrap="square" lIns="0" tIns="0" rIns="0" bIns="0" rtlCol="0">
            <a:spAutoFit/>
          </a:bodyPr>
          <a:lstStyle/>
          <a:p>
            <a:pPr>
              <a:lnSpc>
                <a:spcPts val="3015"/>
              </a:lnSpc>
            </a:pPr>
            <a:r>
              <a:rPr sz="2600" spc="-5" dirty="0">
                <a:latin typeface="Calibri"/>
                <a:cs typeface="Calibri"/>
              </a:rPr>
              <a:t>MC</a:t>
            </a:r>
            <a:r>
              <a:rPr sz="2600" spc="-35" dirty="0">
                <a:latin typeface="Calibri"/>
                <a:cs typeface="Calibri"/>
              </a:rPr>
              <a:t> </a:t>
            </a:r>
            <a:r>
              <a:rPr sz="2600" spc="-5" dirty="0">
                <a:latin typeface="Calibri"/>
                <a:cs typeface="Calibri"/>
              </a:rPr>
              <a:t>is</a:t>
            </a:r>
            <a:r>
              <a:rPr sz="2600" spc="-30" dirty="0">
                <a:latin typeface="Calibri"/>
                <a:cs typeface="Calibri"/>
              </a:rPr>
              <a:t> </a:t>
            </a:r>
            <a:r>
              <a:rPr sz="2600" spc="-10" dirty="0">
                <a:latin typeface="Calibri"/>
                <a:cs typeface="Calibri"/>
              </a:rPr>
              <a:t>decreasing</a:t>
            </a:r>
            <a:endParaRPr sz="2600">
              <a:latin typeface="Calibri"/>
              <a:cs typeface="Calibri"/>
            </a:endParaRPr>
          </a:p>
        </p:txBody>
      </p:sp>
      <p:sp>
        <p:nvSpPr>
          <p:cNvPr id="4" name="object 4"/>
          <p:cNvSpPr txBox="1"/>
          <p:nvPr/>
        </p:nvSpPr>
        <p:spPr>
          <a:xfrm>
            <a:off x="1726074" y="2637482"/>
            <a:ext cx="2919730" cy="1848485"/>
          </a:xfrm>
          <a:prstGeom prst="rect">
            <a:avLst/>
          </a:prstGeom>
        </p:spPr>
        <p:txBody>
          <a:bodyPr vert="horz" wrap="square" lIns="0" tIns="71755" rIns="0" bIns="0" rtlCol="0">
            <a:spAutoFit/>
          </a:bodyPr>
          <a:lstStyle/>
          <a:p>
            <a:pPr marL="514350" indent="-487045">
              <a:lnSpc>
                <a:spcPct val="100000"/>
              </a:lnSpc>
              <a:spcBef>
                <a:spcPts val="565"/>
              </a:spcBef>
              <a:buAutoNum type="alphaLcParenR"/>
              <a:tabLst>
                <a:tab pos="514350" algn="l"/>
                <a:tab pos="514984" algn="l"/>
              </a:tabLst>
            </a:pPr>
            <a:r>
              <a:rPr sz="2600" spc="-5" dirty="0">
                <a:latin typeface="Calibri"/>
                <a:cs typeface="Calibri"/>
              </a:rPr>
              <a:t>AP</a:t>
            </a:r>
            <a:r>
              <a:rPr sz="2600" spc="-30" dirty="0">
                <a:latin typeface="Calibri"/>
                <a:cs typeface="Calibri"/>
              </a:rPr>
              <a:t> </a:t>
            </a:r>
            <a:r>
              <a:rPr sz="2600" spc="-5" dirty="0">
                <a:latin typeface="Calibri"/>
                <a:cs typeface="Calibri"/>
              </a:rPr>
              <a:t>is</a:t>
            </a:r>
            <a:r>
              <a:rPr sz="2600" spc="-30" dirty="0">
                <a:latin typeface="Calibri"/>
                <a:cs typeface="Calibri"/>
              </a:rPr>
              <a:t> </a:t>
            </a:r>
            <a:r>
              <a:rPr sz="2600" spc="-15" dirty="0">
                <a:latin typeface="Calibri"/>
                <a:cs typeface="Calibri"/>
              </a:rPr>
              <a:t>at</a:t>
            </a:r>
            <a:r>
              <a:rPr sz="2600" spc="-30" dirty="0">
                <a:latin typeface="Calibri"/>
                <a:cs typeface="Calibri"/>
              </a:rPr>
              <a:t> </a:t>
            </a:r>
            <a:r>
              <a:rPr sz="2600" spc="-10" dirty="0">
                <a:latin typeface="Calibri"/>
                <a:cs typeface="Calibri"/>
              </a:rPr>
              <a:t>maximum</a:t>
            </a:r>
            <a:endParaRPr sz="2600">
              <a:latin typeface="Calibri"/>
              <a:cs typeface="Calibri"/>
            </a:endParaRPr>
          </a:p>
          <a:p>
            <a:pPr marL="46355" marR="1270635" indent="-34290">
              <a:lnSpc>
                <a:spcPct val="114999"/>
              </a:lnSpc>
              <a:buAutoNum type="alphaLcParenR"/>
              <a:tabLst>
                <a:tab pos="514350" algn="l"/>
                <a:tab pos="514984" algn="l"/>
              </a:tabLst>
            </a:pPr>
            <a:r>
              <a:rPr sz="2600" spc="-5" dirty="0">
                <a:latin typeface="Calibri"/>
                <a:cs typeface="Calibri"/>
              </a:rPr>
              <a:t>MP</a:t>
            </a:r>
            <a:r>
              <a:rPr sz="2600" spc="-60" dirty="0">
                <a:latin typeface="Calibri"/>
                <a:cs typeface="Calibri"/>
              </a:rPr>
              <a:t> </a:t>
            </a:r>
            <a:r>
              <a:rPr sz="2600" dirty="0">
                <a:latin typeface="Calibri"/>
                <a:cs typeface="Calibri"/>
              </a:rPr>
              <a:t>&lt;</a:t>
            </a:r>
            <a:r>
              <a:rPr sz="2600" spc="-55" dirty="0">
                <a:latin typeface="Calibri"/>
                <a:cs typeface="Calibri"/>
              </a:rPr>
              <a:t> </a:t>
            </a:r>
            <a:r>
              <a:rPr sz="2600" spc="-5" dirty="0">
                <a:latin typeface="Calibri"/>
                <a:cs typeface="Calibri"/>
              </a:rPr>
              <a:t>AP </a:t>
            </a:r>
            <a:r>
              <a:rPr sz="2600" spc="-570" dirty="0">
                <a:latin typeface="Calibri"/>
                <a:cs typeface="Calibri"/>
              </a:rPr>
              <a:t> </a:t>
            </a:r>
            <a:r>
              <a:rPr sz="2600" spc="-5" dirty="0">
                <a:latin typeface="Calibri"/>
                <a:cs typeface="Calibri"/>
              </a:rPr>
              <a:t>c)</a:t>
            </a:r>
            <a:endParaRPr sz="2600">
              <a:latin typeface="Calibri"/>
              <a:cs typeface="Calibri"/>
            </a:endParaRPr>
          </a:p>
          <a:p>
            <a:pPr marL="12700">
              <a:lnSpc>
                <a:spcPct val="100000"/>
              </a:lnSpc>
              <a:spcBef>
                <a:spcPts val="470"/>
              </a:spcBef>
            </a:pPr>
            <a:r>
              <a:rPr sz="2600" spc="-5" dirty="0">
                <a:latin typeface="Calibri"/>
                <a:cs typeface="Calibri"/>
              </a:rPr>
              <a:t>d)</a:t>
            </a:r>
            <a:endParaRPr sz="2600">
              <a:latin typeface="Calibri"/>
              <a:cs typeface="Calibri"/>
            </a:endParaRPr>
          </a:p>
        </p:txBody>
      </p:sp>
      <p:sp>
        <p:nvSpPr>
          <p:cNvPr id="5" name="object 5"/>
          <p:cNvSpPr txBox="1"/>
          <p:nvPr/>
        </p:nvSpPr>
        <p:spPr>
          <a:xfrm>
            <a:off x="2228200" y="4063946"/>
            <a:ext cx="1639570" cy="421640"/>
          </a:xfrm>
          <a:prstGeom prst="rect">
            <a:avLst/>
          </a:prstGeom>
        </p:spPr>
        <p:txBody>
          <a:bodyPr vert="horz" wrap="square" lIns="0" tIns="12700" rIns="0" bIns="0" rtlCol="0">
            <a:spAutoFit/>
          </a:bodyPr>
          <a:lstStyle/>
          <a:p>
            <a:pPr marL="12700">
              <a:lnSpc>
                <a:spcPct val="100000"/>
              </a:lnSpc>
              <a:spcBef>
                <a:spcPts val="100"/>
              </a:spcBef>
            </a:pPr>
            <a:r>
              <a:rPr sz="2600" spc="-50" dirty="0">
                <a:latin typeface="Calibri"/>
                <a:cs typeface="Calibri"/>
              </a:rPr>
              <a:t>AVC</a:t>
            </a:r>
            <a:r>
              <a:rPr sz="2600" spc="-45" dirty="0">
                <a:latin typeface="Calibri"/>
                <a:cs typeface="Calibri"/>
              </a:rPr>
              <a:t> </a:t>
            </a:r>
            <a:r>
              <a:rPr sz="2600" spc="-5" dirty="0">
                <a:latin typeface="Calibri"/>
                <a:cs typeface="Calibri"/>
              </a:rPr>
              <a:t>is</a:t>
            </a:r>
            <a:r>
              <a:rPr sz="2600" spc="-45" dirty="0">
                <a:latin typeface="Calibri"/>
                <a:cs typeface="Calibri"/>
              </a:rPr>
              <a:t> </a:t>
            </a:r>
            <a:r>
              <a:rPr sz="2600" spc="-5" dirty="0">
                <a:latin typeface="Calibri"/>
                <a:cs typeface="Calibri"/>
              </a:rPr>
              <a:t>rising</a:t>
            </a:r>
            <a:endParaRPr sz="2600">
              <a:latin typeface="Calibri"/>
              <a:cs typeface="Calibri"/>
            </a:endParaRPr>
          </a:p>
        </p:txBody>
      </p:sp>
      <p:sp>
        <p:nvSpPr>
          <p:cNvPr id="6" name="object 6"/>
          <p:cNvSpPr txBox="1"/>
          <p:nvPr/>
        </p:nvSpPr>
        <p:spPr>
          <a:xfrm>
            <a:off x="1313800" y="4975297"/>
            <a:ext cx="11173460" cy="421640"/>
          </a:xfrm>
          <a:prstGeom prst="rect">
            <a:avLst/>
          </a:prstGeom>
        </p:spPr>
        <p:txBody>
          <a:bodyPr vert="horz" wrap="square" lIns="0" tIns="12700" rIns="0" bIns="0" rtlCol="0">
            <a:spAutoFit/>
          </a:bodyPr>
          <a:lstStyle/>
          <a:p>
            <a:pPr marL="12700">
              <a:lnSpc>
                <a:spcPct val="100000"/>
              </a:lnSpc>
              <a:spcBef>
                <a:spcPts val="100"/>
              </a:spcBef>
            </a:pPr>
            <a:r>
              <a:rPr sz="2600" b="1" u="heavy" spc="-5" dirty="0">
                <a:solidFill>
                  <a:srgbClr val="1155CC"/>
                </a:solidFill>
                <a:uFill>
                  <a:solidFill>
                    <a:srgbClr val="1155CC"/>
                  </a:solidFill>
                </a:uFill>
                <a:latin typeface="Calibri"/>
                <a:cs typeface="Calibri"/>
              </a:rPr>
              <a:t>Q25:</a:t>
            </a:r>
            <a:r>
              <a:rPr sz="2600" b="1" spc="-5" dirty="0">
                <a:solidFill>
                  <a:srgbClr val="1155CC"/>
                </a:solidFill>
                <a:latin typeface="Calibri"/>
                <a:cs typeface="Calibri"/>
              </a:rPr>
              <a:t> </a:t>
            </a:r>
            <a:r>
              <a:rPr sz="2600" spc="-5" dirty="0">
                <a:latin typeface="Calibri"/>
                <a:cs typeface="Calibri"/>
              </a:rPr>
              <a:t>When</a:t>
            </a:r>
            <a:r>
              <a:rPr sz="2600" dirty="0">
                <a:latin typeface="Calibri"/>
                <a:cs typeface="Calibri"/>
              </a:rPr>
              <a:t> a </a:t>
            </a:r>
            <a:r>
              <a:rPr sz="2600" spc="-10" dirty="0">
                <a:latin typeface="Calibri"/>
                <a:cs typeface="Calibri"/>
              </a:rPr>
              <a:t>technology</a:t>
            </a:r>
            <a:r>
              <a:rPr sz="2600" spc="-5" dirty="0">
                <a:latin typeface="Calibri"/>
                <a:cs typeface="Calibri"/>
              </a:rPr>
              <a:t> </a:t>
            </a:r>
            <a:r>
              <a:rPr sz="2600" spc="-10" dirty="0">
                <a:latin typeface="Calibri"/>
                <a:cs typeface="Calibri"/>
              </a:rPr>
              <a:t>change</a:t>
            </a:r>
            <a:r>
              <a:rPr sz="2600" dirty="0">
                <a:latin typeface="Calibri"/>
                <a:cs typeface="Calibri"/>
              </a:rPr>
              <a:t> </a:t>
            </a:r>
            <a:r>
              <a:rPr sz="2600" spc="-10" dirty="0">
                <a:latin typeface="Calibri"/>
                <a:cs typeface="Calibri"/>
              </a:rPr>
              <a:t>that</a:t>
            </a:r>
            <a:r>
              <a:rPr sz="2600" spc="-5" dirty="0">
                <a:latin typeface="Calibri"/>
                <a:cs typeface="Calibri"/>
              </a:rPr>
              <a:t> </a:t>
            </a:r>
            <a:r>
              <a:rPr sz="2600" spc="-15" dirty="0">
                <a:latin typeface="Calibri"/>
                <a:cs typeface="Calibri"/>
              </a:rPr>
              <a:t>improves</a:t>
            </a:r>
            <a:r>
              <a:rPr sz="2600" spc="-5" dirty="0">
                <a:latin typeface="Calibri"/>
                <a:cs typeface="Calibri"/>
              </a:rPr>
              <a:t> </a:t>
            </a:r>
            <a:r>
              <a:rPr sz="2600" spc="-10" dirty="0">
                <a:latin typeface="Calibri"/>
                <a:cs typeface="Calibri"/>
              </a:rPr>
              <a:t>productivity</a:t>
            </a:r>
            <a:r>
              <a:rPr sz="2600" dirty="0">
                <a:latin typeface="Calibri"/>
                <a:cs typeface="Calibri"/>
              </a:rPr>
              <a:t> </a:t>
            </a:r>
            <a:r>
              <a:rPr sz="2600" spc="-15" dirty="0">
                <a:latin typeface="Calibri"/>
                <a:cs typeface="Calibri"/>
              </a:rPr>
              <a:t>occurs,</a:t>
            </a:r>
            <a:r>
              <a:rPr sz="2600" dirty="0">
                <a:latin typeface="Calibri"/>
                <a:cs typeface="Calibri"/>
              </a:rPr>
              <a:t> </a:t>
            </a:r>
            <a:r>
              <a:rPr sz="2600" spc="-5" dirty="0">
                <a:latin typeface="Calibri"/>
                <a:cs typeface="Calibri"/>
              </a:rPr>
              <a:t>which is</a:t>
            </a:r>
            <a:r>
              <a:rPr sz="2600" dirty="0">
                <a:latin typeface="Calibri"/>
                <a:cs typeface="Calibri"/>
              </a:rPr>
              <a:t> </a:t>
            </a:r>
            <a:r>
              <a:rPr sz="2600" spc="-30" dirty="0">
                <a:latin typeface="Calibri"/>
                <a:cs typeface="Calibri"/>
              </a:rPr>
              <a:t>FALSE?</a:t>
            </a:r>
            <a:endParaRPr sz="2600">
              <a:latin typeface="Calibri"/>
              <a:cs typeface="Calibri"/>
            </a:endParaRPr>
          </a:p>
        </p:txBody>
      </p:sp>
      <p:sp>
        <p:nvSpPr>
          <p:cNvPr id="7" name="object 7"/>
          <p:cNvSpPr txBox="1"/>
          <p:nvPr/>
        </p:nvSpPr>
        <p:spPr>
          <a:xfrm>
            <a:off x="1726074" y="5371538"/>
            <a:ext cx="10742295" cy="1848485"/>
          </a:xfrm>
          <a:prstGeom prst="rect">
            <a:avLst/>
          </a:prstGeom>
        </p:spPr>
        <p:txBody>
          <a:bodyPr vert="horz" wrap="square" lIns="0" tIns="71755" rIns="0" bIns="0" rtlCol="0">
            <a:spAutoFit/>
          </a:bodyPr>
          <a:lstStyle/>
          <a:p>
            <a:pPr marL="514350" indent="-487045">
              <a:lnSpc>
                <a:spcPct val="100000"/>
              </a:lnSpc>
              <a:spcBef>
                <a:spcPts val="565"/>
              </a:spcBef>
              <a:buAutoNum type="alphaLcParenR"/>
              <a:tabLst>
                <a:tab pos="514350" algn="l"/>
                <a:tab pos="514984" algn="l"/>
              </a:tabLst>
            </a:pPr>
            <a:r>
              <a:rPr sz="2600" spc="-10" dirty="0">
                <a:latin typeface="Calibri"/>
                <a:cs typeface="Calibri"/>
              </a:rPr>
              <a:t>AFC</a:t>
            </a:r>
            <a:r>
              <a:rPr sz="2600" spc="-15" dirty="0">
                <a:latin typeface="Calibri"/>
                <a:cs typeface="Calibri"/>
              </a:rPr>
              <a:t> </a:t>
            </a:r>
            <a:r>
              <a:rPr sz="2600" spc="-10" dirty="0">
                <a:latin typeface="Calibri"/>
                <a:cs typeface="Calibri"/>
              </a:rPr>
              <a:t>increases</a:t>
            </a:r>
            <a:r>
              <a:rPr sz="2600" spc="-15" dirty="0">
                <a:latin typeface="Calibri"/>
                <a:cs typeface="Calibri"/>
              </a:rPr>
              <a:t> </a:t>
            </a:r>
            <a:r>
              <a:rPr sz="2600" spc="-5" dirty="0">
                <a:latin typeface="Calibri"/>
                <a:cs typeface="Calibri"/>
              </a:rPr>
              <a:t>but</a:t>
            </a:r>
            <a:r>
              <a:rPr sz="2600" spc="-20" dirty="0">
                <a:latin typeface="Calibri"/>
                <a:cs typeface="Calibri"/>
              </a:rPr>
              <a:t> </a:t>
            </a:r>
            <a:r>
              <a:rPr sz="2600" spc="-50" dirty="0">
                <a:latin typeface="Calibri"/>
                <a:cs typeface="Calibri"/>
              </a:rPr>
              <a:t>AVC</a:t>
            </a:r>
            <a:r>
              <a:rPr sz="2600" spc="-15" dirty="0">
                <a:latin typeface="Calibri"/>
                <a:cs typeface="Calibri"/>
              </a:rPr>
              <a:t> </a:t>
            </a:r>
            <a:r>
              <a:rPr sz="2600" spc="-10" dirty="0">
                <a:latin typeface="Calibri"/>
                <a:cs typeface="Calibri"/>
              </a:rPr>
              <a:t>decreases</a:t>
            </a:r>
            <a:endParaRPr sz="2600">
              <a:latin typeface="Calibri"/>
              <a:cs typeface="Calibri"/>
            </a:endParaRPr>
          </a:p>
          <a:p>
            <a:pPr marL="514350" indent="-502284">
              <a:lnSpc>
                <a:spcPct val="100000"/>
              </a:lnSpc>
              <a:spcBef>
                <a:spcPts val="470"/>
              </a:spcBef>
              <a:buAutoNum type="alphaLcParenR"/>
              <a:tabLst>
                <a:tab pos="514350" algn="l"/>
                <a:tab pos="514984" algn="l"/>
              </a:tabLst>
            </a:pPr>
            <a:r>
              <a:rPr sz="2600" spc="-10" dirty="0">
                <a:latin typeface="Calibri"/>
                <a:cs typeface="Calibri"/>
              </a:rPr>
              <a:t>capital</a:t>
            </a:r>
            <a:r>
              <a:rPr sz="2600" spc="-30" dirty="0">
                <a:latin typeface="Calibri"/>
                <a:cs typeface="Calibri"/>
              </a:rPr>
              <a:t> </a:t>
            </a:r>
            <a:r>
              <a:rPr sz="2600" spc="-15" dirty="0">
                <a:latin typeface="Calibri"/>
                <a:cs typeface="Calibri"/>
              </a:rPr>
              <a:t>costs</a:t>
            </a:r>
            <a:r>
              <a:rPr sz="2600" spc="-35" dirty="0">
                <a:latin typeface="Calibri"/>
                <a:cs typeface="Calibri"/>
              </a:rPr>
              <a:t> </a:t>
            </a:r>
            <a:r>
              <a:rPr sz="2600" spc="-5" dirty="0">
                <a:latin typeface="Calibri"/>
                <a:cs typeface="Calibri"/>
              </a:rPr>
              <a:t>rises</a:t>
            </a:r>
            <a:endParaRPr sz="2600">
              <a:latin typeface="Calibri"/>
              <a:cs typeface="Calibri"/>
            </a:endParaRPr>
          </a:p>
          <a:p>
            <a:pPr marL="12700" marR="5080" indent="33655">
              <a:lnSpc>
                <a:spcPct val="114999"/>
              </a:lnSpc>
              <a:buAutoNum type="alphaLcParenR"/>
              <a:tabLst>
                <a:tab pos="514350" algn="l"/>
                <a:tab pos="514984" algn="l"/>
              </a:tabLst>
            </a:pPr>
            <a:r>
              <a:rPr sz="2600" spc="-20" dirty="0">
                <a:latin typeface="Calibri"/>
                <a:cs typeface="Calibri"/>
              </a:rPr>
              <a:t>It’s</a:t>
            </a:r>
            <a:r>
              <a:rPr sz="2600" spc="-10" dirty="0">
                <a:latin typeface="Calibri"/>
                <a:cs typeface="Calibri"/>
              </a:rPr>
              <a:t> </a:t>
            </a:r>
            <a:r>
              <a:rPr sz="2600" spc="-15" dirty="0">
                <a:latin typeface="Calibri"/>
                <a:cs typeface="Calibri"/>
              </a:rPr>
              <a:t>more</a:t>
            </a:r>
            <a:r>
              <a:rPr sz="2600" spc="-5" dirty="0">
                <a:latin typeface="Calibri"/>
                <a:cs typeface="Calibri"/>
              </a:rPr>
              <a:t> </a:t>
            </a:r>
            <a:r>
              <a:rPr sz="2600" spc="-10" dirty="0">
                <a:latin typeface="Calibri"/>
                <a:cs typeface="Calibri"/>
              </a:rPr>
              <a:t>beneficial</a:t>
            </a:r>
            <a:r>
              <a:rPr sz="2600" spc="-5" dirty="0">
                <a:latin typeface="Calibri"/>
                <a:cs typeface="Calibri"/>
              </a:rPr>
              <a:t> </a:t>
            </a:r>
            <a:r>
              <a:rPr sz="2600" spc="-15" dirty="0">
                <a:latin typeface="Calibri"/>
                <a:cs typeface="Calibri"/>
              </a:rPr>
              <a:t>to</a:t>
            </a:r>
            <a:r>
              <a:rPr sz="2600" spc="-5" dirty="0">
                <a:latin typeface="Calibri"/>
                <a:cs typeface="Calibri"/>
              </a:rPr>
              <a:t> </a:t>
            </a:r>
            <a:r>
              <a:rPr sz="2600" spc="-10" dirty="0">
                <a:latin typeface="Calibri"/>
                <a:cs typeface="Calibri"/>
              </a:rPr>
              <a:t>produce</a:t>
            </a:r>
            <a:r>
              <a:rPr sz="2600" spc="-5" dirty="0">
                <a:latin typeface="Calibri"/>
                <a:cs typeface="Calibri"/>
              </a:rPr>
              <a:t> high output </a:t>
            </a:r>
            <a:r>
              <a:rPr sz="2600" spc="-10" dirty="0">
                <a:latin typeface="Calibri"/>
                <a:cs typeface="Calibri"/>
              </a:rPr>
              <a:t>levels</a:t>
            </a:r>
            <a:r>
              <a:rPr sz="2600" spc="-5" dirty="0">
                <a:latin typeface="Calibri"/>
                <a:cs typeface="Calibri"/>
              </a:rPr>
              <a:t> because </a:t>
            </a:r>
            <a:r>
              <a:rPr sz="2600" spc="-90" dirty="0">
                <a:latin typeface="Calibri"/>
                <a:cs typeface="Calibri"/>
              </a:rPr>
              <a:t>ATC</a:t>
            </a:r>
            <a:r>
              <a:rPr sz="2600" spc="-5" dirty="0">
                <a:latin typeface="Calibri"/>
                <a:cs typeface="Calibri"/>
              </a:rPr>
              <a:t> is </a:t>
            </a:r>
            <a:r>
              <a:rPr sz="2600" spc="-10" dirty="0">
                <a:latin typeface="Calibri"/>
                <a:cs typeface="Calibri"/>
              </a:rPr>
              <a:t>lower</a:t>
            </a:r>
            <a:r>
              <a:rPr sz="2600" spc="-5" dirty="0">
                <a:latin typeface="Calibri"/>
                <a:cs typeface="Calibri"/>
              </a:rPr>
              <a:t> </a:t>
            </a:r>
            <a:r>
              <a:rPr sz="2600" spc="-15" dirty="0">
                <a:latin typeface="Calibri"/>
                <a:cs typeface="Calibri"/>
              </a:rPr>
              <a:t>there </a:t>
            </a:r>
            <a:r>
              <a:rPr sz="2600" spc="-575" dirty="0">
                <a:latin typeface="Calibri"/>
                <a:cs typeface="Calibri"/>
              </a:rPr>
              <a:t> </a:t>
            </a:r>
            <a:r>
              <a:rPr sz="2600" spc="-5" dirty="0">
                <a:latin typeface="Calibri"/>
                <a:cs typeface="Calibri"/>
              </a:rPr>
              <a:t>d)</a:t>
            </a:r>
            <a:endParaRPr sz="2600">
              <a:latin typeface="Calibri"/>
              <a:cs typeface="Calibri"/>
            </a:endParaRPr>
          </a:p>
        </p:txBody>
      </p:sp>
      <p:sp>
        <p:nvSpPr>
          <p:cNvPr id="8" name="object 8"/>
          <p:cNvSpPr txBox="1"/>
          <p:nvPr/>
        </p:nvSpPr>
        <p:spPr>
          <a:xfrm>
            <a:off x="2240900" y="6823909"/>
            <a:ext cx="10129520" cy="396240"/>
          </a:xfrm>
          <a:prstGeom prst="rect">
            <a:avLst/>
          </a:prstGeom>
          <a:solidFill>
            <a:srgbClr val="FFFF00"/>
          </a:solidFill>
        </p:spPr>
        <p:txBody>
          <a:bodyPr vert="horz" wrap="square" lIns="0" tIns="0" rIns="0" bIns="0" rtlCol="0">
            <a:spAutoFit/>
          </a:bodyPr>
          <a:lstStyle/>
          <a:p>
            <a:pPr>
              <a:lnSpc>
                <a:spcPts val="3015"/>
              </a:lnSpc>
            </a:pPr>
            <a:r>
              <a:rPr sz="2600" spc="-20" dirty="0">
                <a:latin typeface="Calibri"/>
                <a:cs typeface="Calibri"/>
              </a:rPr>
              <a:t>It’s</a:t>
            </a:r>
            <a:r>
              <a:rPr sz="2600" spc="-10" dirty="0">
                <a:latin typeface="Calibri"/>
                <a:cs typeface="Calibri"/>
              </a:rPr>
              <a:t> </a:t>
            </a:r>
            <a:r>
              <a:rPr sz="2600" spc="-15" dirty="0">
                <a:latin typeface="Calibri"/>
                <a:cs typeface="Calibri"/>
              </a:rPr>
              <a:t>more</a:t>
            </a:r>
            <a:r>
              <a:rPr sz="2600" spc="-5" dirty="0">
                <a:latin typeface="Calibri"/>
                <a:cs typeface="Calibri"/>
              </a:rPr>
              <a:t> </a:t>
            </a:r>
            <a:r>
              <a:rPr sz="2600" spc="-10" dirty="0">
                <a:latin typeface="Calibri"/>
                <a:cs typeface="Calibri"/>
              </a:rPr>
              <a:t>beneficial</a:t>
            </a:r>
            <a:r>
              <a:rPr sz="2600" spc="-5" dirty="0">
                <a:latin typeface="Calibri"/>
                <a:cs typeface="Calibri"/>
              </a:rPr>
              <a:t> </a:t>
            </a:r>
            <a:r>
              <a:rPr sz="2600" spc="-15" dirty="0">
                <a:latin typeface="Calibri"/>
                <a:cs typeface="Calibri"/>
              </a:rPr>
              <a:t>to</a:t>
            </a:r>
            <a:r>
              <a:rPr sz="2600" spc="-5" dirty="0">
                <a:latin typeface="Calibri"/>
                <a:cs typeface="Calibri"/>
              </a:rPr>
              <a:t> </a:t>
            </a:r>
            <a:r>
              <a:rPr sz="2600" spc="-10" dirty="0">
                <a:latin typeface="Calibri"/>
                <a:cs typeface="Calibri"/>
              </a:rPr>
              <a:t>produce</a:t>
            </a:r>
            <a:r>
              <a:rPr sz="2600" spc="-5" dirty="0">
                <a:latin typeface="Calibri"/>
                <a:cs typeface="Calibri"/>
              </a:rPr>
              <a:t> low output</a:t>
            </a:r>
            <a:r>
              <a:rPr sz="2600" spc="-10" dirty="0">
                <a:latin typeface="Calibri"/>
                <a:cs typeface="Calibri"/>
              </a:rPr>
              <a:t> levels</a:t>
            </a:r>
            <a:r>
              <a:rPr sz="2600" spc="-5" dirty="0">
                <a:latin typeface="Calibri"/>
                <a:cs typeface="Calibri"/>
              </a:rPr>
              <a:t> because </a:t>
            </a:r>
            <a:r>
              <a:rPr sz="2600" spc="-90" dirty="0">
                <a:latin typeface="Calibri"/>
                <a:cs typeface="Calibri"/>
              </a:rPr>
              <a:t>ATC</a:t>
            </a:r>
            <a:r>
              <a:rPr sz="2600" spc="-5" dirty="0">
                <a:latin typeface="Calibri"/>
                <a:cs typeface="Calibri"/>
              </a:rPr>
              <a:t> is </a:t>
            </a:r>
            <a:r>
              <a:rPr sz="2600" spc="-10" dirty="0">
                <a:latin typeface="Calibri"/>
                <a:cs typeface="Calibri"/>
              </a:rPr>
              <a:t>lower</a:t>
            </a:r>
            <a:r>
              <a:rPr sz="2600" spc="-5" dirty="0">
                <a:latin typeface="Calibri"/>
                <a:cs typeface="Calibri"/>
              </a:rPr>
              <a:t> </a:t>
            </a:r>
            <a:r>
              <a:rPr sz="2600" spc="-15" dirty="0">
                <a:latin typeface="Calibri"/>
                <a:cs typeface="Calibri"/>
              </a:rPr>
              <a:t>there</a:t>
            </a:r>
            <a:endParaRPr sz="2600">
              <a:latin typeface="Calibri"/>
              <a:cs typeface="Calibri"/>
            </a:endParaRPr>
          </a:p>
        </p:txBody>
      </p:sp>
      <p:sp>
        <p:nvSpPr>
          <p:cNvPr id="9" name="object 9"/>
          <p:cNvSpPr txBox="1">
            <a:spLocks noGrp="1"/>
          </p:cNvSpPr>
          <p:nvPr>
            <p:ph type="title"/>
          </p:nvPr>
        </p:nvSpPr>
        <p:spPr>
          <a:xfrm>
            <a:off x="859988" y="870671"/>
            <a:ext cx="674370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5" dirty="0">
                <a:latin typeface="Calibri"/>
                <a:cs typeface="Calibri"/>
              </a:rPr>
              <a:t> </a:t>
            </a:r>
            <a:r>
              <a:rPr sz="4100" spc="-5" dirty="0">
                <a:latin typeface="Calibri"/>
                <a:cs typeface="Calibri"/>
              </a:rPr>
              <a:t>Output</a:t>
            </a:r>
            <a:r>
              <a:rPr sz="4100" spc="-20" dirty="0">
                <a:latin typeface="Calibri"/>
                <a:cs typeface="Calibri"/>
              </a:rPr>
              <a:t> </a:t>
            </a:r>
            <a:r>
              <a:rPr sz="4100" dirty="0">
                <a:latin typeface="Calibri"/>
                <a:cs typeface="Calibri"/>
              </a:rPr>
              <a:t>&amp;</a:t>
            </a:r>
            <a:r>
              <a:rPr sz="4100" spc="-25" dirty="0">
                <a:latin typeface="Calibri"/>
                <a:cs typeface="Calibri"/>
              </a:rPr>
              <a:t> </a:t>
            </a:r>
            <a:r>
              <a:rPr sz="4100" spc="-15" dirty="0">
                <a:latin typeface="Calibri"/>
                <a:cs typeface="Calibri"/>
              </a:rPr>
              <a:t>Costs</a:t>
            </a:r>
            <a:r>
              <a:rPr sz="4100" spc="-25" dirty="0">
                <a:latin typeface="Calibri"/>
                <a:cs typeface="Calibri"/>
              </a:rPr>
              <a:t> </a:t>
            </a:r>
            <a:r>
              <a:rPr sz="4100" dirty="0">
                <a:latin typeface="Calibri"/>
                <a:cs typeface="Calibri"/>
              </a:rPr>
              <a:t>-</a:t>
            </a:r>
            <a:r>
              <a:rPr sz="4100" spc="-20" dirty="0">
                <a:latin typeface="Calibri"/>
                <a:cs typeface="Calibri"/>
              </a:rPr>
              <a:t> </a:t>
            </a:r>
            <a:r>
              <a:rPr sz="4100" spc="-15" dirty="0">
                <a:latin typeface="Calibri"/>
                <a:cs typeface="Calibri"/>
              </a:rPr>
              <a:t>Cost</a:t>
            </a:r>
            <a:r>
              <a:rPr sz="4100" spc="-25" dirty="0">
                <a:latin typeface="Calibri"/>
                <a:cs typeface="Calibri"/>
              </a:rPr>
              <a:t> </a:t>
            </a:r>
            <a:r>
              <a:rPr sz="4100" spc="-5" dirty="0">
                <a:latin typeface="Calibri"/>
                <a:cs typeface="Calibri"/>
              </a:rPr>
              <a:t>Curves</a:t>
            </a:r>
            <a:endParaRPr sz="41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0675" y="914072"/>
            <a:ext cx="474662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30" dirty="0">
                <a:latin typeface="Calibri"/>
                <a:cs typeface="Calibri"/>
              </a:rPr>
              <a:t> </a:t>
            </a:r>
            <a:r>
              <a:rPr sz="4100" spc="-5" dirty="0">
                <a:latin typeface="Calibri"/>
                <a:cs typeface="Calibri"/>
              </a:rPr>
              <a:t>Output</a:t>
            </a:r>
            <a:r>
              <a:rPr sz="4100" spc="-20" dirty="0">
                <a:latin typeface="Calibri"/>
                <a:cs typeface="Calibri"/>
              </a:rPr>
              <a:t> </a:t>
            </a:r>
            <a:r>
              <a:rPr sz="4100" dirty="0">
                <a:latin typeface="Calibri"/>
                <a:cs typeface="Calibri"/>
              </a:rPr>
              <a:t>&amp;</a:t>
            </a:r>
            <a:r>
              <a:rPr sz="4100" spc="-30" dirty="0">
                <a:latin typeface="Calibri"/>
                <a:cs typeface="Calibri"/>
              </a:rPr>
              <a:t> </a:t>
            </a:r>
            <a:r>
              <a:rPr sz="4100" spc="-15" dirty="0">
                <a:latin typeface="Calibri"/>
                <a:cs typeface="Calibri"/>
              </a:rPr>
              <a:t>Costs</a:t>
            </a:r>
            <a:r>
              <a:rPr sz="4100" spc="-25" dirty="0">
                <a:latin typeface="Calibri"/>
                <a:cs typeface="Calibri"/>
              </a:rPr>
              <a:t> </a:t>
            </a:r>
            <a:r>
              <a:rPr sz="4100" dirty="0">
                <a:latin typeface="Calibri"/>
                <a:cs typeface="Calibri"/>
              </a:rPr>
              <a:t>-</a:t>
            </a:r>
            <a:r>
              <a:rPr sz="4100" spc="-25" dirty="0">
                <a:latin typeface="Calibri"/>
                <a:cs typeface="Calibri"/>
              </a:rPr>
              <a:t> </a:t>
            </a:r>
            <a:r>
              <a:rPr sz="4100" spc="-5" dirty="0">
                <a:latin typeface="Calibri"/>
                <a:cs typeface="Calibri"/>
              </a:rPr>
              <a:t>LR</a:t>
            </a:r>
            <a:endParaRPr sz="4100">
              <a:latin typeface="Calibri"/>
              <a:cs typeface="Calibri"/>
            </a:endParaRPr>
          </a:p>
        </p:txBody>
      </p:sp>
      <p:sp>
        <p:nvSpPr>
          <p:cNvPr id="3" name="object 3"/>
          <p:cNvSpPr txBox="1"/>
          <p:nvPr/>
        </p:nvSpPr>
        <p:spPr>
          <a:xfrm>
            <a:off x="1191042" y="2721672"/>
            <a:ext cx="8305800" cy="4185920"/>
          </a:xfrm>
          <a:prstGeom prst="rect">
            <a:avLst/>
          </a:prstGeom>
        </p:spPr>
        <p:txBody>
          <a:bodyPr vert="horz" wrap="square" lIns="0" tIns="210820" rIns="0" bIns="0" rtlCol="0">
            <a:spAutoFit/>
          </a:bodyPr>
          <a:lstStyle/>
          <a:p>
            <a:pPr marL="440055" indent="-427990">
              <a:lnSpc>
                <a:spcPct val="100000"/>
              </a:lnSpc>
              <a:spcBef>
                <a:spcPts val="1660"/>
              </a:spcBef>
              <a:buFont typeface="Arial MT"/>
              <a:buChar char="●"/>
              <a:tabLst>
                <a:tab pos="440055" algn="l"/>
                <a:tab pos="440690" algn="l"/>
              </a:tabLst>
            </a:pPr>
            <a:r>
              <a:rPr sz="2600" dirty="0">
                <a:latin typeface="Calibri"/>
                <a:cs typeface="Calibri"/>
              </a:rPr>
              <a:t>all</a:t>
            </a:r>
            <a:r>
              <a:rPr sz="2600" spc="-15" dirty="0">
                <a:latin typeface="Calibri"/>
                <a:cs typeface="Calibri"/>
              </a:rPr>
              <a:t> </a:t>
            </a:r>
            <a:r>
              <a:rPr sz="2600" spc="-5" dirty="0">
                <a:latin typeface="Calibri"/>
                <a:cs typeface="Calibri"/>
              </a:rPr>
              <a:t>inputs</a:t>
            </a:r>
            <a:r>
              <a:rPr sz="2600" spc="-20" dirty="0">
                <a:latin typeface="Calibri"/>
                <a:cs typeface="Calibri"/>
              </a:rPr>
              <a:t> </a:t>
            </a:r>
            <a:r>
              <a:rPr sz="2600" dirty="0">
                <a:latin typeface="Calibri"/>
                <a:cs typeface="Calibri"/>
              </a:rPr>
              <a:t>and</a:t>
            </a:r>
            <a:r>
              <a:rPr sz="2600" spc="-15" dirty="0">
                <a:latin typeface="Calibri"/>
                <a:cs typeface="Calibri"/>
              </a:rPr>
              <a:t> </a:t>
            </a:r>
            <a:r>
              <a:rPr sz="2600" dirty="0">
                <a:latin typeface="Calibri"/>
                <a:cs typeface="Calibri"/>
              </a:rPr>
              <a:t>all</a:t>
            </a:r>
            <a:r>
              <a:rPr sz="2600" spc="-15" dirty="0">
                <a:latin typeface="Calibri"/>
                <a:cs typeface="Calibri"/>
              </a:rPr>
              <a:t> costs</a:t>
            </a:r>
            <a:r>
              <a:rPr sz="2600" spc="-20" dirty="0">
                <a:latin typeface="Calibri"/>
                <a:cs typeface="Calibri"/>
              </a:rPr>
              <a:t> </a:t>
            </a:r>
            <a:r>
              <a:rPr sz="2600" spc="-15" dirty="0">
                <a:latin typeface="Calibri"/>
                <a:cs typeface="Calibri"/>
              </a:rPr>
              <a:t>are </a:t>
            </a:r>
            <a:r>
              <a:rPr sz="2600" spc="-5" dirty="0">
                <a:latin typeface="Calibri"/>
                <a:cs typeface="Calibri"/>
              </a:rPr>
              <a:t>variable</a:t>
            </a:r>
            <a:endParaRPr sz="2600">
              <a:latin typeface="Calibri"/>
              <a:cs typeface="Calibri"/>
            </a:endParaRPr>
          </a:p>
          <a:p>
            <a:pPr marL="440055" marR="231140" indent="-427990">
              <a:lnSpc>
                <a:spcPct val="150000"/>
              </a:lnSpc>
              <a:buFont typeface="Arial"/>
              <a:buChar char="●"/>
              <a:tabLst>
                <a:tab pos="440055" algn="l"/>
                <a:tab pos="440690" algn="l"/>
              </a:tabLst>
            </a:pPr>
            <a:r>
              <a:rPr sz="2600" b="1" spc="-10" dirty="0">
                <a:latin typeface="Calibri"/>
                <a:cs typeface="Calibri"/>
              </a:rPr>
              <a:t>marginal product </a:t>
            </a:r>
            <a:r>
              <a:rPr sz="2600" b="1" spc="-5" dirty="0">
                <a:latin typeface="Calibri"/>
                <a:cs typeface="Calibri"/>
              </a:rPr>
              <a:t>of capital</a:t>
            </a:r>
            <a:r>
              <a:rPr sz="2600" spc="-5" dirty="0">
                <a:latin typeface="Calibri"/>
                <a:cs typeface="Calibri"/>
              </a:rPr>
              <a:t>: the </a:t>
            </a:r>
            <a:r>
              <a:rPr sz="2600" spc="-10" dirty="0">
                <a:latin typeface="Calibri"/>
                <a:cs typeface="Calibri"/>
              </a:rPr>
              <a:t>increase </a:t>
            </a:r>
            <a:r>
              <a:rPr sz="2600" spc="-5" dirty="0">
                <a:latin typeface="Calibri"/>
                <a:cs typeface="Calibri"/>
              </a:rPr>
              <a:t>in output when </a:t>
            </a:r>
            <a:r>
              <a:rPr sz="2600" spc="-575" dirty="0">
                <a:latin typeface="Calibri"/>
                <a:cs typeface="Calibri"/>
              </a:rPr>
              <a:t> </a:t>
            </a:r>
            <a:r>
              <a:rPr sz="2600" spc="-10" dirty="0">
                <a:latin typeface="Calibri"/>
                <a:cs typeface="Calibri"/>
              </a:rPr>
              <a:t>capital increases</a:t>
            </a:r>
            <a:r>
              <a:rPr sz="2600" spc="-5" dirty="0">
                <a:latin typeface="Calibri"/>
                <a:cs typeface="Calibri"/>
              </a:rPr>
              <a:t> </a:t>
            </a:r>
            <a:r>
              <a:rPr sz="2600" spc="-10" dirty="0">
                <a:latin typeface="Calibri"/>
                <a:cs typeface="Calibri"/>
              </a:rPr>
              <a:t>by </a:t>
            </a:r>
            <a:r>
              <a:rPr sz="2600" dirty="0">
                <a:latin typeface="Calibri"/>
                <a:cs typeface="Calibri"/>
              </a:rPr>
              <a:t>1</a:t>
            </a:r>
            <a:r>
              <a:rPr sz="2600" spc="-5" dirty="0">
                <a:latin typeface="Calibri"/>
                <a:cs typeface="Calibri"/>
              </a:rPr>
              <a:t> unit (labour</a:t>
            </a:r>
            <a:r>
              <a:rPr sz="2600" spc="-10" dirty="0">
                <a:latin typeface="Calibri"/>
                <a:cs typeface="Calibri"/>
              </a:rPr>
              <a:t> </a:t>
            </a:r>
            <a:r>
              <a:rPr sz="2600" spc="-15" dirty="0">
                <a:latin typeface="Calibri"/>
                <a:cs typeface="Calibri"/>
              </a:rPr>
              <a:t>constant)</a:t>
            </a:r>
            <a:endParaRPr sz="2600">
              <a:latin typeface="Calibri"/>
              <a:cs typeface="Calibri"/>
            </a:endParaRPr>
          </a:p>
          <a:p>
            <a:pPr marL="897255" marR="5080" lvl="1" indent="-427990">
              <a:lnSpc>
                <a:spcPct val="150000"/>
              </a:lnSpc>
              <a:buFont typeface="Arial"/>
              <a:buChar char="○"/>
              <a:tabLst>
                <a:tab pos="897255" algn="l"/>
                <a:tab pos="897890" algn="l"/>
              </a:tabLst>
            </a:pPr>
            <a:r>
              <a:rPr sz="2600" b="1" spc="-5" dirty="0">
                <a:latin typeface="Calibri"/>
                <a:cs typeface="Calibri"/>
              </a:rPr>
              <a:t>Diminishing</a:t>
            </a:r>
            <a:r>
              <a:rPr sz="2600" b="1" spc="-15" dirty="0">
                <a:latin typeface="Calibri"/>
                <a:cs typeface="Calibri"/>
              </a:rPr>
              <a:t> </a:t>
            </a:r>
            <a:r>
              <a:rPr sz="2600" b="1" spc="-10" dirty="0">
                <a:latin typeface="Calibri"/>
                <a:cs typeface="Calibri"/>
              </a:rPr>
              <a:t>marginal returns </a:t>
            </a:r>
            <a:r>
              <a:rPr sz="2600" b="1" spc="-15" dirty="0">
                <a:latin typeface="Calibri"/>
                <a:cs typeface="Calibri"/>
              </a:rPr>
              <a:t>to </a:t>
            </a:r>
            <a:r>
              <a:rPr sz="2600" b="1" spc="-10" dirty="0">
                <a:latin typeface="Calibri"/>
                <a:cs typeface="Calibri"/>
              </a:rPr>
              <a:t>capital:</a:t>
            </a:r>
            <a:r>
              <a:rPr sz="2600" b="1" spc="35" dirty="0">
                <a:latin typeface="Calibri"/>
                <a:cs typeface="Calibri"/>
              </a:rPr>
              <a:t> </a:t>
            </a:r>
            <a:r>
              <a:rPr sz="2600" spc="-5" dirty="0">
                <a:latin typeface="Calibri"/>
                <a:cs typeface="Calibri"/>
              </a:rPr>
              <a:t>MP</a:t>
            </a:r>
            <a:r>
              <a:rPr sz="2600" spc="-20" dirty="0">
                <a:latin typeface="Calibri"/>
                <a:cs typeface="Calibri"/>
              </a:rPr>
              <a:t> </a:t>
            </a:r>
            <a:r>
              <a:rPr sz="2600" spc="-10" dirty="0">
                <a:latin typeface="Calibri"/>
                <a:cs typeface="Calibri"/>
              </a:rPr>
              <a:t>increases </a:t>
            </a:r>
            <a:r>
              <a:rPr sz="2600" spc="-5" dirty="0">
                <a:latin typeface="Calibri"/>
                <a:cs typeface="Calibri"/>
              </a:rPr>
              <a:t> quickly </a:t>
            </a:r>
            <a:r>
              <a:rPr sz="2600" spc="-15" dirty="0">
                <a:latin typeface="Calibri"/>
                <a:cs typeface="Calibri"/>
              </a:rPr>
              <a:t>at first, </a:t>
            </a:r>
            <a:r>
              <a:rPr sz="2600" spc="-5" dirty="0">
                <a:latin typeface="Calibri"/>
                <a:cs typeface="Calibri"/>
              </a:rPr>
              <a:t>but it </a:t>
            </a:r>
            <a:r>
              <a:rPr sz="2600" spc="-10" dirty="0">
                <a:latin typeface="Calibri"/>
                <a:cs typeface="Calibri"/>
              </a:rPr>
              <a:t>eventually slows </a:t>
            </a:r>
            <a:r>
              <a:rPr sz="2600" spc="-5" dirty="0">
                <a:latin typeface="Calibri"/>
                <a:cs typeface="Calibri"/>
              </a:rPr>
              <a:t>down </a:t>
            </a:r>
            <a:r>
              <a:rPr sz="2600" dirty="0">
                <a:latin typeface="Calibri"/>
                <a:cs typeface="Calibri"/>
              </a:rPr>
              <a:t>as </a:t>
            </a:r>
            <a:r>
              <a:rPr sz="2600" spc="-15" dirty="0">
                <a:latin typeface="Calibri"/>
                <a:cs typeface="Calibri"/>
              </a:rPr>
              <a:t>we </a:t>
            </a:r>
            <a:r>
              <a:rPr sz="2600" spc="-25" dirty="0">
                <a:latin typeface="Calibri"/>
                <a:cs typeface="Calibri"/>
              </a:rPr>
              <a:t>keep </a:t>
            </a:r>
            <a:r>
              <a:rPr sz="2600" spc="-575" dirty="0">
                <a:latin typeface="Calibri"/>
                <a:cs typeface="Calibri"/>
              </a:rPr>
              <a:t> </a:t>
            </a:r>
            <a:r>
              <a:rPr sz="2600" spc="-10" dirty="0">
                <a:latin typeface="Calibri"/>
                <a:cs typeface="Calibri"/>
              </a:rPr>
              <a:t>increasing </a:t>
            </a:r>
            <a:r>
              <a:rPr sz="2600" spc="-5" dirty="0">
                <a:latin typeface="Calibri"/>
                <a:cs typeface="Calibri"/>
              </a:rPr>
              <a:t>the</a:t>
            </a:r>
            <a:r>
              <a:rPr sz="2600" spc="-10" dirty="0">
                <a:latin typeface="Calibri"/>
                <a:cs typeface="Calibri"/>
              </a:rPr>
              <a:t> plant </a:t>
            </a:r>
            <a:r>
              <a:rPr sz="2600" spc="-20" dirty="0">
                <a:latin typeface="Calibri"/>
                <a:cs typeface="Calibri"/>
              </a:rPr>
              <a:t>size</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each</a:t>
            </a:r>
            <a:r>
              <a:rPr sz="2600" spc="-15" dirty="0">
                <a:latin typeface="Calibri"/>
                <a:cs typeface="Calibri"/>
              </a:rPr>
              <a:t> </a:t>
            </a:r>
            <a:r>
              <a:rPr sz="2600" spc="-10" dirty="0">
                <a:latin typeface="Calibri"/>
                <a:cs typeface="Calibri"/>
              </a:rPr>
              <a:t>plant</a:t>
            </a:r>
            <a:r>
              <a:rPr sz="2600" spc="-20" dirty="0">
                <a:latin typeface="Calibri"/>
                <a:cs typeface="Calibri"/>
              </a:rPr>
              <a:t> </a:t>
            </a:r>
            <a:r>
              <a:rPr sz="2600" spc="-5" dirty="0">
                <a:latin typeface="Calibri"/>
                <a:cs typeface="Calibri"/>
              </a:rPr>
              <a:t>has</a:t>
            </a:r>
            <a:r>
              <a:rPr sz="2600" spc="-15" dirty="0">
                <a:latin typeface="Calibri"/>
                <a:cs typeface="Calibri"/>
              </a:rPr>
              <a:t> </a:t>
            </a:r>
            <a:r>
              <a:rPr sz="2600" spc="-5" dirty="0">
                <a:latin typeface="Calibri"/>
                <a:cs typeface="Calibri"/>
              </a:rPr>
              <a:t>their</a:t>
            </a:r>
            <a:r>
              <a:rPr sz="2600" spc="-20" dirty="0">
                <a:latin typeface="Calibri"/>
                <a:cs typeface="Calibri"/>
              </a:rPr>
              <a:t> </a:t>
            </a:r>
            <a:r>
              <a:rPr sz="2600" spc="-5" dirty="0">
                <a:latin typeface="Calibri"/>
                <a:cs typeface="Calibri"/>
              </a:rPr>
              <a:t>own</a:t>
            </a:r>
            <a:r>
              <a:rPr sz="2600" spc="-15" dirty="0">
                <a:latin typeface="Calibri"/>
                <a:cs typeface="Calibri"/>
              </a:rPr>
              <a:t> cost</a:t>
            </a:r>
            <a:r>
              <a:rPr sz="2600" spc="-20" dirty="0">
                <a:latin typeface="Calibri"/>
                <a:cs typeface="Calibri"/>
              </a:rPr>
              <a:t> </a:t>
            </a:r>
            <a:r>
              <a:rPr sz="2600" spc="-5" dirty="0">
                <a:latin typeface="Calibri"/>
                <a:cs typeface="Calibri"/>
              </a:rPr>
              <a:t>curve</a:t>
            </a:r>
            <a:endParaRPr sz="2600">
              <a:latin typeface="Calibri"/>
              <a:cs typeface="Calibri"/>
            </a:endParaRPr>
          </a:p>
        </p:txBody>
      </p:sp>
      <p:pic>
        <p:nvPicPr>
          <p:cNvPr id="4" name="object 4"/>
          <p:cNvPicPr/>
          <p:nvPr/>
        </p:nvPicPr>
        <p:blipFill>
          <a:blip r:embed="rId2" cstate="print"/>
          <a:stretch>
            <a:fillRect/>
          </a:stretch>
        </p:blipFill>
        <p:spPr>
          <a:xfrm>
            <a:off x="10795842" y="2391824"/>
            <a:ext cx="6615633" cy="42555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548299"/>
            <a:ext cx="18288635" cy="5739130"/>
            <a:chOff x="0" y="4548299"/>
            <a:chExt cx="18288635" cy="5739130"/>
          </a:xfrm>
        </p:grpSpPr>
        <p:pic>
          <p:nvPicPr>
            <p:cNvPr id="3" name="object 3"/>
            <p:cNvPicPr/>
            <p:nvPr/>
          </p:nvPicPr>
          <p:blipFill>
            <a:blip r:embed="rId2" cstate="print"/>
            <a:stretch>
              <a:fillRect/>
            </a:stretch>
          </p:blipFill>
          <p:spPr>
            <a:xfrm>
              <a:off x="1421325" y="4727005"/>
              <a:ext cx="6715874" cy="4250543"/>
            </a:xfrm>
            <a:prstGeom prst="rect">
              <a:avLst/>
            </a:prstGeom>
          </p:spPr>
        </p:pic>
        <p:pic>
          <p:nvPicPr>
            <p:cNvPr id="4" name="object 4"/>
            <p:cNvPicPr/>
            <p:nvPr/>
          </p:nvPicPr>
          <p:blipFill>
            <a:blip r:embed="rId3" cstate="print"/>
            <a:stretch>
              <a:fillRect/>
            </a:stretch>
          </p:blipFill>
          <p:spPr>
            <a:xfrm>
              <a:off x="9700700" y="4927351"/>
              <a:ext cx="6715874" cy="4050198"/>
            </a:xfrm>
            <a:prstGeom prst="rect">
              <a:avLst/>
            </a:prstGeom>
          </p:spPr>
        </p:pic>
        <p:pic>
          <p:nvPicPr>
            <p:cNvPr id="5" name="object 5"/>
            <p:cNvPicPr/>
            <p:nvPr/>
          </p:nvPicPr>
          <p:blipFill>
            <a:blip r:embed="rId4" cstate="print"/>
            <a:stretch>
              <a:fillRect/>
            </a:stretch>
          </p:blipFill>
          <p:spPr>
            <a:xfrm>
              <a:off x="9700700" y="4548299"/>
              <a:ext cx="6715874" cy="4429249"/>
            </a:xfrm>
            <a:prstGeom prst="rect">
              <a:avLst/>
            </a:prstGeom>
          </p:spPr>
        </p:pic>
      </p:grpSp>
      <p:sp>
        <p:nvSpPr>
          <p:cNvPr id="6" name="object 6"/>
          <p:cNvSpPr txBox="1">
            <a:spLocks noGrp="1"/>
          </p:cNvSpPr>
          <p:nvPr>
            <p:ph type="title"/>
          </p:nvPr>
        </p:nvSpPr>
        <p:spPr>
          <a:xfrm>
            <a:off x="859875" y="678997"/>
            <a:ext cx="533209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30" dirty="0">
                <a:latin typeface="Calibri"/>
                <a:cs typeface="Calibri"/>
              </a:rPr>
              <a:t> </a:t>
            </a:r>
            <a:r>
              <a:rPr sz="4100" spc="-5" dirty="0">
                <a:latin typeface="Calibri"/>
                <a:cs typeface="Calibri"/>
              </a:rPr>
              <a:t>Output</a:t>
            </a:r>
            <a:r>
              <a:rPr sz="4100" spc="-20" dirty="0">
                <a:latin typeface="Calibri"/>
                <a:cs typeface="Calibri"/>
              </a:rPr>
              <a:t> </a:t>
            </a:r>
            <a:r>
              <a:rPr sz="4100" dirty="0">
                <a:latin typeface="Calibri"/>
                <a:cs typeface="Calibri"/>
              </a:rPr>
              <a:t>&amp;</a:t>
            </a:r>
            <a:r>
              <a:rPr sz="4100" spc="-30" dirty="0">
                <a:latin typeface="Calibri"/>
                <a:cs typeface="Calibri"/>
              </a:rPr>
              <a:t> </a:t>
            </a:r>
            <a:r>
              <a:rPr sz="4100" spc="-15" dirty="0">
                <a:latin typeface="Calibri"/>
                <a:cs typeface="Calibri"/>
              </a:rPr>
              <a:t>Costs</a:t>
            </a:r>
            <a:r>
              <a:rPr sz="4100" spc="-25" dirty="0">
                <a:latin typeface="Calibri"/>
                <a:cs typeface="Calibri"/>
              </a:rPr>
              <a:t> </a:t>
            </a:r>
            <a:r>
              <a:rPr sz="4100" dirty="0">
                <a:latin typeface="Calibri"/>
                <a:cs typeface="Calibri"/>
              </a:rPr>
              <a:t>-</a:t>
            </a:r>
            <a:r>
              <a:rPr sz="4100" spc="-25" dirty="0">
                <a:latin typeface="Calibri"/>
                <a:cs typeface="Calibri"/>
              </a:rPr>
              <a:t> </a:t>
            </a:r>
            <a:r>
              <a:rPr sz="4100" spc="-15" dirty="0">
                <a:latin typeface="Calibri"/>
                <a:cs typeface="Calibri"/>
              </a:rPr>
              <a:t>LRAC</a:t>
            </a:r>
            <a:endParaRPr sz="4100">
              <a:latin typeface="Calibri"/>
              <a:cs typeface="Calibri"/>
            </a:endParaRPr>
          </a:p>
        </p:txBody>
      </p:sp>
      <p:sp>
        <p:nvSpPr>
          <p:cNvPr id="7" name="object 7"/>
          <p:cNvSpPr txBox="1"/>
          <p:nvPr/>
        </p:nvSpPr>
        <p:spPr>
          <a:xfrm>
            <a:off x="1259592" y="1365885"/>
            <a:ext cx="11823065" cy="2997200"/>
          </a:xfrm>
          <a:prstGeom prst="rect">
            <a:avLst/>
          </a:prstGeom>
        </p:spPr>
        <p:txBody>
          <a:bodyPr vert="horz" wrap="square" lIns="0" tIns="210820" rIns="0" bIns="0" rtlCol="0">
            <a:spAutoFit/>
          </a:bodyPr>
          <a:lstStyle/>
          <a:p>
            <a:pPr marL="440055" indent="-427990">
              <a:lnSpc>
                <a:spcPct val="100000"/>
              </a:lnSpc>
              <a:spcBef>
                <a:spcPts val="1660"/>
              </a:spcBef>
              <a:buFont typeface="Arial"/>
              <a:buChar char="●"/>
              <a:tabLst>
                <a:tab pos="440055" algn="l"/>
                <a:tab pos="440690" algn="l"/>
              </a:tabLst>
            </a:pPr>
            <a:r>
              <a:rPr sz="2600" b="1" spc="-5" dirty="0">
                <a:latin typeface="Calibri"/>
                <a:cs typeface="Calibri"/>
              </a:rPr>
              <a:t>Long run </a:t>
            </a:r>
            <a:r>
              <a:rPr sz="2600" b="1" spc="-25" dirty="0">
                <a:latin typeface="Calibri"/>
                <a:cs typeface="Calibri"/>
              </a:rPr>
              <a:t>average</a:t>
            </a:r>
            <a:r>
              <a:rPr sz="2600" b="1" spc="-5" dirty="0">
                <a:latin typeface="Calibri"/>
                <a:cs typeface="Calibri"/>
              </a:rPr>
              <a:t> </a:t>
            </a:r>
            <a:r>
              <a:rPr sz="2600" b="1" spc="-15" dirty="0">
                <a:latin typeface="Calibri"/>
                <a:cs typeface="Calibri"/>
              </a:rPr>
              <a:t>cost</a:t>
            </a:r>
            <a:r>
              <a:rPr sz="2600" b="1" spc="-5" dirty="0">
                <a:latin typeface="Calibri"/>
                <a:cs typeface="Calibri"/>
              </a:rPr>
              <a:t> </a:t>
            </a:r>
            <a:r>
              <a:rPr sz="2600" b="1" spc="-10" dirty="0">
                <a:latin typeface="Calibri"/>
                <a:cs typeface="Calibri"/>
              </a:rPr>
              <a:t>(LRAC)</a:t>
            </a:r>
            <a:r>
              <a:rPr sz="2600" b="1" spc="-5" dirty="0">
                <a:latin typeface="Calibri"/>
                <a:cs typeface="Calibri"/>
              </a:rPr>
              <a:t> </a:t>
            </a:r>
            <a:r>
              <a:rPr sz="2600" b="1" dirty="0">
                <a:latin typeface="Calibri"/>
                <a:cs typeface="Calibri"/>
              </a:rPr>
              <a:t>curve</a:t>
            </a:r>
            <a:r>
              <a:rPr sz="2600" dirty="0">
                <a:latin typeface="Calibri"/>
                <a:cs typeface="Calibri"/>
              </a:rPr>
              <a:t>: </a:t>
            </a:r>
            <a:r>
              <a:rPr sz="2600" spc="-5" dirty="0">
                <a:latin typeface="Calibri"/>
                <a:cs typeface="Calibri"/>
              </a:rPr>
              <a:t>made up of the</a:t>
            </a:r>
            <a:r>
              <a:rPr sz="2600" spc="-10" dirty="0">
                <a:latin typeface="Calibri"/>
                <a:cs typeface="Calibri"/>
              </a:rPr>
              <a:t> </a:t>
            </a:r>
            <a:r>
              <a:rPr sz="2600" spc="-15" dirty="0">
                <a:latin typeface="Calibri"/>
                <a:cs typeface="Calibri"/>
              </a:rPr>
              <a:t>lowest</a:t>
            </a:r>
            <a:r>
              <a:rPr sz="2600" spc="-5" dirty="0">
                <a:latin typeface="Calibri"/>
                <a:cs typeface="Calibri"/>
              </a:rPr>
              <a:t> </a:t>
            </a:r>
            <a:r>
              <a:rPr sz="2600" spc="-90" dirty="0">
                <a:latin typeface="Calibri"/>
                <a:cs typeface="Calibri"/>
              </a:rPr>
              <a:t>ATC</a:t>
            </a:r>
            <a:r>
              <a:rPr sz="2600" spc="-5" dirty="0">
                <a:latin typeface="Calibri"/>
                <a:cs typeface="Calibri"/>
              </a:rPr>
              <a:t> </a:t>
            </a:r>
            <a:r>
              <a:rPr sz="2600" spc="-20" dirty="0">
                <a:latin typeface="Calibri"/>
                <a:cs typeface="Calibri"/>
              </a:rPr>
              <a:t>for</a:t>
            </a:r>
            <a:r>
              <a:rPr sz="2600" spc="-5" dirty="0">
                <a:latin typeface="Calibri"/>
                <a:cs typeface="Calibri"/>
              </a:rPr>
              <a:t> each output </a:t>
            </a:r>
            <a:r>
              <a:rPr sz="2600" spc="-15" dirty="0">
                <a:latin typeface="Calibri"/>
                <a:cs typeface="Calibri"/>
              </a:rPr>
              <a:t>level</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10" dirty="0">
                <a:latin typeface="Calibri"/>
                <a:cs typeface="Calibri"/>
              </a:rPr>
              <a:t>economies</a:t>
            </a:r>
            <a:r>
              <a:rPr sz="2600" b="1" spc="-5" dirty="0">
                <a:latin typeface="Calibri"/>
                <a:cs typeface="Calibri"/>
              </a:rPr>
              <a:t> of scale</a:t>
            </a:r>
            <a:r>
              <a:rPr sz="2600" spc="-5" dirty="0">
                <a:latin typeface="Calibri"/>
                <a:cs typeface="Calibri"/>
              </a:rPr>
              <a:t>: </a:t>
            </a:r>
            <a:r>
              <a:rPr sz="2600" spc="-90" dirty="0">
                <a:latin typeface="Calibri"/>
                <a:cs typeface="Calibri"/>
              </a:rPr>
              <a:t>ATC</a:t>
            </a:r>
            <a:r>
              <a:rPr sz="2600" spc="-5" dirty="0">
                <a:latin typeface="Calibri"/>
                <a:cs typeface="Calibri"/>
              </a:rPr>
              <a:t> </a:t>
            </a:r>
            <a:r>
              <a:rPr sz="2600" spc="-10" dirty="0">
                <a:latin typeface="Calibri"/>
                <a:cs typeface="Calibri"/>
              </a:rPr>
              <a:t>decreases</a:t>
            </a:r>
            <a:r>
              <a:rPr sz="2600" dirty="0">
                <a:latin typeface="Calibri"/>
                <a:cs typeface="Calibri"/>
              </a:rPr>
              <a:t> as</a:t>
            </a:r>
            <a:r>
              <a:rPr sz="2600" spc="-5" dirty="0">
                <a:latin typeface="Calibri"/>
                <a:cs typeface="Calibri"/>
              </a:rPr>
              <a:t> output </a:t>
            </a:r>
            <a:r>
              <a:rPr sz="2600" spc="-10" dirty="0">
                <a:latin typeface="Calibri"/>
                <a:cs typeface="Calibri"/>
              </a:rPr>
              <a:t>increases</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10" dirty="0">
                <a:latin typeface="Calibri"/>
                <a:cs typeface="Calibri"/>
              </a:rPr>
              <a:t>diseconomies</a:t>
            </a:r>
            <a:r>
              <a:rPr sz="2600" b="1" spc="-5" dirty="0">
                <a:latin typeface="Calibri"/>
                <a:cs typeface="Calibri"/>
              </a:rPr>
              <a:t> of</a:t>
            </a:r>
            <a:r>
              <a:rPr sz="2600" b="1" dirty="0">
                <a:latin typeface="Calibri"/>
                <a:cs typeface="Calibri"/>
              </a:rPr>
              <a:t> </a:t>
            </a:r>
            <a:r>
              <a:rPr sz="2600" b="1" spc="-5" dirty="0">
                <a:latin typeface="Calibri"/>
                <a:cs typeface="Calibri"/>
              </a:rPr>
              <a:t>scale</a:t>
            </a:r>
            <a:r>
              <a:rPr sz="2600" spc="-5" dirty="0">
                <a:latin typeface="Calibri"/>
                <a:cs typeface="Calibri"/>
              </a:rPr>
              <a:t>: </a:t>
            </a:r>
            <a:r>
              <a:rPr sz="2600" spc="-90" dirty="0">
                <a:latin typeface="Calibri"/>
                <a:cs typeface="Calibri"/>
              </a:rPr>
              <a:t>ATC</a:t>
            </a:r>
            <a:r>
              <a:rPr sz="2600" dirty="0">
                <a:latin typeface="Calibri"/>
                <a:cs typeface="Calibri"/>
              </a:rPr>
              <a:t> </a:t>
            </a:r>
            <a:r>
              <a:rPr sz="2600" spc="-10" dirty="0">
                <a:latin typeface="Calibri"/>
                <a:cs typeface="Calibri"/>
              </a:rPr>
              <a:t>increases</a:t>
            </a:r>
            <a:r>
              <a:rPr sz="2600" spc="-5" dirty="0">
                <a:latin typeface="Calibri"/>
                <a:cs typeface="Calibri"/>
              </a:rPr>
              <a:t> </a:t>
            </a:r>
            <a:r>
              <a:rPr sz="2600" dirty="0">
                <a:latin typeface="Calibri"/>
                <a:cs typeface="Calibri"/>
              </a:rPr>
              <a:t>as </a:t>
            </a:r>
            <a:r>
              <a:rPr sz="2600" spc="-5" dirty="0">
                <a:latin typeface="Calibri"/>
                <a:cs typeface="Calibri"/>
              </a:rPr>
              <a:t>output</a:t>
            </a:r>
            <a:r>
              <a:rPr sz="2600" dirty="0">
                <a:latin typeface="Calibri"/>
                <a:cs typeface="Calibri"/>
              </a:rPr>
              <a:t> </a:t>
            </a:r>
            <a:r>
              <a:rPr sz="2600" spc="-10" dirty="0">
                <a:latin typeface="Calibri"/>
                <a:cs typeface="Calibri"/>
              </a:rPr>
              <a:t>increases</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20" dirty="0">
                <a:latin typeface="Calibri"/>
                <a:cs typeface="Calibri"/>
              </a:rPr>
              <a:t>constant</a:t>
            </a:r>
            <a:r>
              <a:rPr sz="2600" b="1" spc="-10" dirty="0">
                <a:latin typeface="Calibri"/>
                <a:cs typeface="Calibri"/>
              </a:rPr>
              <a:t> returns</a:t>
            </a:r>
            <a:r>
              <a:rPr sz="2600" b="1" spc="-5" dirty="0">
                <a:latin typeface="Calibri"/>
                <a:cs typeface="Calibri"/>
              </a:rPr>
              <a:t> </a:t>
            </a:r>
            <a:r>
              <a:rPr sz="2600" b="1" spc="-15" dirty="0">
                <a:latin typeface="Calibri"/>
                <a:cs typeface="Calibri"/>
              </a:rPr>
              <a:t>to</a:t>
            </a:r>
            <a:r>
              <a:rPr sz="2600" b="1" spc="-5" dirty="0">
                <a:latin typeface="Calibri"/>
                <a:cs typeface="Calibri"/>
              </a:rPr>
              <a:t> scale</a:t>
            </a:r>
            <a:r>
              <a:rPr sz="2600" spc="-5" dirty="0">
                <a:latin typeface="Calibri"/>
                <a:cs typeface="Calibri"/>
              </a:rPr>
              <a:t>: </a:t>
            </a:r>
            <a:r>
              <a:rPr sz="2600" spc="-90" dirty="0">
                <a:latin typeface="Calibri"/>
                <a:cs typeface="Calibri"/>
              </a:rPr>
              <a:t>ATC</a:t>
            </a:r>
            <a:r>
              <a:rPr sz="2600" spc="-5" dirty="0">
                <a:latin typeface="Calibri"/>
                <a:cs typeface="Calibri"/>
              </a:rPr>
              <a:t> is the</a:t>
            </a:r>
            <a:r>
              <a:rPr sz="2600" spc="-10" dirty="0">
                <a:latin typeface="Calibri"/>
                <a:cs typeface="Calibri"/>
              </a:rPr>
              <a:t> </a:t>
            </a:r>
            <a:r>
              <a:rPr sz="2600" spc="-5" dirty="0">
                <a:latin typeface="Calibri"/>
                <a:cs typeface="Calibri"/>
              </a:rPr>
              <a:t>same </a:t>
            </a:r>
            <a:r>
              <a:rPr sz="2600" dirty="0">
                <a:latin typeface="Calibri"/>
                <a:cs typeface="Calibri"/>
              </a:rPr>
              <a:t>as</a:t>
            </a:r>
            <a:r>
              <a:rPr sz="2600" spc="-5" dirty="0">
                <a:latin typeface="Calibri"/>
                <a:cs typeface="Calibri"/>
              </a:rPr>
              <a:t> output </a:t>
            </a:r>
            <a:r>
              <a:rPr sz="2600" spc="-10" dirty="0">
                <a:latin typeface="Calibri"/>
                <a:cs typeface="Calibri"/>
              </a:rPr>
              <a:t>increases</a:t>
            </a:r>
            <a:endParaRPr sz="2600">
              <a:latin typeface="Calibri"/>
              <a:cs typeface="Calibri"/>
            </a:endParaRPr>
          </a:p>
          <a:p>
            <a:pPr marL="440055" indent="-427990">
              <a:lnSpc>
                <a:spcPct val="100000"/>
              </a:lnSpc>
              <a:spcBef>
                <a:spcPts val="1560"/>
              </a:spcBef>
              <a:buFont typeface="Arial"/>
              <a:buChar char="●"/>
              <a:tabLst>
                <a:tab pos="440055" algn="l"/>
                <a:tab pos="440690" algn="l"/>
              </a:tabLst>
            </a:pPr>
            <a:r>
              <a:rPr sz="2600" b="1" spc="-5" dirty="0">
                <a:latin typeface="Calibri"/>
                <a:cs typeface="Calibri"/>
              </a:rPr>
              <a:t>minimum</a:t>
            </a:r>
            <a:r>
              <a:rPr sz="2600" b="1" spc="-10" dirty="0">
                <a:latin typeface="Calibri"/>
                <a:cs typeface="Calibri"/>
              </a:rPr>
              <a:t> efficient</a:t>
            </a:r>
            <a:r>
              <a:rPr sz="2600" b="1" spc="-5" dirty="0">
                <a:latin typeface="Calibri"/>
                <a:cs typeface="Calibri"/>
              </a:rPr>
              <a:t> scale</a:t>
            </a:r>
            <a:r>
              <a:rPr sz="2600" spc="-5" dirty="0">
                <a:latin typeface="Calibri"/>
                <a:cs typeface="Calibri"/>
              </a:rPr>
              <a:t>: </a:t>
            </a:r>
            <a:r>
              <a:rPr sz="2600" spc="-15" dirty="0">
                <a:latin typeface="Calibri"/>
                <a:cs typeface="Calibri"/>
              </a:rPr>
              <a:t>lowest </a:t>
            </a:r>
            <a:r>
              <a:rPr sz="2600" spc="-10" dirty="0">
                <a:latin typeface="Calibri"/>
                <a:cs typeface="Calibri"/>
              </a:rPr>
              <a:t>point </a:t>
            </a:r>
            <a:r>
              <a:rPr sz="2600" spc="-5" dirty="0">
                <a:latin typeface="Calibri"/>
                <a:cs typeface="Calibri"/>
              </a:rPr>
              <a:t>on the</a:t>
            </a:r>
            <a:r>
              <a:rPr sz="2600" spc="-15" dirty="0">
                <a:latin typeface="Calibri"/>
                <a:cs typeface="Calibri"/>
              </a:rPr>
              <a:t> </a:t>
            </a:r>
            <a:r>
              <a:rPr sz="2600" spc="-10" dirty="0">
                <a:latin typeface="Calibri"/>
                <a:cs typeface="Calibri"/>
              </a:rPr>
              <a:t>LRAC</a:t>
            </a:r>
            <a:r>
              <a:rPr sz="2600" spc="-5" dirty="0">
                <a:latin typeface="Calibri"/>
                <a:cs typeface="Calibri"/>
              </a:rPr>
              <a:t> curve</a:t>
            </a:r>
            <a:endParaRPr sz="26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13800" y="2181806"/>
            <a:ext cx="7249795" cy="937260"/>
          </a:xfrm>
          <a:prstGeom prst="rect">
            <a:avLst/>
          </a:prstGeom>
        </p:spPr>
        <p:txBody>
          <a:bodyPr vert="horz" wrap="square" lIns="0" tIns="12700" rIns="0" bIns="0" rtlCol="0">
            <a:spAutoFit/>
          </a:bodyPr>
          <a:lstStyle/>
          <a:p>
            <a:pPr marL="12700" marR="5080">
              <a:lnSpc>
                <a:spcPct val="114999"/>
              </a:lnSpc>
              <a:spcBef>
                <a:spcPts val="100"/>
              </a:spcBef>
            </a:pPr>
            <a:r>
              <a:rPr sz="2600" b="1" u="heavy" spc="-5" dirty="0">
                <a:solidFill>
                  <a:srgbClr val="1155CC"/>
                </a:solidFill>
                <a:uFill>
                  <a:solidFill>
                    <a:srgbClr val="1155CC"/>
                  </a:solidFill>
                </a:uFill>
                <a:latin typeface="Calibri"/>
                <a:cs typeface="Calibri"/>
              </a:rPr>
              <a:t>Q26:</a:t>
            </a:r>
            <a:r>
              <a:rPr sz="2600" b="1" spc="-5" dirty="0">
                <a:solidFill>
                  <a:srgbClr val="1155CC"/>
                </a:solidFill>
                <a:latin typeface="Calibri"/>
                <a:cs typeface="Calibri"/>
              </a:rPr>
              <a:t> </a:t>
            </a:r>
            <a:r>
              <a:rPr sz="2600" spc="-35" dirty="0">
                <a:latin typeface="Calibri"/>
                <a:cs typeface="Calibri"/>
              </a:rPr>
              <a:t>At </a:t>
            </a:r>
            <a:r>
              <a:rPr sz="2600" dirty="0">
                <a:latin typeface="Calibri"/>
                <a:cs typeface="Calibri"/>
              </a:rPr>
              <a:t>an </a:t>
            </a:r>
            <a:r>
              <a:rPr sz="2600" spc="-5" dirty="0">
                <a:latin typeface="Calibri"/>
                <a:cs typeface="Calibri"/>
              </a:rPr>
              <a:t>output </a:t>
            </a:r>
            <a:r>
              <a:rPr sz="2600" spc="-15" dirty="0">
                <a:latin typeface="Calibri"/>
                <a:cs typeface="Calibri"/>
              </a:rPr>
              <a:t>level </a:t>
            </a:r>
            <a:r>
              <a:rPr sz="2600" spc="-5" dirty="0">
                <a:latin typeface="Calibri"/>
                <a:cs typeface="Calibri"/>
              </a:rPr>
              <a:t>of 10 units, which </a:t>
            </a:r>
            <a:r>
              <a:rPr sz="2600" spc="-10" dirty="0">
                <a:latin typeface="Calibri"/>
                <a:cs typeface="Calibri"/>
              </a:rPr>
              <a:t>plant would </a:t>
            </a:r>
            <a:r>
              <a:rPr sz="2600" spc="-575" dirty="0">
                <a:latin typeface="Calibri"/>
                <a:cs typeface="Calibri"/>
              </a:rPr>
              <a:t> </a:t>
            </a:r>
            <a:r>
              <a:rPr sz="2600" spc="-10" dirty="0">
                <a:latin typeface="Calibri"/>
                <a:cs typeface="Calibri"/>
              </a:rPr>
              <a:t>achieve </a:t>
            </a:r>
            <a:r>
              <a:rPr sz="2600" spc="-5" dirty="0">
                <a:latin typeface="Calibri"/>
                <a:cs typeface="Calibri"/>
              </a:rPr>
              <a:t>the</a:t>
            </a:r>
            <a:r>
              <a:rPr sz="2600" spc="-10" dirty="0">
                <a:latin typeface="Calibri"/>
                <a:cs typeface="Calibri"/>
              </a:rPr>
              <a:t> </a:t>
            </a:r>
            <a:r>
              <a:rPr sz="2600" spc="-15" dirty="0">
                <a:latin typeface="Calibri"/>
                <a:cs typeface="Calibri"/>
              </a:rPr>
              <a:t>lowest</a:t>
            </a:r>
            <a:r>
              <a:rPr sz="2600" spc="-10" dirty="0">
                <a:latin typeface="Calibri"/>
                <a:cs typeface="Calibri"/>
              </a:rPr>
              <a:t> </a:t>
            </a:r>
            <a:r>
              <a:rPr sz="2600" spc="-70" dirty="0">
                <a:latin typeface="Calibri"/>
                <a:cs typeface="Calibri"/>
              </a:rPr>
              <a:t>ATC?</a:t>
            </a:r>
            <a:endParaRPr sz="2600">
              <a:latin typeface="Calibri"/>
              <a:cs typeface="Calibri"/>
            </a:endParaRPr>
          </a:p>
        </p:txBody>
      </p:sp>
      <p:sp>
        <p:nvSpPr>
          <p:cNvPr id="3" name="object 3"/>
          <p:cNvSpPr txBox="1"/>
          <p:nvPr/>
        </p:nvSpPr>
        <p:spPr>
          <a:xfrm>
            <a:off x="2240900" y="4089853"/>
            <a:ext cx="927735" cy="396240"/>
          </a:xfrm>
          <a:prstGeom prst="rect">
            <a:avLst/>
          </a:prstGeom>
          <a:solidFill>
            <a:srgbClr val="FFFF00"/>
          </a:solidFill>
        </p:spPr>
        <p:txBody>
          <a:bodyPr vert="horz" wrap="square" lIns="0" tIns="0" rIns="0" bIns="0" rtlCol="0">
            <a:spAutoFit/>
          </a:bodyPr>
          <a:lstStyle/>
          <a:p>
            <a:pPr>
              <a:lnSpc>
                <a:spcPts val="3015"/>
              </a:lnSpc>
            </a:pPr>
            <a:r>
              <a:rPr sz="2600" spc="-10" dirty="0">
                <a:latin typeface="Calibri"/>
                <a:cs typeface="Calibri"/>
              </a:rPr>
              <a:t>Plant</a:t>
            </a:r>
            <a:r>
              <a:rPr sz="2600" spc="-75" dirty="0">
                <a:latin typeface="Calibri"/>
                <a:cs typeface="Calibri"/>
              </a:rPr>
              <a:t> </a:t>
            </a:r>
            <a:r>
              <a:rPr sz="2600" dirty="0">
                <a:latin typeface="Calibri"/>
                <a:cs typeface="Calibri"/>
              </a:rPr>
              <a:t>3</a:t>
            </a:r>
            <a:endParaRPr sz="2600">
              <a:latin typeface="Calibri"/>
              <a:cs typeface="Calibri"/>
            </a:endParaRPr>
          </a:p>
        </p:txBody>
      </p:sp>
      <p:sp>
        <p:nvSpPr>
          <p:cNvPr id="4" name="object 4"/>
          <p:cNvSpPr txBox="1"/>
          <p:nvPr/>
        </p:nvSpPr>
        <p:spPr>
          <a:xfrm>
            <a:off x="1726074" y="3093158"/>
            <a:ext cx="1454150" cy="1848485"/>
          </a:xfrm>
          <a:prstGeom prst="rect">
            <a:avLst/>
          </a:prstGeom>
        </p:spPr>
        <p:txBody>
          <a:bodyPr vert="horz" wrap="square" lIns="0" tIns="71755" rIns="0" bIns="0" rtlCol="0">
            <a:spAutoFit/>
          </a:bodyPr>
          <a:lstStyle/>
          <a:p>
            <a:pPr marL="514350" indent="-487045">
              <a:lnSpc>
                <a:spcPct val="100000"/>
              </a:lnSpc>
              <a:spcBef>
                <a:spcPts val="565"/>
              </a:spcBef>
              <a:buAutoNum type="alphaLcParenR"/>
              <a:tabLst>
                <a:tab pos="514350" algn="l"/>
                <a:tab pos="514984" algn="l"/>
              </a:tabLst>
            </a:pPr>
            <a:r>
              <a:rPr sz="2600" spc="-10" dirty="0">
                <a:latin typeface="Calibri"/>
                <a:cs typeface="Calibri"/>
              </a:rPr>
              <a:t>Plant</a:t>
            </a:r>
            <a:r>
              <a:rPr sz="2600" spc="-85" dirty="0">
                <a:latin typeface="Calibri"/>
                <a:cs typeface="Calibri"/>
              </a:rPr>
              <a:t> </a:t>
            </a:r>
            <a:r>
              <a:rPr sz="2600" dirty="0">
                <a:latin typeface="Calibri"/>
                <a:cs typeface="Calibri"/>
              </a:rPr>
              <a:t>1</a:t>
            </a:r>
            <a:endParaRPr sz="2600">
              <a:latin typeface="Calibri"/>
              <a:cs typeface="Calibri"/>
            </a:endParaRPr>
          </a:p>
          <a:p>
            <a:pPr marL="46355" marR="5080" indent="-34290">
              <a:lnSpc>
                <a:spcPct val="114999"/>
              </a:lnSpc>
              <a:buAutoNum type="alphaLcParenR"/>
              <a:tabLst>
                <a:tab pos="514350" algn="l"/>
                <a:tab pos="514984" algn="l"/>
              </a:tabLst>
            </a:pPr>
            <a:r>
              <a:rPr sz="2600" spc="-10" dirty="0">
                <a:latin typeface="Calibri"/>
                <a:cs typeface="Calibri"/>
              </a:rPr>
              <a:t>Plant</a:t>
            </a:r>
            <a:r>
              <a:rPr sz="2600" spc="-100" dirty="0">
                <a:latin typeface="Calibri"/>
                <a:cs typeface="Calibri"/>
              </a:rPr>
              <a:t> </a:t>
            </a:r>
            <a:r>
              <a:rPr sz="2600" dirty="0">
                <a:latin typeface="Calibri"/>
                <a:cs typeface="Calibri"/>
              </a:rPr>
              <a:t>2 </a:t>
            </a:r>
            <a:r>
              <a:rPr sz="2600" spc="-570" dirty="0">
                <a:latin typeface="Calibri"/>
                <a:cs typeface="Calibri"/>
              </a:rPr>
              <a:t> </a:t>
            </a:r>
            <a:r>
              <a:rPr sz="2600" spc="-5" dirty="0">
                <a:latin typeface="Calibri"/>
                <a:cs typeface="Calibri"/>
              </a:rPr>
              <a:t>c)</a:t>
            </a:r>
            <a:endParaRPr sz="2600">
              <a:latin typeface="Calibri"/>
              <a:cs typeface="Calibri"/>
            </a:endParaRPr>
          </a:p>
          <a:p>
            <a:pPr marL="12700">
              <a:lnSpc>
                <a:spcPct val="100000"/>
              </a:lnSpc>
              <a:spcBef>
                <a:spcPts val="470"/>
              </a:spcBef>
            </a:pPr>
            <a:r>
              <a:rPr sz="2600" spc="-5" dirty="0">
                <a:latin typeface="Calibri"/>
                <a:cs typeface="Calibri"/>
              </a:rPr>
              <a:t>d)</a:t>
            </a:r>
            <a:endParaRPr sz="2600">
              <a:latin typeface="Calibri"/>
              <a:cs typeface="Calibri"/>
            </a:endParaRPr>
          </a:p>
        </p:txBody>
      </p:sp>
      <p:sp>
        <p:nvSpPr>
          <p:cNvPr id="5" name="object 5"/>
          <p:cNvSpPr txBox="1"/>
          <p:nvPr/>
        </p:nvSpPr>
        <p:spPr>
          <a:xfrm>
            <a:off x="2228200" y="4519621"/>
            <a:ext cx="951865" cy="421640"/>
          </a:xfrm>
          <a:prstGeom prst="rect">
            <a:avLst/>
          </a:prstGeom>
        </p:spPr>
        <p:txBody>
          <a:bodyPr vert="horz" wrap="square" lIns="0" tIns="12700" rIns="0" bIns="0" rtlCol="0">
            <a:spAutoFit/>
          </a:bodyPr>
          <a:lstStyle/>
          <a:p>
            <a:pPr marL="12700">
              <a:lnSpc>
                <a:spcPct val="100000"/>
              </a:lnSpc>
              <a:spcBef>
                <a:spcPts val="100"/>
              </a:spcBef>
            </a:pPr>
            <a:r>
              <a:rPr sz="2600" spc="-10" dirty="0">
                <a:latin typeface="Calibri"/>
                <a:cs typeface="Calibri"/>
              </a:rPr>
              <a:t>Plant</a:t>
            </a:r>
            <a:r>
              <a:rPr sz="2600" spc="-85" dirty="0">
                <a:latin typeface="Calibri"/>
                <a:cs typeface="Calibri"/>
              </a:rPr>
              <a:t> </a:t>
            </a:r>
            <a:r>
              <a:rPr sz="2600" dirty="0">
                <a:latin typeface="Calibri"/>
                <a:cs typeface="Calibri"/>
              </a:rPr>
              <a:t>4</a:t>
            </a:r>
            <a:endParaRPr sz="2600">
              <a:latin typeface="Calibri"/>
              <a:cs typeface="Calibri"/>
            </a:endParaRPr>
          </a:p>
        </p:txBody>
      </p:sp>
      <p:sp>
        <p:nvSpPr>
          <p:cNvPr id="6" name="object 6"/>
          <p:cNvSpPr txBox="1"/>
          <p:nvPr/>
        </p:nvSpPr>
        <p:spPr>
          <a:xfrm>
            <a:off x="1313800" y="5371538"/>
            <a:ext cx="4998720" cy="1848485"/>
          </a:xfrm>
          <a:prstGeom prst="rect">
            <a:avLst/>
          </a:prstGeom>
        </p:spPr>
        <p:txBody>
          <a:bodyPr vert="horz" wrap="square" lIns="0" tIns="71755" rIns="0" bIns="0" rtlCol="0">
            <a:spAutoFit/>
          </a:bodyPr>
          <a:lstStyle/>
          <a:p>
            <a:pPr marL="12700">
              <a:lnSpc>
                <a:spcPct val="100000"/>
              </a:lnSpc>
              <a:spcBef>
                <a:spcPts val="565"/>
              </a:spcBef>
            </a:pPr>
            <a:r>
              <a:rPr sz="2600" b="1" u="heavy" spc="-5" dirty="0">
                <a:solidFill>
                  <a:srgbClr val="1155CC"/>
                </a:solidFill>
                <a:uFill>
                  <a:solidFill>
                    <a:srgbClr val="1155CC"/>
                  </a:solidFill>
                </a:uFill>
                <a:latin typeface="Calibri"/>
                <a:cs typeface="Calibri"/>
              </a:rPr>
              <a:t>Q27</a:t>
            </a:r>
            <a:r>
              <a:rPr sz="2600" spc="-5" dirty="0">
                <a:latin typeface="Calibri"/>
                <a:cs typeface="Calibri"/>
              </a:rPr>
              <a:t>:</a:t>
            </a:r>
            <a:r>
              <a:rPr sz="2600" spc="-10" dirty="0">
                <a:latin typeface="Calibri"/>
                <a:cs typeface="Calibri"/>
              </a:rPr>
              <a:t> </a:t>
            </a:r>
            <a:r>
              <a:rPr sz="2600" spc="-35" dirty="0">
                <a:latin typeface="Calibri"/>
                <a:cs typeface="Calibri"/>
              </a:rPr>
              <a:t>At</a:t>
            </a:r>
            <a:r>
              <a:rPr sz="2600" spc="-15" dirty="0">
                <a:latin typeface="Calibri"/>
                <a:cs typeface="Calibri"/>
              </a:rPr>
              <a:t> </a:t>
            </a:r>
            <a:r>
              <a:rPr sz="2600" spc="-5" dirty="0">
                <a:latin typeface="Calibri"/>
                <a:cs typeface="Calibri"/>
              </a:rPr>
              <a:t>the</a:t>
            </a:r>
            <a:r>
              <a:rPr sz="2600" spc="-15" dirty="0">
                <a:latin typeface="Calibri"/>
                <a:cs typeface="Calibri"/>
              </a:rPr>
              <a:t> </a:t>
            </a:r>
            <a:r>
              <a:rPr sz="2600" spc="-5" dirty="0">
                <a:latin typeface="Calibri"/>
                <a:cs typeface="Calibri"/>
              </a:rPr>
              <a:t>output </a:t>
            </a:r>
            <a:r>
              <a:rPr sz="2600" spc="-15" dirty="0">
                <a:latin typeface="Calibri"/>
                <a:cs typeface="Calibri"/>
              </a:rPr>
              <a:t>level</a:t>
            </a:r>
            <a:r>
              <a:rPr sz="2600" spc="-10" dirty="0">
                <a:latin typeface="Calibri"/>
                <a:cs typeface="Calibri"/>
              </a:rPr>
              <a:t> </a:t>
            </a:r>
            <a:r>
              <a:rPr sz="2600" spc="-5" dirty="0">
                <a:latin typeface="Calibri"/>
                <a:cs typeface="Calibri"/>
              </a:rPr>
              <a:t>of</a:t>
            </a:r>
            <a:r>
              <a:rPr sz="2600" spc="-10" dirty="0">
                <a:latin typeface="Calibri"/>
                <a:cs typeface="Calibri"/>
              </a:rPr>
              <a:t> </a:t>
            </a:r>
            <a:r>
              <a:rPr sz="2600" spc="-5" dirty="0">
                <a:latin typeface="Calibri"/>
                <a:cs typeface="Calibri"/>
              </a:rPr>
              <a:t>6,</a:t>
            </a:r>
            <a:r>
              <a:rPr sz="2600" spc="-10" dirty="0">
                <a:latin typeface="Calibri"/>
                <a:cs typeface="Calibri"/>
              </a:rPr>
              <a:t> </a:t>
            </a:r>
            <a:r>
              <a:rPr sz="2600" spc="-15" dirty="0">
                <a:latin typeface="Calibri"/>
                <a:cs typeface="Calibri"/>
              </a:rPr>
              <a:t>there</a:t>
            </a:r>
            <a:r>
              <a:rPr sz="2600" spc="-5" dirty="0">
                <a:latin typeface="Calibri"/>
                <a:cs typeface="Calibri"/>
              </a:rPr>
              <a:t> is</a:t>
            </a:r>
            <a:endParaRPr sz="2600">
              <a:latin typeface="Calibri"/>
              <a:cs typeface="Calibri"/>
            </a:endParaRPr>
          </a:p>
          <a:p>
            <a:pPr marL="927100" indent="-487045">
              <a:lnSpc>
                <a:spcPct val="100000"/>
              </a:lnSpc>
              <a:spcBef>
                <a:spcPts val="470"/>
              </a:spcBef>
              <a:buAutoNum type="alphaLcParenR"/>
              <a:tabLst>
                <a:tab pos="926465" algn="l"/>
                <a:tab pos="927100" algn="l"/>
              </a:tabLst>
            </a:pPr>
            <a:r>
              <a:rPr sz="2600" spc="-10" dirty="0">
                <a:latin typeface="Calibri"/>
                <a:cs typeface="Calibri"/>
              </a:rPr>
              <a:t>economies</a:t>
            </a:r>
            <a:r>
              <a:rPr sz="2600" spc="-20" dirty="0">
                <a:latin typeface="Calibri"/>
                <a:cs typeface="Calibri"/>
              </a:rPr>
              <a:t> </a:t>
            </a:r>
            <a:r>
              <a:rPr sz="2600" spc="-5" dirty="0">
                <a:latin typeface="Calibri"/>
                <a:cs typeface="Calibri"/>
              </a:rPr>
              <a:t>of</a:t>
            </a:r>
            <a:r>
              <a:rPr sz="2600" spc="-20" dirty="0">
                <a:latin typeface="Calibri"/>
                <a:cs typeface="Calibri"/>
              </a:rPr>
              <a:t> </a:t>
            </a:r>
            <a:r>
              <a:rPr sz="2600" spc="-10" dirty="0">
                <a:latin typeface="Calibri"/>
                <a:cs typeface="Calibri"/>
              </a:rPr>
              <a:t>scale</a:t>
            </a:r>
            <a:endParaRPr sz="2600">
              <a:latin typeface="Calibri"/>
              <a:cs typeface="Calibri"/>
            </a:endParaRPr>
          </a:p>
          <a:p>
            <a:pPr marL="927100" indent="-502284">
              <a:lnSpc>
                <a:spcPct val="100000"/>
              </a:lnSpc>
              <a:spcBef>
                <a:spcPts val="470"/>
              </a:spcBef>
              <a:buAutoNum type="alphaLcParenR"/>
              <a:tabLst>
                <a:tab pos="926465" algn="l"/>
                <a:tab pos="927100" algn="l"/>
              </a:tabLst>
            </a:pPr>
            <a:r>
              <a:rPr sz="2600" spc="-10" dirty="0">
                <a:latin typeface="Calibri"/>
                <a:cs typeface="Calibri"/>
              </a:rPr>
              <a:t>diseconomies</a:t>
            </a:r>
            <a:r>
              <a:rPr sz="2600" spc="-15" dirty="0">
                <a:latin typeface="Calibri"/>
                <a:cs typeface="Calibri"/>
              </a:rPr>
              <a:t> </a:t>
            </a:r>
            <a:r>
              <a:rPr sz="2600" spc="-5" dirty="0">
                <a:latin typeface="Calibri"/>
                <a:cs typeface="Calibri"/>
              </a:rPr>
              <a:t>of</a:t>
            </a:r>
            <a:r>
              <a:rPr sz="2600" spc="-15" dirty="0">
                <a:latin typeface="Calibri"/>
                <a:cs typeface="Calibri"/>
              </a:rPr>
              <a:t> </a:t>
            </a:r>
            <a:r>
              <a:rPr sz="2600" spc="-10" dirty="0">
                <a:latin typeface="Calibri"/>
                <a:cs typeface="Calibri"/>
              </a:rPr>
              <a:t>scale</a:t>
            </a:r>
            <a:endParaRPr sz="2600">
              <a:latin typeface="Calibri"/>
              <a:cs typeface="Calibri"/>
            </a:endParaRPr>
          </a:p>
          <a:p>
            <a:pPr marL="927100" indent="-468630">
              <a:lnSpc>
                <a:spcPct val="100000"/>
              </a:lnSpc>
              <a:spcBef>
                <a:spcPts val="465"/>
              </a:spcBef>
              <a:buAutoNum type="alphaLcParenR"/>
              <a:tabLst>
                <a:tab pos="926465" algn="l"/>
                <a:tab pos="927100" algn="l"/>
              </a:tabLst>
            </a:pPr>
            <a:r>
              <a:rPr sz="2600" spc="-20" dirty="0">
                <a:latin typeface="Calibri"/>
                <a:cs typeface="Calibri"/>
              </a:rPr>
              <a:t>constant</a:t>
            </a:r>
            <a:r>
              <a:rPr sz="2600" spc="-15" dirty="0">
                <a:latin typeface="Calibri"/>
                <a:cs typeface="Calibri"/>
              </a:rPr>
              <a:t> </a:t>
            </a:r>
            <a:r>
              <a:rPr sz="2600" spc="-10" dirty="0">
                <a:latin typeface="Calibri"/>
                <a:cs typeface="Calibri"/>
              </a:rPr>
              <a:t>economies</a:t>
            </a:r>
            <a:r>
              <a:rPr sz="2600" spc="-5" dirty="0">
                <a:latin typeface="Calibri"/>
                <a:cs typeface="Calibri"/>
              </a:rPr>
              <a:t> of</a:t>
            </a:r>
            <a:r>
              <a:rPr sz="2600" spc="-10" dirty="0">
                <a:latin typeface="Calibri"/>
                <a:cs typeface="Calibri"/>
              </a:rPr>
              <a:t> scale</a:t>
            </a:r>
            <a:endParaRPr sz="2600">
              <a:latin typeface="Calibri"/>
              <a:cs typeface="Calibri"/>
            </a:endParaRPr>
          </a:p>
        </p:txBody>
      </p:sp>
      <p:sp>
        <p:nvSpPr>
          <p:cNvPr id="7" name="object 7"/>
          <p:cNvSpPr txBox="1"/>
          <p:nvPr/>
        </p:nvSpPr>
        <p:spPr>
          <a:xfrm>
            <a:off x="1738774" y="7279585"/>
            <a:ext cx="3700779" cy="396240"/>
          </a:xfrm>
          <a:prstGeom prst="rect">
            <a:avLst/>
          </a:prstGeom>
          <a:solidFill>
            <a:srgbClr val="FFFF00"/>
          </a:solidFill>
        </p:spPr>
        <p:txBody>
          <a:bodyPr vert="horz" wrap="square" lIns="0" tIns="0" rIns="0" bIns="0" rtlCol="0">
            <a:spAutoFit/>
          </a:bodyPr>
          <a:lstStyle/>
          <a:p>
            <a:pPr>
              <a:lnSpc>
                <a:spcPts val="3015"/>
              </a:lnSpc>
              <a:tabLst>
                <a:tab pos="501650" algn="l"/>
              </a:tabLst>
            </a:pPr>
            <a:r>
              <a:rPr sz="2600" spc="-5" dirty="0">
                <a:latin typeface="Calibri"/>
                <a:cs typeface="Calibri"/>
              </a:rPr>
              <a:t>d)	minimum</a:t>
            </a:r>
            <a:r>
              <a:rPr sz="2600" spc="-15" dirty="0">
                <a:latin typeface="Calibri"/>
                <a:cs typeface="Calibri"/>
              </a:rPr>
              <a:t> efficient</a:t>
            </a:r>
            <a:r>
              <a:rPr sz="2600" spc="-20" dirty="0">
                <a:latin typeface="Calibri"/>
                <a:cs typeface="Calibri"/>
              </a:rPr>
              <a:t> </a:t>
            </a:r>
            <a:r>
              <a:rPr sz="2600" spc="-10" dirty="0">
                <a:latin typeface="Calibri"/>
                <a:cs typeface="Calibri"/>
              </a:rPr>
              <a:t>scale</a:t>
            </a:r>
            <a:endParaRPr sz="2600">
              <a:latin typeface="Calibri"/>
              <a:cs typeface="Calibri"/>
            </a:endParaRPr>
          </a:p>
        </p:txBody>
      </p:sp>
      <p:sp>
        <p:nvSpPr>
          <p:cNvPr id="8" name="object 8"/>
          <p:cNvSpPr txBox="1">
            <a:spLocks noGrp="1"/>
          </p:cNvSpPr>
          <p:nvPr>
            <p:ph type="title"/>
          </p:nvPr>
        </p:nvSpPr>
        <p:spPr>
          <a:xfrm>
            <a:off x="859988" y="870671"/>
            <a:ext cx="674370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8.</a:t>
            </a:r>
            <a:r>
              <a:rPr sz="4100" spc="-25" dirty="0">
                <a:latin typeface="Calibri"/>
                <a:cs typeface="Calibri"/>
              </a:rPr>
              <a:t> </a:t>
            </a:r>
            <a:r>
              <a:rPr sz="4100" spc="-5" dirty="0">
                <a:latin typeface="Calibri"/>
                <a:cs typeface="Calibri"/>
              </a:rPr>
              <a:t>Output</a:t>
            </a:r>
            <a:r>
              <a:rPr sz="4100" spc="-20" dirty="0">
                <a:latin typeface="Calibri"/>
                <a:cs typeface="Calibri"/>
              </a:rPr>
              <a:t> </a:t>
            </a:r>
            <a:r>
              <a:rPr sz="4100" dirty="0">
                <a:latin typeface="Calibri"/>
                <a:cs typeface="Calibri"/>
              </a:rPr>
              <a:t>&amp;</a:t>
            </a:r>
            <a:r>
              <a:rPr sz="4100" spc="-25" dirty="0">
                <a:latin typeface="Calibri"/>
                <a:cs typeface="Calibri"/>
              </a:rPr>
              <a:t> </a:t>
            </a:r>
            <a:r>
              <a:rPr sz="4100" spc="-15" dirty="0">
                <a:latin typeface="Calibri"/>
                <a:cs typeface="Calibri"/>
              </a:rPr>
              <a:t>Costs</a:t>
            </a:r>
            <a:r>
              <a:rPr sz="4100" spc="-25" dirty="0">
                <a:latin typeface="Calibri"/>
                <a:cs typeface="Calibri"/>
              </a:rPr>
              <a:t> </a:t>
            </a:r>
            <a:r>
              <a:rPr sz="4100" dirty="0">
                <a:latin typeface="Calibri"/>
                <a:cs typeface="Calibri"/>
              </a:rPr>
              <a:t>-</a:t>
            </a:r>
            <a:r>
              <a:rPr sz="4100" spc="-20" dirty="0">
                <a:latin typeface="Calibri"/>
                <a:cs typeface="Calibri"/>
              </a:rPr>
              <a:t> </a:t>
            </a:r>
            <a:r>
              <a:rPr sz="4100" spc="-15" dirty="0">
                <a:latin typeface="Calibri"/>
                <a:cs typeface="Calibri"/>
              </a:rPr>
              <a:t>Cost</a:t>
            </a:r>
            <a:r>
              <a:rPr sz="4100" spc="-25" dirty="0">
                <a:latin typeface="Calibri"/>
                <a:cs typeface="Calibri"/>
              </a:rPr>
              <a:t> </a:t>
            </a:r>
            <a:r>
              <a:rPr sz="4100" spc="-5" dirty="0">
                <a:latin typeface="Calibri"/>
                <a:cs typeface="Calibri"/>
              </a:rPr>
              <a:t>Curves</a:t>
            </a:r>
            <a:endParaRPr sz="4100">
              <a:latin typeface="Calibri"/>
              <a:cs typeface="Calibri"/>
            </a:endParaRPr>
          </a:p>
        </p:txBody>
      </p:sp>
      <p:pic>
        <p:nvPicPr>
          <p:cNvPr id="9" name="object 9"/>
          <p:cNvPicPr/>
          <p:nvPr/>
        </p:nvPicPr>
        <p:blipFill>
          <a:blip r:embed="rId2" cstate="print"/>
          <a:stretch>
            <a:fillRect/>
          </a:stretch>
        </p:blipFill>
        <p:spPr>
          <a:xfrm>
            <a:off x="10033299" y="2044575"/>
            <a:ext cx="7365375" cy="46758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898900"/>
            <a:ext cx="18288635" cy="5388610"/>
            <a:chOff x="0" y="4898900"/>
            <a:chExt cx="18288635" cy="5388610"/>
          </a:xfrm>
        </p:grpSpPr>
        <p:pic>
          <p:nvPicPr>
            <p:cNvPr id="3" name="object 3"/>
            <p:cNvPicPr/>
            <p:nvPr/>
          </p:nvPicPr>
          <p:blipFill>
            <a:blip r:embed="rId2" cstate="print"/>
            <a:stretch>
              <a:fillRect/>
            </a:stretch>
          </p:blipFill>
          <p:spPr>
            <a:xfrm>
              <a:off x="1586691" y="5066575"/>
              <a:ext cx="6020883" cy="3217830"/>
            </a:xfrm>
            <a:prstGeom prst="rect">
              <a:avLst/>
            </a:prstGeom>
          </p:spPr>
        </p:pic>
        <p:pic>
          <p:nvPicPr>
            <p:cNvPr id="4" name="object 4"/>
            <p:cNvPicPr/>
            <p:nvPr/>
          </p:nvPicPr>
          <p:blipFill>
            <a:blip r:embed="rId3" cstate="print"/>
            <a:stretch>
              <a:fillRect/>
            </a:stretch>
          </p:blipFill>
          <p:spPr>
            <a:xfrm>
              <a:off x="8493950" y="4898900"/>
              <a:ext cx="4230949" cy="3764849"/>
            </a:xfrm>
            <a:prstGeom prst="rect">
              <a:avLst/>
            </a:prstGeom>
          </p:spPr>
        </p:pic>
      </p:grpSp>
      <p:sp>
        <p:nvSpPr>
          <p:cNvPr id="5" name="object 5"/>
          <p:cNvSpPr txBox="1">
            <a:spLocks noGrp="1"/>
          </p:cNvSpPr>
          <p:nvPr>
            <p:ph type="title"/>
          </p:nvPr>
        </p:nvSpPr>
        <p:spPr>
          <a:xfrm>
            <a:off x="900675" y="914072"/>
            <a:ext cx="1022794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15"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5" dirty="0">
                <a:latin typeface="Calibri"/>
                <a:cs typeface="Calibri"/>
              </a:rPr>
              <a:t> </a:t>
            </a:r>
            <a:r>
              <a:rPr sz="4100" spc="-10" dirty="0">
                <a:latin typeface="Calibri"/>
                <a:cs typeface="Calibri"/>
              </a:rPr>
              <a:t>Consumption</a:t>
            </a:r>
            <a:r>
              <a:rPr sz="4100" spc="-15" dirty="0">
                <a:latin typeface="Calibri"/>
                <a:cs typeface="Calibri"/>
              </a:rPr>
              <a:t> </a:t>
            </a:r>
            <a:r>
              <a:rPr sz="4100" spc="-10" dirty="0">
                <a:latin typeface="Calibri"/>
                <a:cs typeface="Calibri"/>
              </a:rPr>
              <a:t>Possibilities</a:t>
            </a:r>
            <a:endParaRPr sz="4100">
              <a:latin typeface="Calibri"/>
              <a:cs typeface="Calibri"/>
            </a:endParaRPr>
          </a:p>
        </p:txBody>
      </p:sp>
      <p:sp>
        <p:nvSpPr>
          <p:cNvPr id="6" name="object 6"/>
          <p:cNvSpPr txBox="1"/>
          <p:nvPr/>
        </p:nvSpPr>
        <p:spPr>
          <a:xfrm>
            <a:off x="1328433" y="1700851"/>
            <a:ext cx="16233140" cy="2882900"/>
          </a:xfrm>
          <a:prstGeom prst="rect">
            <a:avLst/>
          </a:prstGeom>
        </p:spPr>
        <p:txBody>
          <a:bodyPr vert="horz" wrap="square" lIns="0" tIns="203200" rIns="0" bIns="0" rtlCol="0">
            <a:spAutoFit/>
          </a:bodyPr>
          <a:lstStyle/>
          <a:p>
            <a:pPr marL="432434" indent="-420370">
              <a:lnSpc>
                <a:spcPct val="100000"/>
              </a:lnSpc>
              <a:spcBef>
                <a:spcPts val="1600"/>
              </a:spcBef>
              <a:buFont typeface="Arial"/>
              <a:buChar char="●"/>
              <a:tabLst>
                <a:tab pos="432434" algn="l"/>
                <a:tab pos="433070" algn="l"/>
              </a:tabLst>
            </a:pPr>
            <a:r>
              <a:rPr sz="2500" b="1" spc="-10" dirty="0">
                <a:latin typeface="Calibri"/>
                <a:cs typeface="Calibri"/>
              </a:rPr>
              <a:t>consumption</a:t>
            </a:r>
            <a:r>
              <a:rPr sz="2500" b="1" spc="-5" dirty="0">
                <a:latin typeface="Calibri"/>
                <a:cs typeface="Calibri"/>
              </a:rPr>
              <a:t> possibilities</a:t>
            </a:r>
            <a:r>
              <a:rPr sz="2500" spc="-5" dirty="0">
                <a:latin typeface="Calibri"/>
                <a:cs typeface="Calibri"/>
              </a:rPr>
              <a:t>: </a:t>
            </a:r>
            <a:r>
              <a:rPr sz="2500" dirty="0">
                <a:latin typeface="Calibri"/>
                <a:cs typeface="Calibri"/>
              </a:rPr>
              <a:t>all </a:t>
            </a:r>
            <a:r>
              <a:rPr sz="2500" spc="-5" dirty="0">
                <a:latin typeface="Calibri"/>
                <a:cs typeface="Calibri"/>
              </a:rPr>
              <a:t>of the things</a:t>
            </a:r>
            <a:r>
              <a:rPr sz="2500" dirty="0">
                <a:latin typeface="Calibri"/>
                <a:cs typeface="Calibri"/>
              </a:rPr>
              <a:t> </a:t>
            </a:r>
            <a:r>
              <a:rPr sz="2500" spc="-10" dirty="0">
                <a:latin typeface="Calibri"/>
                <a:cs typeface="Calibri"/>
              </a:rPr>
              <a:t>that</a:t>
            </a:r>
            <a:r>
              <a:rPr sz="2500" spc="-5" dirty="0">
                <a:latin typeface="Calibri"/>
                <a:cs typeface="Calibri"/>
              </a:rPr>
              <a:t> </a:t>
            </a:r>
            <a:r>
              <a:rPr sz="2500" spc="-15" dirty="0">
                <a:latin typeface="Calibri"/>
                <a:cs typeface="Calibri"/>
              </a:rPr>
              <a:t>you</a:t>
            </a:r>
            <a:r>
              <a:rPr sz="2500" dirty="0">
                <a:latin typeface="Calibri"/>
                <a:cs typeface="Calibri"/>
              </a:rPr>
              <a:t> </a:t>
            </a:r>
            <a:r>
              <a:rPr sz="2500" spc="-10" dirty="0">
                <a:latin typeface="Calibri"/>
                <a:cs typeface="Calibri"/>
              </a:rPr>
              <a:t>can</a:t>
            </a:r>
            <a:r>
              <a:rPr sz="2500" spc="-5" dirty="0">
                <a:latin typeface="Calibri"/>
                <a:cs typeface="Calibri"/>
              </a:rPr>
              <a:t> buy</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10" dirty="0">
                <a:latin typeface="Calibri"/>
                <a:cs typeface="Calibri"/>
              </a:rPr>
              <a:t>limited by</a:t>
            </a:r>
            <a:r>
              <a:rPr sz="2500" spc="-5" dirty="0">
                <a:latin typeface="Calibri"/>
                <a:cs typeface="Calibri"/>
              </a:rPr>
              <a:t> </a:t>
            </a:r>
            <a:r>
              <a:rPr sz="2500" spc="-10" dirty="0">
                <a:latin typeface="Calibri"/>
                <a:cs typeface="Calibri"/>
              </a:rPr>
              <a:t>income </a:t>
            </a:r>
            <a:r>
              <a:rPr sz="2500" dirty="0">
                <a:latin typeface="Calibri"/>
                <a:cs typeface="Calibri"/>
              </a:rPr>
              <a:t>and</a:t>
            </a:r>
            <a:r>
              <a:rPr sz="2500" spc="-5" dirty="0">
                <a:latin typeface="Calibri"/>
                <a:cs typeface="Calibri"/>
              </a:rPr>
              <a:t> prices of</a:t>
            </a:r>
            <a:r>
              <a:rPr sz="2500" spc="-10" dirty="0">
                <a:latin typeface="Calibri"/>
                <a:cs typeface="Calibri"/>
              </a:rPr>
              <a:t> </a:t>
            </a:r>
            <a:r>
              <a:rPr sz="2500" spc="-5" dirty="0">
                <a:latin typeface="Calibri"/>
                <a:cs typeface="Calibri"/>
              </a:rPr>
              <a:t>the </a:t>
            </a:r>
            <a:r>
              <a:rPr sz="2500" spc="-10" dirty="0">
                <a:latin typeface="Calibri"/>
                <a:cs typeface="Calibri"/>
              </a:rPr>
              <a:t>goods/services</a:t>
            </a:r>
            <a:endParaRPr sz="2500">
              <a:latin typeface="Calibri"/>
              <a:cs typeface="Calibri"/>
            </a:endParaRPr>
          </a:p>
          <a:p>
            <a:pPr marL="889635" marR="5080" indent="-420370">
              <a:lnSpc>
                <a:spcPct val="150000"/>
              </a:lnSpc>
              <a:buFont typeface="Arial"/>
              <a:buChar char="○"/>
              <a:tabLst>
                <a:tab pos="889635" algn="l"/>
                <a:tab pos="890269" algn="l"/>
              </a:tabLst>
            </a:pPr>
            <a:r>
              <a:rPr sz="2500" b="1" spc="-15" dirty="0">
                <a:latin typeface="Calibri"/>
                <a:cs typeface="Calibri"/>
              </a:rPr>
              <a:t>budget</a:t>
            </a:r>
            <a:r>
              <a:rPr sz="2500" b="1" spc="-5" dirty="0">
                <a:latin typeface="Calibri"/>
                <a:cs typeface="Calibri"/>
              </a:rPr>
              <a:t> line</a:t>
            </a:r>
            <a:r>
              <a:rPr sz="2500" spc="-5" dirty="0">
                <a:latin typeface="Calibri"/>
                <a:cs typeface="Calibri"/>
              </a:rPr>
              <a:t>:</a:t>
            </a:r>
            <a:r>
              <a:rPr sz="2500" dirty="0">
                <a:latin typeface="Calibri"/>
                <a:cs typeface="Calibri"/>
              </a:rPr>
              <a:t> </a:t>
            </a:r>
            <a:r>
              <a:rPr sz="2500" spc="-10" dirty="0">
                <a:latin typeface="Calibri"/>
                <a:cs typeface="Calibri"/>
              </a:rPr>
              <a:t>shows</a:t>
            </a:r>
            <a:r>
              <a:rPr sz="2500" dirty="0">
                <a:latin typeface="Calibri"/>
                <a:cs typeface="Calibri"/>
              </a:rPr>
              <a:t> </a:t>
            </a:r>
            <a:r>
              <a:rPr sz="2500" spc="-5" dirty="0">
                <a:latin typeface="Calibri"/>
                <a:cs typeface="Calibri"/>
              </a:rPr>
              <a:t>the</a:t>
            </a:r>
            <a:r>
              <a:rPr sz="2500" dirty="0">
                <a:latin typeface="Calibri"/>
                <a:cs typeface="Calibri"/>
              </a:rPr>
              <a:t> </a:t>
            </a:r>
            <a:r>
              <a:rPr sz="2500" spc="-5" dirty="0">
                <a:latin typeface="Calibri"/>
                <a:cs typeface="Calibri"/>
              </a:rPr>
              <a:t>boundary</a:t>
            </a:r>
            <a:r>
              <a:rPr sz="2500" dirty="0">
                <a:latin typeface="Calibri"/>
                <a:cs typeface="Calibri"/>
              </a:rPr>
              <a:t> </a:t>
            </a:r>
            <a:r>
              <a:rPr sz="2500" spc="-10" dirty="0">
                <a:latin typeface="Calibri"/>
                <a:cs typeface="Calibri"/>
              </a:rPr>
              <a:t>between</a:t>
            </a:r>
            <a:r>
              <a:rPr sz="2500" dirty="0">
                <a:latin typeface="Calibri"/>
                <a:cs typeface="Calibri"/>
              </a:rPr>
              <a:t> </a:t>
            </a:r>
            <a:r>
              <a:rPr sz="2500" spc="-5" dirty="0">
                <a:latin typeface="Calibri"/>
                <a:cs typeface="Calibri"/>
              </a:rPr>
              <a:t>the</a:t>
            </a:r>
            <a:r>
              <a:rPr sz="2500" dirty="0">
                <a:latin typeface="Calibri"/>
                <a:cs typeface="Calibri"/>
              </a:rPr>
              <a:t> </a:t>
            </a:r>
            <a:r>
              <a:rPr sz="2500" spc="-10" dirty="0">
                <a:latin typeface="Calibri"/>
                <a:cs typeface="Calibri"/>
              </a:rPr>
              <a:t>combinations</a:t>
            </a:r>
            <a:r>
              <a:rPr sz="2500" dirty="0">
                <a:latin typeface="Calibri"/>
                <a:cs typeface="Calibri"/>
              </a:rPr>
              <a:t> </a:t>
            </a:r>
            <a:r>
              <a:rPr sz="2500" spc="-5" dirty="0">
                <a:latin typeface="Calibri"/>
                <a:cs typeface="Calibri"/>
              </a:rPr>
              <a:t>of</a:t>
            </a:r>
            <a:r>
              <a:rPr sz="2500" dirty="0">
                <a:latin typeface="Calibri"/>
                <a:cs typeface="Calibri"/>
              </a:rPr>
              <a:t> </a:t>
            </a:r>
            <a:r>
              <a:rPr sz="2500" spc="-10" dirty="0">
                <a:latin typeface="Calibri"/>
                <a:cs typeface="Calibri"/>
              </a:rPr>
              <a:t>goods/services</a:t>
            </a:r>
            <a:r>
              <a:rPr sz="2500" dirty="0">
                <a:latin typeface="Calibri"/>
                <a:cs typeface="Calibri"/>
              </a:rPr>
              <a:t> </a:t>
            </a:r>
            <a:r>
              <a:rPr sz="2500" spc="-10" dirty="0">
                <a:latin typeface="Calibri"/>
                <a:cs typeface="Calibri"/>
              </a:rPr>
              <a:t>that</a:t>
            </a:r>
            <a:r>
              <a:rPr sz="2500" dirty="0">
                <a:latin typeface="Calibri"/>
                <a:cs typeface="Calibri"/>
              </a:rPr>
              <a:t> a </a:t>
            </a:r>
            <a:r>
              <a:rPr sz="2500" spc="-5" dirty="0">
                <a:latin typeface="Calibri"/>
                <a:cs typeface="Calibri"/>
              </a:rPr>
              <a:t>household</a:t>
            </a:r>
            <a:r>
              <a:rPr sz="2500" dirty="0">
                <a:latin typeface="Calibri"/>
                <a:cs typeface="Calibri"/>
              </a:rPr>
              <a:t> </a:t>
            </a:r>
            <a:r>
              <a:rPr sz="2500" spc="-10" dirty="0">
                <a:latin typeface="Calibri"/>
                <a:cs typeface="Calibri"/>
              </a:rPr>
              <a:t>can</a:t>
            </a:r>
            <a:r>
              <a:rPr sz="2500" dirty="0">
                <a:latin typeface="Calibri"/>
                <a:cs typeface="Calibri"/>
              </a:rPr>
              <a:t> and </a:t>
            </a:r>
            <a:r>
              <a:rPr sz="2500" spc="-5" dirty="0">
                <a:latin typeface="Calibri"/>
                <a:cs typeface="Calibri"/>
              </a:rPr>
              <a:t>can’t</a:t>
            </a:r>
            <a:r>
              <a:rPr sz="2500" dirty="0">
                <a:latin typeface="Calibri"/>
                <a:cs typeface="Calibri"/>
              </a:rPr>
              <a:t> </a:t>
            </a:r>
            <a:r>
              <a:rPr sz="2500" spc="-25" dirty="0">
                <a:latin typeface="Calibri"/>
                <a:cs typeface="Calibri"/>
              </a:rPr>
              <a:t>afford</a:t>
            </a:r>
            <a:r>
              <a:rPr sz="2500" dirty="0">
                <a:latin typeface="Calibri"/>
                <a:cs typeface="Calibri"/>
              </a:rPr>
              <a:t> </a:t>
            </a:r>
            <a:r>
              <a:rPr sz="2500" spc="-15" dirty="0">
                <a:latin typeface="Calibri"/>
                <a:cs typeface="Calibri"/>
              </a:rPr>
              <a:t>to </a:t>
            </a:r>
            <a:r>
              <a:rPr sz="2500" spc="-550" dirty="0">
                <a:latin typeface="Calibri"/>
                <a:cs typeface="Calibri"/>
              </a:rPr>
              <a:t> </a:t>
            </a:r>
            <a:r>
              <a:rPr sz="2500" spc="-5" dirty="0">
                <a:latin typeface="Calibri"/>
                <a:cs typeface="Calibri"/>
              </a:rPr>
              <a:t>buy</a:t>
            </a:r>
            <a:endParaRPr sz="2500">
              <a:latin typeface="Calibri"/>
              <a:cs typeface="Calibri"/>
            </a:endParaRPr>
          </a:p>
          <a:p>
            <a:pPr marL="889635" indent="-420370">
              <a:lnSpc>
                <a:spcPct val="100000"/>
              </a:lnSpc>
              <a:spcBef>
                <a:spcPts val="1500"/>
              </a:spcBef>
              <a:buFont typeface="Arial MT"/>
              <a:buChar char="○"/>
              <a:tabLst>
                <a:tab pos="889635" algn="l"/>
                <a:tab pos="890269" algn="l"/>
              </a:tabLst>
            </a:pPr>
            <a:r>
              <a:rPr sz="2500" spc="-10" dirty="0">
                <a:latin typeface="Calibri"/>
                <a:cs typeface="Calibri"/>
              </a:rPr>
              <a:t>changes</a:t>
            </a:r>
            <a:r>
              <a:rPr sz="2500" spc="-15" dirty="0">
                <a:latin typeface="Calibri"/>
                <a:cs typeface="Calibri"/>
              </a:rPr>
              <a:t> </a:t>
            </a:r>
            <a:r>
              <a:rPr sz="2500" spc="-5" dirty="0">
                <a:latin typeface="Calibri"/>
                <a:cs typeface="Calibri"/>
              </a:rPr>
              <a:t>when</a:t>
            </a:r>
            <a:r>
              <a:rPr sz="2500" spc="-10" dirty="0">
                <a:latin typeface="Calibri"/>
                <a:cs typeface="Calibri"/>
              </a:rPr>
              <a:t> income </a:t>
            </a:r>
            <a:r>
              <a:rPr sz="2500" spc="-5" dirty="0">
                <a:latin typeface="Calibri"/>
                <a:cs typeface="Calibri"/>
              </a:rPr>
              <a:t>or</a:t>
            </a:r>
            <a:r>
              <a:rPr sz="2500" spc="-10" dirty="0">
                <a:latin typeface="Calibri"/>
                <a:cs typeface="Calibri"/>
              </a:rPr>
              <a:t> </a:t>
            </a:r>
            <a:r>
              <a:rPr sz="2500" spc="-5" dirty="0">
                <a:latin typeface="Calibri"/>
                <a:cs typeface="Calibri"/>
              </a:rPr>
              <a:t>prices</a:t>
            </a:r>
            <a:r>
              <a:rPr sz="2500" spc="-10" dirty="0">
                <a:latin typeface="Calibri"/>
                <a:cs typeface="Calibri"/>
              </a:rPr>
              <a:t> change</a:t>
            </a:r>
            <a:endParaRPr sz="25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50" y="575234"/>
            <a:ext cx="602170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30" dirty="0">
                <a:latin typeface="Calibri"/>
                <a:cs typeface="Calibri"/>
              </a:rPr>
              <a:t> </a:t>
            </a:r>
            <a:r>
              <a:rPr sz="4100" spc="-10" dirty="0">
                <a:latin typeface="Calibri"/>
                <a:cs typeface="Calibri"/>
              </a:rPr>
              <a:t>Utility</a:t>
            </a:r>
            <a:r>
              <a:rPr sz="4100" spc="-25" dirty="0">
                <a:latin typeface="Calibri"/>
                <a:cs typeface="Calibri"/>
              </a:rPr>
              <a:t> </a:t>
            </a:r>
            <a:r>
              <a:rPr sz="4100" dirty="0">
                <a:latin typeface="Calibri"/>
                <a:cs typeface="Calibri"/>
              </a:rPr>
              <a:t>&amp;</a:t>
            </a:r>
            <a:r>
              <a:rPr sz="4100" spc="-25" dirty="0">
                <a:latin typeface="Calibri"/>
                <a:cs typeface="Calibri"/>
              </a:rPr>
              <a:t> </a:t>
            </a:r>
            <a:r>
              <a:rPr sz="4100" spc="-5" dirty="0">
                <a:latin typeface="Calibri"/>
                <a:cs typeface="Calibri"/>
              </a:rPr>
              <a:t>Demand</a:t>
            </a:r>
            <a:r>
              <a:rPr sz="4100" spc="-25" dirty="0">
                <a:latin typeface="Calibri"/>
                <a:cs typeface="Calibri"/>
              </a:rPr>
              <a:t> </a:t>
            </a:r>
            <a:r>
              <a:rPr sz="4100" dirty="0">
                <a:latin typeface="Calibri"/>
                <a:cs typeface="Calibri"/>
              </a:rPr>
              <a:t>-</a:t>
            </a:r>
            <a:r>
              <a:rPr sz="4100" spc="-20" dirty="0">
                <a:latin typeface="Calibri"/>
                <a:cs typeface="Calibri"/>
              </a:rPr>
              <a:t> </a:t>
            </a:r>
            <a:r>
              <a:rPr sz="4100" spc="-5" dirty="0">
                <a:latin typeface="Calibri"/>
                <a:cs typeface="Calibri"/>
              </a:rPr>
              <a:t>Utility</a:t>
            </a:r>
            <a:endParaRPr sz="4100">
              <a:latin typeface="Calibri"/>
              <a:cs typeface="Calibri"/>
            </a:endParaRPr>
          </a:p>
        </p:txBody>
      </p:sp>
      <p:sp>
        <p:nvSpPr>
          <p:cNvPr id="3" name="object 3"/>
          <p:cNvSpPr txBox="1"/>
          <p:nvPr/>
        </p:nvSpPr>
        <p:spPr>
          <a:xfrm>
            <a:off x="1430183" y="1383088"/>
            <a:ext cx="10123805" cy="901700"/>
          </a:xfrm>
          <a:prstGeom prst="rect">
            <a:avLst/>
          </a:prstGeom>
        </p:spPr>
        <p:txBody>
          <a:bodyPr vert="horz" wrap="square" lIns="0" tIns="69850" rIns="0" bIns="0" rtlCol="0">
            <a:spAutoFit/>
          </a:bodyPr>
          <a:lstStyle/>
          <a:p>
            <a:pPr marL="432434" indent="-420370">
              <a:lnSpc>
                <a:spcPct val="100000"/>
              </a:lnSpc>
              <a:spcBef>
                <a:spcPts val="550"/>
              </a:spcBef>
              <a:buFont typeface="Arial"/>
              <a:buChar char="●"/>
              <a:tabLst>
                <a:tab pos="432434" algn="l"/>
                <a:tab pos="433070" algn="l"/>
              </a:tabLst>
            </a:pPr>
            <a:r>
              <a:rPr sz="2500" b="1" spc="-15" dirty="0">
                <a:latin typeface="Calibri"/>
                <a:cs typeface="Calibri"/>
              </a:rPr>
              <a:t>preferences</a:t>
            </a:r>
            <a:r>
              <a:rPr sz="2500" spc="-15" dirty="0">
                <a:latin typeface="Calibri"/>
                <a:cs typeface="Calibri"/>
              </a:rPr>
              <a:t>:</a:t>
            </a:r>
            <a:r>
              <a:rPr sz="2500" spc="-10" dirty="0">
                <a:latin typeface="Calibri"/>
                <a:cs typeface="Calibri"/>
              </a:rPr>
              <a:t> </a:t>
            </a:r>
            <a:r>
              <a:rPr sz="2500" spc="-15" dirty="0">
                <a:latin typeface="Calibri"/>
                <a:cs typeface="Calibri"/>
              </a:rPr>
              <a:t>consumer’s</a:t>
            </a:r>
            <a:r>
              <a:rPr sz="2500" spc="-10" dirty="0">
                <a:latin typeface="Calibri"/>
                <a:cs typeface="Calibri"/>
              </a:rPr>
              <a:t> </a:t>
            </a:r>
            <a:r>
              <a:rPr sz="2500" spc="-20" dirty="0">
                <a:latin typeface="Calibri"/>
                <a:cs typeface="Calibri"/>
              </a:rPr>
              <a:t>likes</a:t>
            </a:r>
            <a:r>
              <a:rPr sz="2500" spc="-10" dirty="0">
                <a:latin typeface="Calibri"/>
                <a:cs typeface="Calibri"/>
              </a:rPr>
              <a:t> </a:t>
            </a:r>
            <a:r>
              <a:rPr sz="2500" dirty="0">
                <a:latin typeface="Calibri"/>
                <a:cs typeface="Calibri"/>
              </a:rPr>
              <a:t>and</a:t>
            </a:r>
            <a:r>
              <a:rPr sz="2500" spc="-10" dirty="0">
                <a:latin typeface="Calibri"/>
                <a:cs typeface="Calibri"/>
              </a:rPr>
              <a:t> </a:t>
            </a:r>
            <a:r>
              <a:rPr sz="2500" spc="-15" dirty="0">
                <a:latin typeface="Calibri"/>
                <a:cs typeface="Calibri"/>
              </a:rPr>
              <a:t>dislikes</a:t>
            </a:r>
            <a:endParaRPr sz="2500">
              <a:latin typeface="Calibri"/>
              <a:cs typeface="Calibri"/>
            </a:endParaRPr>
          </a:p>
          <a:p>
            <a:pPr marL="432434" indent="-420370">
              <a:lnSpc>
                <a:spcPct val="100000"/>
              </a:lnSpc>
              <a:spcBef>
                <a:spcPts val="450"/>
              </a:spcBef>
              <a:buFont typeface="Arial"/>
              <a:buChar char="●"/>
              <a:tabLst>
                <a:tab pos="432434" algn="l"/>
                <a:tab pos="433070" algn="l"/>
              </a:tabLst>
            </a:pPr>
            <a:r>
              <a:rPr sz="2500" b="1" spc="-5" dirty="0">
                <a:latin typeface="Calibri"/>
                <a:cs typeface="Calibri"/>
              </a:rPr>
              <a:t>utility</a:t>
            </a:r>
            <a:r>
              <a:rPr sz="2500" spc="-5" dirty="0">
                <a:latin typeface="Calibri"/>
                <a:cs typeface="Calibri"/>
              </a:rPr>
              <a:t>:</a:t>
            </a:r>
            <a:r>
              <a:rPr sz="2500" dirty="0">
                <a:latin typeface="Calibri"/>
                <a:cs typeface="Calibri"/>
              </a:rPr>
              <a:t> </a:t>
            </a:r>
            <a:r>
              <a:rPr sz="2500" spc="-10" dirty="0">
                <a:latin typeface="Calibri"/>
                <a:cs typeface="Calibri"/>
              </a:rPr>
              <a:t>benefit</a:t>
            </a:r>
            <a:r>
              <a:rPr sz="2500" dirty="0">
                <a:latin typeface="Calibri"/>
                <a:cs typeface="Calibri"/>
              </a:rPr>
              <a:t> </a:t>
            </a:r>
            <a:r>
              <a:rPr sz="2500" spc="-5" dirty="0">
                <a:latin typeface="Calibri"/>
                <a:cs typeface="Calibri"/>
              </a:rPr>
              <a:t>or</a:t>
            </a:r>
            <a:r>
              <a:rPr sz="2500" dirty="0">
                <a:latin typeface="Calibri"/>
                <a:cs typeface="Calibri"/>
              </a:rPr>
              <a:t> </a:t>
            </a:r>
            <a:r>
              <a:rPr sz="2500" spc="-10" dirty="0">
                <a:latin typeface="Calibri"/>
                <a:cs typeface="Calibri"/>
              </a:rPr>
              <a:t>satisfaction</a:t>
            </a:r>
            <a:r>
              <a:rPr sz="2500" dirty="0">
                <a:latin typeface="Calibri"/>
                <a:cs typeface="Calibri"/>
              </a:rPr>
              <a:t> a </a:t>
            </a:r>
            <a:r>
              <a:rPr sz="2500" spc="-15" dirty="0">
                <a:latin typeface="Calibri"/>
                <a:cs typeface="Calibri"/>
              </a:rPr>
              <a:t>person</a:t>
            </a:r>
            <a:r>
              <a:rPr sz="2500" dirty="0">
                <a:latin typeface="Calibri"/>
                <a:cs typeface="Calibri"/>
              </a:rPr>
              <a:t> </a:t>
            </a:r>
            <a:r>
              <a:rPr sz="2500" spc="-15" dirty="0">
                <a:latin typeface="Calibri"/>
                <a:cs typeface="Calibri"/>
              </a:rPr>
              <a:t>gets</a:t>
            </a:r>
            <a:r>
              <a:rPr sz="2500" spc="5" dirty="0">
                <a:latin typeface="Calibri"/>
                <a:cs typeface="Calibri"/>
              </a:rPr>
              <a:t> </a:t>
            </a:r>
            <a:r>
              <a:rPr sz="2500" spc="-15" dirty="0">
                <a:latin typeface="Calibri"/>
                <a:cs typeface="Calibri"/>
              </a:rPr>
              <a:t>from</a:t>
            </a:r>
            <a:r>
              <a:rPr sz="2500" dirty="0">
                <a:latin typeface="Calibri"/>
                <a:cs typeface="Calibri"/>
              </a:rPr>
              <a:t> </a:t>
            </a:r>
            <a:r>
              <a:rPr sz="2500" spc="-10" dirty="0">
                <a:latin typeface="Calibri"/>
                <a:cs typeface="Calibri"/>
              </a:rPr>
              <a:t>consuming</a:t>
            </a:r>
            <a:r>
              <a:rPr sz="2500" dirty="0">
                <a:latin typeface="Calibri"/>
                <a:cs typeface="Calibri"/>
              </a:rPr>
              <a:t> </a:t>
            </a:r>
            <a:r>
              <a:rPr sz="2500" spc="-10" dirty="0">
                <a:latin typeface="Calibri"/>
                <a:cs typeface="Calibri"/>
              </a:rPr>
              <a:t>goods/services</a:t>
            </a:r>
            <a:endParaRPr sz="2500">
              <a:latin typeface="Calibri"/>
              <a:cs typeface="Calibri"/>
            </a:endParaRPr>
          </a:p>
        </p:txBody>
      </p:sp>
      <p:graphicFrame>
        <p:nvGraphicFramePr>
          <p:cNvPr id="4" name="object 4"/>
          <p:cNvGraphicFramePr>
            <a:graphicFrameLocks noGrp="1"/>
          </p:cNvGraphicFramePr>
          <p:nvPr/>
        </p:nvGraphicFramePr>
        <p:xfrm>
          <a:off x="1315587" y="2506162"/>
          <a:ext cx="15647035" cy="2118273"/>
        </p:xfrm>
        <a:graphic>
          <a:graphicData uri="http://schemas.openxmlformats.org/drawingml/2006/table">
            <a:tbl>
              <a:tblPr firstRow="1" bandRow="1">
                <a:tableStyleId>{2D5ABB26-0587-4C30-8999-92F81FD0307C}</a:tableStyleId>
              </a:tblPr>
              <a:tblGrid>
                <a:gridCol w="7888605">
                  <a:extLst>
                    <a:ext uri="{9D8B030D-6E8A-4147-A177-3AD203B41FA5}">
                      <a16:colId xmlns:a16="http://schemas.microsoft.com/office/drawing/2014/main" val="20000"/>
                    </a:ext>
                  </a:extLst>
                </a:gridCol>
                <a:gridCol w="7758430">
                  <a:extLst>
                    <a:ext uri="{9D8B030D-6E8A-4147-A177-3AD203B41FA5}">
                      <a16:colId xmlns:a16="http://schemas.microsoft.com/office/drawing/2014/main" val="20001"/>
                    </a:ext>
                  </a:extLst>
                </a:gridCol>
              </a:tblGrid>
              <a:tr h="533349">
                <a:tc>
                  <a:txBody>
                    <a:bodyPr/>
                    <a:lstStyle/>
                    <a:p>
                      <a:pPr algn="ctr">
                        <a:lnSpc>
                          <a:spcPct val="100000"/>
                        </a:lnSpc>
                        <a:spcBef>
                          <a:spcPts val="580"/>
                        </a:spcBef>
                      </a:pPr>
                      <a:r>
                        <a:rPr sz="2300" b="1" spc="-50" dirty="0">
                          <a:latin typeface="Calibri"/>
                          <a:cs typeface="Calibri"/>
                        </a:rPr>
                        <a:t>Total</a:t>
                      </a:r>
                      <a:r>
                        <a:rPr sz="2300" b="1" spc="-30" dirty="0">
                          <a:latin typeface="Calibri"/>
                          <a:cs typeface="Calibri"/>
                        </a:rPr>
                        <a:t> </a:t>
                      </a:r>
                      <a:r>
                        <a:rPr sz="2300" b="1" spc="-5" dirty="0">
                          <a:latin typeface="Calibri"/>
                          <a:cs typeface="Calibri"/>
                        </a:rPr>
                        <a:t>Utility</a:t>
                      </a:r>
                      <a:r>
                        <a:rPr sz="2300" b="1" spc="-30" dirty="0">
                          <a:latin typeface="Calibri"/>
                          <a:cs typeface="Calibri"/>
                        </a:rPr>
                        <a:t> </a:t>
                      </a:r>
                      <a:r>
                        <a:rPr sz="2300" b="1" spc="-5" dirty="0">
                          <a:latin typeface="Calibri"/>
                          <a:cs typeface="Calibri"/>
                        </a:rPr>
                        <a:t>(TU)</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0" dirty="0">
                          <a:latin typeface="Calibri"/>
                          <a:cs typeface="Calibri"/>
                        </a:rPr>
                        <a:t>Marginal</a:t>
                      </a:r>
                      <a:r>
                        <a:rPr sz="2300" b="1" spc="-30" dirty="0">
                          <a:latin typeface="Calibri"/>
                          <a:cs typeface="Calibri"/>
                        </a:rPr>
                        <a:t> </a:t>
                      </a:r>
                      <a:r>
                        <a:rPr sz="2300" b="1" spc="-5" dirty="0">
                          <a:latin typeface="Calibri"/>
                          <a:cs typeface="Calibri"/>
                        </a:rPr>
                        <a:t>Utility</a:t>
                      </a:r>
                      <a:r>
                        <a:rPr sz="2300" b="1" spc="-25" dirty="0">
                          <a:latin typeface="Calibri"/>
                          <a:cs typeface="Calibri"/>
                        </a:rPr>
                        <a:t> </a:t>
                      </a:r>
                      <a:r>
                        <a:rPr sz="2300" b="1" spc="-5" dirty="0">
                          <a:latin typeface="Calibri"/>
                          <a:cs typeface="Calibri"/>
                        </a:rPr>
                        <a:t>(MU)</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924">
                <a:tc>
                  <a:txBody>
                    <a:bodyPr/>
                    <a:lstStyle/>
                    <a:p>
                      <a:pPr marL="542925" indent="-405130">
                        <a:lnSpc>
                          <a:spcPct val="100000"/>
                        </a:lnSpc>
                        <a:spcBef>
                          <a:spcPts val="580"/>
                        </a:spcBef>
                        <a:buFont typeface="Arial MT"/>
                        <a:buChar char="●"/>
                        <a:tabLst>
                          <a:tab pos="542290" algn="l"/>
                          <a:tab pos="542925" algn="l"/>
                        </a:tabLst>
                      </a:pPr>
                      <a:r>
                        <a:rPr sz="2300" spc="-10" dirty="0">
                          <a:latin typeface="Calibri"/>
                          <a:cs typeface="Calibri"/>
                        </a:rPr>
                        <a:t>increases</a:t>
                      </a:r>
                      <a:r>
                        <a:rPr sz="2300" spc="-15" dirty="0">
                          <a:latin typeface="Calibri"/>
                          <a:cs typeface="Calibri"/>
                        </a:rPr>
                        <a:t> </a:t>
                      </a:r>
                      <a:r>
                        <a:rPr sz="2300" dirty="0">
                          <a:latin typeface="Calibri"/>
                          <a:cs typeface="Calibri"/>
                        </a:rPr>
                        <a:t>as</a:t>
                      </a:r>
                      <a:r>
                        <a:rPr sz="2300" spc="-10" dirty="0">
                          <a:latin typeface="Calibri"/>
                          <a:cs typeface="Calibri"/>
                        </a:rPr>
                        <a:t> consumption</a:t>
                      </a:r>
                      <a:r>
                        <a:rPr sz="2300" spc="-15" dirty="0">
                          <a:latin typeface="Calibri"/>
                          <a:cs typeface="Calibri"/>
                        </a:rPr>
                        <a:t> </a:t>
                      </a:r>
                      <a:r>
                        <a:rPr sz="2300" spc="-10" dirty="0">
                          <a:latin typeface="Calibri"/>
                          <a:cs typeface="Calibri"/>
                        </a:rPr>
                        <a:t>increases</a:t>
                      </a:r>
                      <a:endParaRPr sz="2300">
                        <a:latin typeface="Calibri"/>
                        <a:cs typeface="Calibri"/>
                      </a:endParaRPr>
                    </a:p>
                    <a:p>
                      <a:pPr marL="542925" indent="-405130">
                        <a:lnSpc>
                          <a:spcPct val="100000"/>
                        </a:lnSpc>
                        <a:buFont typeface="Arial MT"/>
                        <a:buChar char="●"/>
                        <a:tabLst>
                          <a:tab pos="542290" algn="l"/>
                          <a:tab pos="542925" algn="l"/>
                        </a:tabLst>
                      </a:pPr>
                      <a:r>
                        <a:rPr sz="2300" spc="-15" dirty="0">
                          <a:latin typeface="Calibri"/>
                          <a:cs typeface="Calibri"/>
                        </a:rPr>
                        <a:t>at</a:t>
                      </a:r>
                      <a:r>
                        <a:rPr sz="2300" spc="-10" dirty="0">
                          <a:latin typeface="Calibri"/>
                          <a:cs typeface="Calibri"/>
                        </a:rPr>
                        <a:t> levels</a:t>
                      </a:r>
                      <a:r>
                        <a:rPr sz="2300" spc="-5" dirty="0">
                          <a:latin typeface="Calibri"/>
                          <a:cs typeface="Calibri"/>
                        </a:rPr>
                        <a:t> of </a:t>
                      </a:r>
                      <a:r>
                        <a:rPr sz="2300" spc="-10" dirty="0">
                          <a:latin typeface="Calibri"/>
                          <a:cs typeface="Calibri"/>
                        </a:rPr>
                        <a:t>consumption,</a:t>
                      </a:r>
                      <a:r>
                        <a:rPr sz="2300" spc="-5" dirty="0">
                          <a:latin typeface="Calibri"/>
                          <a:cs typeface="Calibri"/>
                        </a:rPr>
                        <a:t> TU </a:t>
                      </a:r>
                      <a:r>
                        <a:rPr sz="2300" spc="-10" dirty="0">
                          <a:latin typeface="Calibri"/>
                          <a:cs typeface="Calibri"/>
                        </a:rPr>
                        <a:t>increases</a:t>
                      </a:r>
                      <a:r>
                        <a:rPr sz="2300" spc="-5" dirty="0">
                          <a:latin typeface="Calibri"/>
                          <a:cs typeface="Calibri"/>
                        </a:rPr>
                        <a:t> </a:t>
                      </a:r>
                      <a:r>
                        <a:rPr sz="2300" spc="-10" dirty="0">
                          <a:latin typeface="Calibri"/>
                          <a:cs typeface="Calibri"/>
                        </a:rPr>
                        <a:t>by</a:t>
                      </a:r>
                      <a:r>
                        <a:rPr sz="2300" spc="-5" dirty="0">
                          <a:latin typeface="Calibri"/>
                          <a:cs typeface="Calibri"/>
                        </a:rPr>
                        <a:t> less each time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944880" indent="-405130">
                        <a:lnSpc>
                          <a:spcPct val="100000"/>
                        </a:lnSpc>
                        <a:spcBef>
                          <a:spcPts val="580"/>
                        </a:spcBef>
                        <a:buFont typeface="Arial MT"/>
                        <a:buChar char="●"/>
                        <a:tabLst>
                          <a:tab pos="542290" algn="l"/>
                          <a:tab pos="542925" algn="l"/>
                        </a:tabLst>
                      </a:pPr>
                      <a:r>
                        <a:rPr sz="2300" spc="-5" dirty="0">
                          <a:latin typeface="Calibri"/>
                          <a:cs typeface="Calibri"/>
                        </a:rPr>
                        <a:t>how much TU </a:t>
                      </a:r>
                      <a:r>
                        <a:rPr sz="2300" spc="-10" dirty="0">
                          <a:latin typeface="Calibri"/>
                          <a:cs typeface="Calibri"/>
                        </a:rPr>
                        <a:t>changes </a:t>
                      </a:r>
                      <a:r>
                        <a:rPr sz="2300" spc="-5" dirty="0">
                          <a:latin typeface="Calibri"/>
                          <a:cs typeface="Calibri"/>
                        </a:rPr>
                        <a:t>when </a:t>
                      </a:r>
                      <a:r>
                        <a:rPr sz="2300" dirty="0">
                          <a:latin typeface="Calibri"/>
                          <a:cs typeface="Calibri"/>
                        </a:rPr>
                        <a:t>1 </a:t>
                      </a:r>
                      <a:r>
                        <a:rPr sz="2300" spc="-15" dirty="0">
                          <a:latin typeface="Calibri"/>
                          <a:cs typeface="Calibri"/>
                        </a:rPr>
                        <a:t>more </a:t>
                      </a:r>
                      <a:r>
                        <a:rPr sz="2300" spc="-5" dirty="0">
                          <a:latin typeface="Calibri"/>
                          <a:cs typeface="Calibri"/>
                        </a:rPr>
                        <a:t>unit of </a:t>
                      </a:r>
                      <a:r>
                        <a:rPr sz="2300" dirty="0">
                          <a:latin typeface="Calibri"/>
                          <a:cs typeface="Calibri"/>
                        </a:rPr>
                        <a:t>a </a:t>
                      </a:r>
                      <a:r>
                        <a:rPr sz="2300" spc="-10" dirty="0">
                          <a:latin typeface="Calibri"/>
                          <a:cs typeface="Calibri"/>
                        </a:rPr>
                        <a:t>good </a:t>
                      </a:r>
                      <a:r>
                        <a:rPr sz="2300" spc="-5" dirty="0">
                          <a:latin typeface="Calibri"/>
                          <a:cs typeface="Calibri"/>
                        </a:rPr>
                        <a:t>is </a:t>
                      </a:r>
                      <a:r>
                        <a:rPr sz="2300" spc="-505" dirty="0">
                          <a:latin typeface="Calibri"/>
                          <a:cs typeface="Calibri"/>
                        </a:rPr>
                        <a:t> </a:t>
                      </a:r>
                      <a:r>
                        <a:rPr sz="2300" spc="-10" dirty="0">
                          <a:latin typeface="Calibri"/>
                          <a:cs typeface="Calibri"/>
                        </a:rPr>
                        <a:t>consumed</a:t>
                      </a:r>
                      <a:endParaRPr sz="2300">
                        <a:latin typeface="Calibri"/>
                        <a:cs typeface="Calibri"/>
                      </a:endParaRPr>
                    </a:p>
                    <a:p>
                      <a:pPr marL="542925" marR="167640" indent="-405130">
                        <a:lnSpc>
                          <a:spcPct val="100000"/>
                        </a:lnSpc>
                        <a:buFont typeface="Arial"/>
                        <a:buChar char="●"/>
                        <a:tabLst>
                          <a:tab pos="542290" algn="l"/>
                          <a:tab pos="542925" algn="l"/>
                        </a:tabLst>
                      </a:pPr>
                      <a:r>
                        <a:rPr sz="2300" b="1" spc="-5" dirty="0">
                          <a:latin typeface="Calibri"/>
                          <a:cs typeface="Calibri"/>
                        </a:rPr>
                        <a:t>diminishing </a:t>
                      </a:r>
                      <a:r>
                        <a:rPr sz="2300" b="1" spc="-10" dirty="0">
                          <a:latin typeface="Calibri"/>
                          <a:cs typeface="Calibri"/>
                        </a:rPr>
                        <a:t>marginal </a:t>
                      </a:r>
                      <a:r>
                        <a:rPr sz="2300" b="1" dirty="0">
                          <a:latin typeface="Calibri"/>
                          <a:cs typeface="Calibri"/>
                        </a:rPr>
                        <a:t>utility</a:t>
                      </a:r>
                      <a:r>
                        <a:rPr sz="2300" dirty="0">
                          <a:latin typeface="Calibri"/>
                          <a:cs typeface="Calibri"/>
                        </a:rPr>
                        <a:t>: </a:t>
                      </a:r>
                      <a:r>
                        <a:rPr sz="2300" spc="-5" dirty="0">
                          <a:latin typeface="Calibri"/>
                          <a:cs typeface="Calibri"/>
                        </a:rPr>
                        <a:t>MP </a:t>
                      </a:r>
                      <a:r>
                        <a:rPr sz="2300" spc="-10" dirty="0">
                          <a:latin typeface="Calibri"/>
                          <a:cs typeface="Calibri"/>
                        </a:rPr>
                        <a:t>decreases </a:t>
                      </a:r>
                      <a:r>
                        <a:rPr sz="2300" dirty="0">
                          <a:latin typeface="Calibri"/>
                          <a:cs typeface="Calibri"/>
                        </a:rPr>
                        <a:t>as </a:t>
                      </a:r>
                      <a:r>
                        <a:rPr sz="2300" spc="-10" dirty="0">
                          <a:latin typeface="Calibri"/>
                          <a:cs typeface="Calibri"/>
                        </a:rPr>
                        <a:t>consumption </a:t>
                      </a:r>
                      <a:r>
                        <a:rPr sz="2300" spc="-505" dirty="0">
                          <a:latin typeface="Calibri"/>
                          <a:cs typeface="Calibri"/>
                        </a:rPr>
                        <a:t> </a:t>
                      </a:r>
                      <a:r>
                        <a:rPr sz="2300" spc="-10" dirty="0">
                          <a:latin typeface="Calibri"/>
                          <a:cs typeface="Calibri"/>
                        </a:rPr>
                        <a:t>increases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pSp>
        <p:nvGrpSpPr>
          <p:cNvPr id="5" name="object 5"/>
          <p:cNvGrpSpPr/>
          <p:nvPr/>
        </p:nvGrpSpPr>
        <p:grpSpPr>
          <a:xfrm>
            <a:off x="4710888" y="4629224"/>
            <a:ext cx="9008745" cy="4322445"/>
            <a:chOff x="4710888" y="4629224"/>
            <a:chExt cx="9008745" cy="4322445"/>
          </a:xfrm>
        </p:grpSpPr>
        <p:pic>
          <p:nvPicPr>
            <p:cNvPr id="6" name="object 6"/>
            <p:cNvPicPr/>
            <p:nvPr/>
          </p:nvPicPr>
          <p:blipFill>
            <a:blip r:embed="rId2" cstate="print"/>
            <a:stretch>
              <a:fillRect/>
            </a:stretch>
          </p:blipFill>
          <p:spPr>
            <a:xfrm>
              <a:off x="4710888" y="4629224"/>
              <a:ext cx="4445996" cy="4322224"/>
            </a:xfrm>
            <a:prstGeom prst="rect">
              <a:avLst/>
            </a:prstGeom>
          </p:spPr>
        </p:pic>
        <p:pic>
          <p:nvPicPr>
            <p:cNvPr id="7" name="object 7"/>
            <p:cNvPicPr/>
            <p:nvPr/>
          </p:nvPicPr>
          <p:blipFill>
            <a:blip r:embed="rId3" cstate="print"/>
            <a:stretch>
              <a:fillRect/>
            </a:stretch>
          </p:blipFill>
          <p:spPr>
            <a:xfrm>
              <a:off x="9166588" y="6481867"/>
              <a:ext cx="4552798" cy="2469582"/>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950" y="2500049"/>
            <a:ext cx="6250374" cy="5470975"/>
          </a:xfrm>
          <a:prstGeom prst="rect">
            <a:avLst/>
          </a:prstGeom>
        </p:spPr>
      </p:pic>
      <p:sp>
        <p:nvSpPr>
          <p:cNvPr id="3" name="object 3"/>
          <p:cNvSpPr txBox="1">
            <a:spLocks noGrp="1"/>
          </p:cNvSpPr>
          <p:nvPr>
            <p:ph type="title"/>
          </p:nvPr>
        </p:nvSpPr>
        <p:spPr>
          <a:xfrm>
            <a:off x="1002500" y="864260"/>
            <a:ext cx="1021524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5" dirty="0">
                <a:latin typeface="Calibri"/>
                <a:cs typeface="Calibri"/>
              </a:rPr>
              <a:t> </a:t>
            </a:r>
            <a:r>
              <a:rPr sz="4100" spc="-10" dirty="0">
                <a:latin typeface="Calibri"/>
                <a:cs typeface="Calibri"/>
              </a:rPr>
              <a:t>Utility </a:t>
            </a:r>
            <a:r>
              <a:rPr sz="4100" dirty="0">
                <a:latin typeface="Calibri"/>
                <a:cs typeface="Calibri"/>
              </a:rPr>
              <a:t>&amp;</a:t>
            </a:r>
            <a:r>
              <a:rPr sz="4100" spc="-10" dirty="0">
                <a:latin typeface="Calibri"/>
                <a:cs typeface="Calibri"/>
              </a:rPr>
              <a:t> </a:t>
            </a:r>
            <a:r>
              <a:rPr sz="4100" spc="-5" dirty="0">
                <a:latin typeface="Calibri"/>
                <a:cs typeface="Calibri"/>
              </a:rPr>
              <a:t>Demand </a:t>
            </a:r>
            <a:r>
              <a:rPr sz="4100" dirty="0">
                <a:latin typeface="Calibri"/>
                <a:cs typeface="Calibri"/>
              </a:rPr>
              <a:t>-</a:t>
            </a:r>
            <a:r>
              <a:rPr sz="4100" spc="-5" dirty="0">
                <a:latin typeface="Calibri"/>
                <a:cs typeface="Calibri"/>
              </a:rPr>
              <a:t> </a:t>
            </a:r>
            <a:r>
              <a:rPr sz="4100" spc="-15" dirty="0">
                <a:latin typeface="Calibri"/>
                <a:cs typeface="Calibri"/>
              </a:rPr>
              <a:t>Utility-Maximizing</a:t>
            </a:r>
            <a:r>
              <a:rPr sz="4100" spc="-5" dirty="0">
                <a:latin typeface="Calibri"/>
                <a:cs typeface="Calibri"/>
              </a:rPr>
              <a:t> Choice</a:t>
            </a:r>
            <a:endParaRPr sz="4100">
              <a:latin typeface="Calibri"/>
              <a:cs typeface="Calibri"/>
            </a:endParaRPr>
          </a:p>
        </p:txBody>
      </p:sp>
      <p:sp>
        <p:nvSpPr>
          <p:cNvPr id="4" name="object 4"/>
          <p:cNvSpPr txBox="1"/>
          <p:nvPr/>
        </p:nvSpPr>
        <p:spPr>
          <a:xfrm>
            <a:off x="989800" y="1949549"/>
            <a:ext cx="10241915" cy="6597650"/>
          </a:xfrm>
          <a:prstGeom prst="rect">
            <a:avLst/>
          </a:prstGeom>
        </p:spPr>
        <p:txBody>
          <a:bodyPr vert="horz" wrap="square" lIns="0" tIns="69850" rIns="0" bIns="0" rtlCol="0">
            <a:spAutoFit/>
          </a:bodyPr>
          <a:lstStyle/>
          <a:p>
            <a:pPr marL="25400">
              <a:lnSpc>
                <a:spcPct val="100000"/>
              </a:lnSpc>
              <a:spcBef>
                <a:spcPts val="550"/>
              </a:spcBef>
            </a:pPr>
            <a:r>
              <a:rPr sz="2500" u="heavy" spc="-15" dirty="0">
                <a:uFill>
                  <a:solidFill>
                    <a:srgbClr val="000000"/>
                  </a:solidFill>
                </a:uFill>
                <a:latin typeface="Calibri"/>
                <a:cs typeface="Calibri"/>
              </a:rPr>
              <a:t>Steps:</a:t>
            </a:r>
            <a:endParaRPr sz="2500">
              <a:latin typeface="Calibri"/>
              <a:cs typeface="Calibri"/>
            </a:endParaRPr>
          </a:p>
          <a:p>
            <a:pPr marL="939800" marR="932180" indent="-469900">
              <a:lnSpc>
                <a:spcPct val="114999"/>
              </a:lnSpc>
              <a:buAutoNum type="arabicPeriod"/>
              <a:tabLst>
                <a:tab pos="939165" algn="l"/>
                <a:tab pos="939800" algn="l"/>
              </a:tabLst>
            </a:pPr>
            <a:r>
              <a:rPr sz="2500" spc="-5" dirty="0">
                <a:latin typeface="Calibri"/>
                <a:cs typeface="Calibri"/>
              </a:rPr>
              <a:t>Find</a:t>
            </a:r>
            <a:r>
              <a:rPr sz="2500" dirty="0">
                <a:latin typeface="Calibri"/>
                <a:cs typeface="Calibri"/>
              </a:rPr>
              <a:t> </a:t>
            </a:r>
            <a:r>
              <a:rPr sz="2500" spc="-5" dirty="0">
                <a:latin typeface="Calibri"/>
                <a:cs typeface="Calibri"/>
              </a:rPr>
              <a:t>the</a:t>
            </a:r>
            <a:r>
              <a:rPr sz="2500" dirty="0">
                <a:latin typeface="Calibri"/>
                <a:cs typeface="Calibri"/>
              </a:rPr>
              <a:t> </a:t>
            </a:r>
            <a:r>
              <a:rPr sz="2500" spc="-20" dirty="0">
                <a:latin typeface="Calibri"/>
                <a:cs typeface="Calibri"/>
              </a:rPr>
              <a:t>Just-Affordable</a:t>
            </a:r>
            <a:r>
              <a:rPr sz="2500" dirty="0">
                <a:latin typeface="Calibri"/>
                <a:cs typeface="Calibri"/>
              </a:rPr>
              <a:t> </a:t>
            </a:r>
            <a:r>
              <a:rPr sz="2500" spc="-10" dirty="0">
                <a:latin typeface="Calibri"/>
                <a:cs typeface="Calibri"/>
              </a:rPr>
              <a:t>Combinations</a:t>
            </a:r>
            <a:r>
              <a:rPr sz="2500" dirty="0">
                <a:latin typeface="Calibri"/>
                <a:cs typeface="Calibri"/>
              </a:rPr>
              <a:t> </a:t>
            </a:r>
            <a:r>
              <a:rPr sz="2500" spc="-5" dirty="0">
                <a:latin typeface="Calibri"/>
                <a:cs typeface="Calibri"/>
              </a:rPr>
              <a:t>(shown</a:t>
            </a:r>
            <a:r>
              <a:rPr sz="2500" dirty="0">
                <a:latin typeface="Calibri"/>
                <a:cs typeface="Calibri"/>
              </a:rPr>
              <a:t> </a:t>
            </a:r>
            <a:r>
              <a:rPr sz="2500" spc="-10" dirty="0">
                <a:latin typeface="Calibri"/>
                <a:cs typeface="Calibri"/>
              </a:rPr>
              <a:t>by</a:t>
            </a:r>
            <a:r>
              <a:rPr sz="2500" dirty="0">
                <a:latin typeface="Calibri"/>
                <a:cs typeface="Calibri"/>
              </a:rPr>
              <a:t> </a:t>
            </a:r>
            <a:r>
              <a:rPr sz="2500" spc="-5" dirty="0">
                <a:latin typeface="Calibri"/>
                <a:cs typeface="Calibri"/>
              </a:rPr>
              <a:t>the</a:t>
            </a:r>
            <a:r>
              <a:rPr sz="2500" dirty="0">
                <a:latin typeface="Calibri"/>
                <a:cs typeface="Calibri"/>
              </a:rPr>
              <a:t> </a:t>
            </a:r>
            <a:r>
              <a:rPr sz="2500" spc="-15" dirty="0">
                <a:latin typeface="Calibri"/>
                <a:cs typeface="Calibri"/>
              </a:rPr>
              <a:t>consumer’s </a:t>
            </a:r>
            <a:r>
              <a:rPr sz="2500" spc="-550" dirty="0">
                <a:latin typeface="Calibri"/>
                <a:cs typeface="Calibri"/>
              </a:rPr>
              <a:t> </a:t>
            </a:r>
            <a:r>
              <a:rPr sz="2500" spc="-10" dirty="0">
                <a:latin typeface="Calibri"/>
                <a:cs typeface="Calibri"/>
              </a:rPr>
              <a:t>budget </a:t>
            </a:r>
            <a:r>
              <a:rPr sz="2500" spc="-5" dirty="0">
                <a:latin typeface="Calibri"/>
                <a:cs typeface="Calibri"/>
              </a:rPr>
              <a:t>line)</a:t>
            </a:r>
            <a:endParaRPr sz="2500">
              <a:latin typeface="Calibri"/>
              <a:cs typeface="Calibri"/>
            </a:endParaRPr>
          </a:p>
          <a:p>
            <a:pPr marL="939800" indent="-469900">
              <a:lnSpc>
                <a:spcPct val="100000"/>
              </a:lnSpc>
              <a:spcBef>
                <a:spcPts val="450"/>
              </a:spcBef>
              <a:buAutoNum type="arabicPeriod"/>
              <a:tabLst>
                <a:tab pos="939165" algn="l"/>
                <a:tab pos="939800" algn="l"/>
              </a:tabLst>
            </a:pPr>
            <a:r>
              <a:rPr sz="2500" spc="-5" dirty="0">
                <a:latin typeface="Calibri"/>
                <a:cs typeface="Calibri"/>
              </a:rPr>
              <a:t>Find</a:t>
            </a:r>
            <a:r>
              <a:rPr sz="2500" spc="-10" dirty="0">
                <a:latin typeface="Calibri"/>
                <a:cs typeface="Calibri"/>
              </a:rPr>
              <a:t> </a:t>
            </a:r>
            <a:r>
              <a:rPr sz="2500" spc="-5" dirty="0">
                <a:latin typeface="Calibri"/>
                <a:cs typeface="Calibri"/>
              </a:rPr>
              <a:t>the TU</a:t>
            </a:r>
            <a:r>
              <a:rPr sz="2500" spc="-10" dirty="0">
                <a:latin typeface="Calibri"/>
                <a:cs typeface="Calibri"/>
              </a:rPr>
              <a:t> </a:t>
            </a:r>
            <a:r>
              <a:rPr sz="2500" spc="-20" dirty="0">
                <a:latin typeface="Calibri"/>
                <a:cs typeface="Calibri"/>
              </a:rPr>
              <a:t>for</a:t>
            </a:r>
            <a:r>
              <a:rPr sz="2500" spc="-5" dirty="0">
                <a:latin typeface="Calibri"/>
                <a:cs typeface="Calibri"/>
              </a:rPr>
              <a:t> each </a:t>
            </a:r>
            <a:r>
              <a:rPr sz="2500" spc="-20" dirty="0">
                <a:latin typeface="Calibri"/>
                <a:cs typeface="Calibri"/>
              </a:rPr>
              <a:t>Just-Affordable</a:t>
            </a:r>
            <a:r>
              <a:rPr sz="2500" spc="-10" dirty="0">
                <a:latin typeface="Calibri"/>
                <a:cs typeface="Calibri"/>
              </a:rPr>
              <a:t> Combination</a:t>
            </a:r>
            <a:endParaRPr sz="2500">
              <a:latin typeface="Calibri"/>
              <a:cs typeface="Calibri"/>
            </a:endParaRPr>
          </a:p>
          <a:p>
            <a:pPr marL="939800" indent="-469900">
              <a:lnSpc>
                <a:spcPct val="100000"/>
              </a:lnSpc>
              <a:spcBef>
                <a:spcPts val="450"/>
              </a:spcBef>
              <a:buAutoNum type="arabicPeriod"/>
              <a:tabLst>
                <a:tab pos="939165" algn="l"/>
                <a:tab pos="939800" algn="l"/>
              </a:tabLst>
            </a:pPr>
            <a:r>
              <a:rPr sz="2500" spc="-5" dirty="0">
                <a:latin typeface="Calibri"/>
                <a:cs typeface="Calibri"/>
              </a:rPr>
              <a:t>Find</a:t>
            </a:r>
            <a:r>
              <a:rPr sz="2500" spc="-20" dirty="0">
                <a:latin typeface="Calibri"/>
                <a:cs typeface="Calibri"/>
              </a:rPr>
              <a:t> </a:t>
            </a:r>
            <a:r>
              <a:rPr sz="2500" spc="-5" dirty="0">
                <a:latin typeface="Calibri"/>
                <a:cs typeface="Calibri"/>
              </a:rPr>
              <a:t>the</a:t>
            </a:r>
            <a:r>
              <a:rPr sz="2500" spc="-15" dirty="0">
                <a:latin typeface="Calibri"/>
                <a:cs typeface="Calibri"/>
              </a:rPr>
              <a:t> </a:t>
            </a:r>
            <a:r>
              <a:rPr sz="2500" spc="-10" dirty="0">
                <a:latin typeface="Calibri"/>
                <a:cs typeface="Calibri"/>
              </a:rPr>
              <a:t>consumer</a:t>
            </a:r>
            <a:r>
              <a:rPr sz="2500" spc="-20" dirty="0">
                <a:latin typeface="Calibri"/>
                <a:cs typeface="Calibri"/>
              </a:rPr>
              <a:t> EQM</a:t>
            </a:r>
            <a:endParaRPr sz="2500">
              <a:latin typeface="Calibri"/>
              <a:cs typeface="Calibri"/>
            </a:endParaRPr>
          </a:p>
          <a:p>
            <a:pPr marL="1397000" marR="17780" lvl="1" indent="-420370">
              <a:lnSpc>
                <a:spcPct val="114999"/>
              </a:lnSpc>
              <a:buFont typeface="Arial MT"/>
              <a:buChar char="○"/>
              <a:tabLst>
                <a:tab pos="1396365" algn="l"/>
                <a:tab pos="1397000" algn="l"/>
              </a:tabLst>
            </a:pPr>
            <a:r>
              <a:rPr sz="2500" b="1" spc="-10" dirty="0">
                <a:latin typeface="Calibri"/>
                <a:cs typeface="Calibri"/>
              </a:rPr>
              <a:t>consumer</a:t>
            </a:r>
            <a:r>
              <a:rPr sz="2500" b="1" spc="-5" dirty="0">
                <a:latin typeface="Calibri"/>
                <a:cs typeface="Calibri"/>
              </a:rPr>
              <a:t> </a:t>
            </a:r>
            <a:r>
              <a:rPr sz="2500" b="1" spc="-10" dirty="0">
                <a:latin typeface="Calibri"/>
                <a:cs typeface="Calibri"/>
              </a:rPr>
              <a:t>EQM</a:t>
            </a:r>
            <a:r>
              <a:rPr sz="2500" spc="-10" dirty="0">
                <a:latin typeface="Calibri"/>
                <a:cs typeface="Calibri"/>
              </a:rPr>
              <a:t>:</a:t>
            </a:r>
            <a:r>
              <a:rPr sz="2500" spc="-5" dirty="0">
                <a:latin typeface="Calibri"/>
                <a:cs typeface="Calibri"/>
              </a:rPr>
              <a:t> when the </a:t>
            </a:r>
            <a:r>
              <a:rPr sz="2500" spc="-10" dirty="0">
                <a:latin typeface="Calibri"/>
                <a:cs typeface="Calibri"/>
              </a:rPr>
              <a:t>consumer</a:t>
            </a:r>
            <a:r>
              <a:rPr sz="2500" spc="-5" dirty="0">
                <a:latin typeface="Calibri"/>
                <a:cs typeface="Calibri"/>
              </a:rPr>
              <a:t> </a:t>
            </a:r>
            <a:r>
              <a:rPr sz="2500" spc="-10" dirty="0">
                <a:latin typeface="Calibri"/>
                <a:cs typeface="Calibri"/>
              </a:rPr>
              <a:t>allocated</a:t>
            </a:r>
            <a:r>
              <a:rPr sz="2500" dirty="0">
                <a:latin typeface="Calibri"/>
                <a:cs typeface="Calibri"/>
              </a:rPr>
              <a:t> </a:t>
            </a:r>
            <a:r>
              <a:rPr sz="2500" spc="-5" dirty="0">
                <a:latin typeface="Calibri"/>
                <a:cs typeface="Calibri"/>
              </a:rPr>
              <a:t>their </a:t>
            </a:r>
            <a:r>
              <a:rPr sz="2500" spc="-10" dirty="0">
                <a:latin typeface="Calibri"/>
                <a:cs typeface="Calibri"/>
              </a:rPr>
              <a:t>income</a:t>
            </a:r>
            <a:r>
              <a:rPr sz="2500" spc="-5" dirty="0">
                <a:latin typeface="Calibri"/>
                <a:cs typeface="Calibri"/>
              </a:rPr>
              <a:t> in </a:t>
            </a:r>
            <a:r>
              <a:rPr sz="2500" dirty="0">
                <a:latin typeface="Calibri"/>
                <a:cs typeface="Calibri"/>
              </a:rPr>
              <a:t>a</a:t>
            </a:r>
            <a:r>
              <a:rPr sz="2500" spc="80" dirty="0">
                <a:latin typeface="Calibri"/>
                <a:cs typeface="Calibri"/>
              </a:rPr>
              <a:t> </a:t>
            </a:r>
            <a:r>
              <a:rPr sz="2500" spc="-25" dirty="0">
                <a:latin typeface="Calibri"/>
                <a:cs typeface="Calibri"/>
              </a:rPr>
              <a:t>way </a:t>
            </a:r>
            <a:r>
              <a:rPr sz="2500" spc="-550" dirty="0">
                <a:latin typeface="Calibri"/>
                <a:cs typeface="Calibri"/>
              </a:rPr>
              <a:t> </a:t>
            </a:r>
            <a:r>
              <a:rPr sz="2500" spc="-10" dirty="0">
                <a:latin typeface="Calibri"/>
                <a:cs typeface="Calibri"/>
              </a:rPr>
              <a:t>that </a:t>
            </a:r>
            <a:r>
              <a:rPr sz="2500" spc="-15" dirty="0">
                <a:latin typeface="Calibri"/>
                <a:cs typeface="Calibri"/>
              </a:rPr>
              <a:t>maximizes</a:t>
            </a:r>
            <a:r>
              <a:rPr sz="2500" spc="-5" dirty="0">
                <a:latin typeface="Calibri"/>
                <a:cs typeface="Calibri"/>
              </a:rPr>
              <a:t> their </a:t>
            </a:r>
            <a:r>
              <a:rPr sz="2500" spc="-15" dirty="0">
                <a:latin typeface="Calibri"/>
                <a:cs typeface="Calibri"/>
              </a:rPr>
              <a:t>total</a:t>
            </a:r>
            <a:r>
              <a:rPr sz="2500" spc="-5" dirty="0">
                <a:latin typeface="Calibri"/>
                <a:cs typeface="Calibri"/>
              </a:rPr>
              <a:t> utility</a:t>
            </a:r>
            <a:endParaRPr sz="2500">
              <a:latin typeface="Calibri"/>
              <a:cs typeface="Calibri"/>
            </a:endParaRPr>
          </a:p>
          <a:p>
            <a:pPr>
              <a:lnSpc>
                <a:spcPct val="100000"/>
              </a:lnSpc>
              <a:spcBef>
                <a:spcPts val="30"/>
              </a:spcBef>
            </a:pPr>
            <a:endParaRPr sz="2800">
              <a:latin typeface="Calibri"/>
              <a:cs typeface="Calibri"/>
            </a:endParaRPr>
          </a:p>
          <a:p>
            <a:pPr marL="482600" marR="408940" indent="-420370">
              <a:lnSpc>
                <a:spcPct val="114999"/>
              </a:lnSpc>
              <a:buFont typeface="Arial"/>
              <a:buChar char="●"/>
              <a:tabLst>
                <a:tab pos="481965" algn="l"/>
                <a:tab pos="482600" algn="l"/>
              </a:tabLst>
            </a:pPr>
            <a:r>
              <a:rPr sz="2500" b="1" spc="-10" dirty="0">
                <a:latin typeface="Calibri"/>
                <a:cs typeface="Calibri"/>
              </a:rPr>
              <a:t>marginal </a:t>
            </a:r>
            <a:r>
              <a:rPr sz="2500" b="1" spc="-5" dirty="0">
                <a:latin typeface="Calibri"/>
                <a:cs typeface="Calibri"/>
              </a:rPr>
              <a:t>utility per </a:t>
            </a:r>
            <a:r>
              <a:rPr sz="2500" b="1" dirty="0">
                <a:latin typeface="Calibri"/>
                <a:cs typeface="Calibri"/>
              </a:rPr>
              <a:t>dollar</a:t>
            </a:r>
            <a:r>
              <a:rPr sz="2500" dirty="0">
                <a:latin typeface="Calibri"/>
                <a:cs typeface="Calibri"/>
              </a:rPr>
              <a:t>: </a:t>
            </a:r>
            <a:r>
              <a:rPr sz="2500" spc="-5" dirty="0">
                <a:latin typeface="Calibri"/>
                <a:cs typeface="Calibri"/>
              </a:rPr>
              <a:t>how much TU </a:t>
            </a:r>
            <a:r>
              <a:rPr sz="2500" spc="-10" dirty="0">
                <a:latin typeface="Calibri"/>
                <a:cs typeface="Calibri"/>
              </a:rPr>
              <a:t>increases </a:t>
            </a:r>
            <a:r>
              <a:rPr sz="2500" spc="-5" dirty="0">
                <a:latin typeface="Calibri"/>
                <a:cs typeface="Calibri"/>
              </a:rPr>
              <a:t>when </a:t>
            </a:r>
            <a:r>
              <a:rPr sz="2500" dirty="0">
                <a:latin typeface="Calibri"/>
                <a:cs typeface="Calibri"/>
              </a:rPr>
              <a:t>I </a:t>
            </a:r>
            <a:r>
              <a:rPr sz="2500" spc="-5" dirty="0">
                <a:latin typeface="Calibri"/>
                <a:cs typeface="Calibri"/>
              </a:rPr>
              <a:t>spend </a:t>
            </a:r>
            <a:r>
              <a:rPr sz="2500" dirty="0">
                <a:latin typeface="Calibri"/>
                <a:cs typeface="Calibri"/>
              </a:rPr>
              <a:t>1 </a:t>
            </a:r>
            <a:r>
              <a:rPr sz="2500" spc="-15" dirty="0">
                <a:latin typeface="Calibri"/>
                <a:cs typeface="Calibri"/>
              </a:rPr>
              <a:t>more </a:t>
            </a:r>
            <a:r>
              <a:rPr sz="2500" spc="-555" dirty="0">
                <a:latin typeface="Calibri"/>
                <a:cs typeface="Calibri"/>
              </a:rPr>
              <a:t> </a:t>
            </a:r>
            <a:r>
              <a:rPr sz="2500" spc="-5" dirty="0">
                <a:latin typeface="Calibri"/>
                <a:cs typeface="Calibri"/>
              </a:rPr>
              <a:t>dollar</a:t>
            </a:r>
            <a:r>
              <a:rPr sz="2500" spc="-10" dirty="0">
                <a:latin typeface="Calibri"/>
                <a:cs typeface="Calibri"/>
              </a:rPr>
              <a:t> </a:t>
            </a:r>
            <a:r>
              <a:rPr sz="2500" spc="-5" dirty="0">
                <a:latin typeface="Calibri"/>
                <a:cs typeface="Calibri"/>
              </a:rPr>
              <a:t>on the </a:t>
            </a:r>
            <a:r>
              <a:rPr sz="2500" spc="-10" dirty="0">
                <a:latin typeface="Calibri"/>
                <a:cs typeface="Calibri"/>
              </a:rPr>
              <a:t>good/service</a:t>
            </a:r>
            <a:endParaRPr sz="2500">
              <a:latin typeface="Calibri"/>
              <a:cs typeface="Calibri"/>
            </a:endParaRPr>
          </a:p>
          <a:p>
            <a:pPr marL="939800" lvl="1" indent="-420370">
              <a:lnSpc>
                <a:spcPct val="100000"/>
              </a:lnSpc>
              <a:spcBef>
                <a:spcPts val="450"/>
              </a:spcBef>
              <a:buFont typeface="Arial MT"/>
              <a:buChar char="○"/>
              <a:tabLst>
                <a:tab pos="939165" algn="l"/>
                <a:tab pos="939800" algn="l"/>
              </a:tabLst>
            </a:pPr>
            <a:r>
              <a:rPr sz="2500" spc="-5" dirty="0">
                <a:latin typeface="Calibri"/>
                <a:cs typeface="Calibri"/>
              </a:rPr>
              <a:t>MU</a:t>
            </a:r>
            <a:r>
              <a:rPr sz="2500" spc="-20" dirty="0">
                <a:latin typeface="Calibri"/>
                <a:cs typeface="Calibri"/>
              </a:rPr>
              <a:t> </a:t>
            </a:r>
            <a:r>
              <a:rPr sz="2500" spc="-5" dirty="0">
                <a:latin typeface="Calibri"/>
                <a:cs typeface="Calibri"/>
              </a:rPr>
              <a:t>of</a:t>
            </a:r>
            <a:r>
              <a:rPr sz="2500" spc="-10" dirty="0">
                <a:latin typeface="Calibri"/>
                <a:cs typeface="Calibri"/>
              </a:rPr>
              <a:t> </a:t>
            </a:r>
            <a:r>
              <a:rPr sz="2500" spc="-5" dirty="0">
                <a:latin typeface="Calibri"/>
                <a:cs typeface="Calibri"/>
              </a:rPr>
              <a:t>the</a:t>
            </a:r>
            <a:r>
              <a:rPr sz="2500" spc="-10" dirty="0">
                <a:latin typeface="Calibri"/>
                <a:cs typeface="Calibri"/>
              </a:rPr>
              <a:t> good/ </a:t>
            </a:r>
            <a:r>
              <a:rPr sz="2500" spc="-5" dirty="0">
                <a:latin typeface="Calibri"/>
                <a:cs typeface="Calibri"/>
              </a:rPr>
              <a:t>Price</a:t>
            </a:r>
            <a:r>
              <a:rPr sz="2500" spc="-10" dirty="0">
                <a:latin typeface="Calibri"/>
                <a:cs typeface="Calibri"/>
              </a:rPr>
              <a:t> </a:t>
            </a:r>
            <a:r>
              <a:rPr sz="2500" spc="-5" dirty="0">
                <a:latin typeface="Calibri"/>
                <a:cs typeface="Calibri"/>
              </a:rPr>
              <a:t>of</a:t>
            </a:r>
            <a:r>
              <a:rPr sz="2500" spc="-15" dirty="0">
                <a:latin typeface="Calibri"/>
                <a:cs typeface="Calibri"/>
              </a:rPr>
              <a:t> </a:t>
            </a:r>
            <a:r>
              <a:rPr sz="2500" spc="-5" dirty="0">
                <a:latin typeface="Calibri"/>
                <a:cs typeface="Calibri"/>
              </a:rPr>
              <a:t>the</a:t>
            </a:r>
            <a:r>
              <a:rPr sz="2500" spc="-10" dirty="0">
                <a:latin typeface="Calibri"/>
                <a:cs typeface="Calibri"/>
              </a:rPr>
              <a:t> good</a:t>
            </a:r>
            <a:endParaRPr sz="2500">
              <a:latin typeface="Calibri"/>
              <a:cs typeface="Calibri"/>
            </a:endParaRPr>
          </a:p>
          <a:p>
            <a:pPr marL="482600" indent="-420370">
              <a:lnSpc>
                <a:spcPct val="100000"/>
              </a:lnSpc>
              <a:spcBef>
                <a:spcPts val="450"/>
              </a:spcBef>
              <a:buFont typeface="Arial MT"/>
              <a:buChar char="●"/>
              <a:tabLst>
                <a:tab pos="481965" algn="l"/>
                <a:tab pos="482600" algn="l"/>
              </a:tabLst>
            </a:pPr>
            <a:r>
              <a:rPr sz="2500" spc="-5" dirty="0">
                <a:latin typeface="Calibri"/>
                <a:cs typeface="Calibri"/>
              </a:rPr>
              <a:t>utility</a:t>
            </a:r>
            <a:r>
              <a:rPr sz="2500" spc="-25" dirty="0">
                <a:latin typeface="Calibri"/>
                <a:cs typeface="Calibri"/>
              </a:rPr>
              <a:t> </a:t>
            </a:r>
            <a:r>
              <a:rPr sz="2500" spc="-5" dirty="0">
                <a:latin typeface="Calibri"/>
                <a:cs typeface="Calibri"/>
              </a:rPr>
              <a:t>is</a:t>
            </a:r>
            <a:r>
              <a:rPr sz="2500" spc="-20" dirty="0">
                <a:latin typeface="Calibri"/>
                <a:cs typeface="Calibri"/>
              </a:rPr>
              <a:t> </a:t>
            </a:r>
            <a:r>
              <a:rPr sz="2500" spc="-15" dirty="0">
                <a:latin typeface="Calibri"/>
                <a:cs typeface="Calibri"/>
              </a:rPr>
              <a:t>maximized</a:t>
            </a:r>
            <a:r>
              <a:rPr sz="2500" spc="-20" dirty="0">
                <a:latin typeface="Calibri"/>
                <a:cs typeface="Calibri"/>
              </a:rPr>
              <a:t> </a:t>
            </a:r>
            <a:r>
              <a:rPr sz="2500" spc="-5" dirty="0">
                <a:latin typeface="Calibri"/>
                <a:cs typeface="Calibri"/>
              </a:rPr>
              <a:t>when</a:t>
            </a:r>
            <a:endParaRPr sz="2500">
              <a:latin typeface="Calibri"/>
              <a:cs typeface="Calibri"/>
            </a:endParaRPr>
          </a:p>
          <a:p>
            <a:pPr marL="939800" lvl="1" indent="-420370">
              <a:lnSpc>
                <a:spcPct val="100000"/>
              </a:lnSpc>
              <a:spcBef>
                <a:spcPts val="450"/>
              </a:spcBef>
              <a:buFont typeface="Arial MT"/>
              <a:buChar char="○"/>
              <a:tabLst>
                <a:tab pos="939165" algn="l"/>
                <a:tab pos="939800" algn="l"/>
              </a:tabLst>
            </a:pPr>
            <a:r>
              <a:rPr sz="2500" dirty="0">
                <a:latin typeface="Calibri"/>
                <a:cs typeface="Calibri"/>
              </a:rPr>
              <a:t>all</a:t>
            </a:r>
            <a:r>
              <a:rPr sz="2500" spc="-25" dirty="0">
                <a:latin typeface="Calibri"/>
                <a:cs typeface="Calibri"/>
              </a:rPr>
              <a:t> </a:t>
            </a:r>
            <a:r>
              <a:rPr sz="2500" spc="-10" dirty="0">
                <a:latin typeface="Calibri"/>
                <a:cs typeface="Calibri"/>
              </a:rPr>
              <a:t>income</a:t>
            </a:r>
            <a:r>
              <a:rPr sz="2500" spc="-20" dirty="0">
                <a:latin typeface="Calibri"/>
                <a:cs typeface="Calibri"/>
              </a:rPr>
              <a:t> </a:t>
            </a:r>
            <a:r>
              <a:rPr sz="2500" spc="-5" dirty="0">
                <a:latin typeface="Calibri"/>
                <a:cs typeface="Calibri"/>
              </a:rPr>
              <a:t>is</a:t>
            </a:r>
            <a:r>
              <a:rPr sz="2500" spc="-20" dirty="0">
                <a:latin typeface="Calibri"/>
                <a:cs typeface="Calibri"/>
              </a:rPr>
              <a:t> </a:t>
            </a:r>
            <a:r>
              <a:rPr sz="2500" spc="-10" dirty="0">
                <a:latin typeface="Calibri"/>
                <a:cs typeface="Calibri"/>
              </a:rPr>
              <a:t>spent</a:t>
            </a:r>
            <a:endParaRPr sz="2500">
              <a:latin typeface="Calibri"/>
              <a:cs typeface="Calibri"/>
            </a:endParaRPr>
          </a:p>
          <a:p>
            <a:pPr marL="939800" lvl="1" indent="-420370">
              <a:lnSpc>
                <a:spcPts val="2395"/>
              </a:lnSpc>
              <a:spcBef>
                <a:spcPts val="450"/>
              </a:spcBef>
              <a:buFont typeface="Arial MT"/>
              <a:buChar char="○"/>
              <a:tabLst>
                <a:tab pos="939165" algn="l"/>
                <a:tab pos="939800" algn="l"/>
                <a:tab pos="1593850" algn="l"/>
              </a:tabLst>
            </a:pPr>
            <a:r>
              <a:rPr sz="2500" u="heavy" spc="-5" dirty="0">
                <a:uFill>
                  <a:solidFill>
                    <a:srgbClr val="000000"/>
                  </a:solidFill>
                </a:uFill>
                <a:latin typeface="Calibri"/>
                <a:cs typeface="Calibri"/>
              </a:rPr>
              <a:t>MU</a:t>
            </a:r>
            <a:r>
              <a:rPr sz="2500" spc="-5" dirty="0">
                <a:latin typeface="Calibri"/>
                <a:cs typeface="Calibri"/>
              </a:rPr>
              <a:t>	</a:t>
            </a:r>
            <a:r>
              <a:rPr sz="2500" dirty="0">
                <a:latin typeface="Calibri"/>
                <a:cs typeface="Calibri"/>
              </a:rPr>
              <a:t>=</a:t>
            </a:r>
            <a:r>
              <a:rPr sz="2500" spc="-50" dirty="0">
                <a:latin typeface="Calibri"/>
                <a:cs typeface="Calibri"/>
              </a:rPr>
              <a:t> </a:t>
            </a:r>
            <a:r>
              <a:rPr sz="2500" u="heavy" spc="-5" dirty="0">
                <a:uFill>
                  <a:solidFill>
                    <a:srgbClr val="000000"/>
                  </a:solidFill>
                </a:uFill>
                <a:latin typeface="Calibri"/>
                <a:cs typeface="Calibri"/>
              </a:rPr>
              <a:t>MU</a:t>
            </a:r>
            <a:endParaRPr sz="2500">
              <a:latin typeface="Calibri"/>
              <a:cs typeface="Calibri"/>
            </a:endParaRPr>
          </a:p>
          <a:p>
            <a:pPr marL="1414780">
              <a:lnSpc>
                <a:spcPts val="1215"/>
              </a:lnSpc>
              <a:tabLst>
                <a:tab pos="2298700" algn="l"/>
              </a:tabLst>
            </a:pPr>
            <a:r>
              <a:rPr sz="1650" spc="5" dirty="0">
                <a:latin typeface="Calibri"/>
                <a:cs typeface="Calibri"/>
              </a:rPr>
              <a:t>1	2</a:t>
            </a:r>
            <a:endParaRPr sz="1650">
              <a:latin typeface="Calibri"/>
              <a:cs typeface="Calibri"/>
            </a:endParaRPr>
          </a:p>
          <a:p>
            <a:pPr marL="1056640">
              <a:lnSpc>
                <a:spcPts val="2840"/>
              </a:lnSpc>
              <a:tabLst>
                <a:tab pos="1973580" algn="l"/>
              </a:tabLst>
            </a:pPr>
            <a:r>
              <a:rPr sz="2500" dirty="0">
                <a:latin typeface="Calibri"/>
                <a:cs typeface="Calibri"/>
              </a:rPr>
              <a:t>P</a:t>
            </a:r>
            <a:r>
              <a:rPr sz="2475" baseline="-31986" dirty="0">
                <a:latin typeface="Calibri"/>
                <a:cs typeface="Calibri"/>
              </a:rPr>
              <a:t>1	</a:t>
            </a:r>
            <a:r>
              <a:rPr sz="2500" dirty="0">
                <a:latin typeface="Calibri"/>
                <a:cs typeface="Calibri"/>
              </a:rPr>
              <a:t>P</a:t>
            </a:r>
            <a:r>
              <a:rPr sz="2475" baseline="-31986" dirty="0">
                <a:latin typeface="Calibri"/>
                <a:cs typeface="Calibri"/>
              </a:rPr>
              <a:t>2</a:t>
            </a:r>
            <a:endParaRPr sz="2475" baseline="-31986">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6124" y="1894050"/>
            <a:ext cx="9914275" cy="6996787"/>
          </a:xfrm>
          <a:prstGeom prst="rect">
            <a:avLst/>
          </a:prstGeom>
        </p:spPr>
        <p:txBody>
          <a:bodyPr vert="horz" wrap="square" lIns="0" tIns="12700" rIns="0" bIns="0" rtlCol="0" anchor="t">
            <a:spAutoFit/>
          </a:bodyPr>
          <a:lstStyle/>
          <a:p>
            <a:pPr marL="12700">
              <a:spcBef>
                <a:spcPts val="100"/>
              </a:spcBef>
            </a:pPr>
            <a:r>
              <a:rPr lang="en-US" sz="3200" b="1" u="heavy" dirty="0">
                <a:solidFill>
                  <a:srgbClr val="1155CC"/>
                </a:solidFill>
                <a:uFill>
                  <a:solidFill>
                    <a:srgbClr val="1155CC"/>
                  </a:solidFill>
                </a:uFill>
                <a:latin typeface="Calibri"/>
                <a:cs typeface="Calibri"/>
              </a:rPr>
              <a:t>Q3</a:t>
            </a:r>
            <a:r>
              <a:rPr sz="3200" b="1" dirty="0">
                <a:latin typeface="Calibri"/>
                <a:cs typeface="Calibri"/>
              </a:rPr>
              <a:t>:</a:t>
            </a:r>
            <a:r>
              <a:rPr lang="en-US" sz="3200" b="1" spc="-70" dirty="0">
                <a:latin typeface="Calibri"/>
                <a:cs typeface="Calibri"/>
              </a:rPr>
              <a:t> </a:t>
            </a:r>
            <a:r>
              <a:rPr lang="en-US" sz="3200" spc="-70" dirty="0">
                <a:latin typeface="Calibri"/>
                <a:cs typeface="Calibri"/>
              </a:rPr>
              <a:t> With a budget of $200 million, the government can choose to purchase 4 helicopters or repair 200 km of highway.</a:t>
            </a:r>
            <a:endParaRPr lang="en-US" sz="3200" dirty="0">
              <a:latin typeface="Calibri"/>
              <a:cs typeface="Calibri"/>
            </a:endParaRPr>
          </a:p>
          <a:p>
            <a:pPr marL="12700">
              <a:spcBef>
                <a:spcPts val="100"/>
              </a:spcBef>
            </a:pPr>
            <a:r>
              <a:rPr lang="en-US" sz="3200" dirty="0">
                <a:latin typeface="Calibri"/>
                <a:cs typeface="Calibri"/>
              </a:rPr>
              <a:t>If the government chooses to allocate all $200 million to highway repair, we can say that </a:t>
            </a:r>
            <a:endParaRPr lang="en-US" sz="3200" spc="-10" dirty="0">
              <a:latin typeface="Calibri"/>
              <a:cs typeface="Calibri"/>
            </a:endParaRPr>
          </a:p>
          <a:p>
            <a:pPr marL="12700">
              <a:spcBef>
                <a:spcPts val="100"/>
              </a:spcBef>
            </a:pPr>
            <a:endParaRPr lang="en-US" sz="3200" dirty="0">
              <a:latin typeface="Calibri"/>
              <a:cs typeface="Calibri"/>
            </a:endParaRPr>
          </a:p>
          <a:p>
            <a:pPr marL="527050" indent="-514350">
              <a:spcBef>
                <a:spcPts val="100"/>
              </a:spcBef>
              <a:buAutoNum type="alphaLcParenR"/>
            </a:pPr>
            <a:r>
              <a:rPr lang="en-US" sz="3200" dirty="0">
                <a:latin typeface="Calibri"/>
                <a:cs typeface="Calibri"/>
              </a:rPr>
              <a:t>There is no opportunity cost involved because the government stayed within its budget</a:t>
            </a:r>
          </a:p>
          <a:p>
            <a:pPr marL="527050" indent="-514350">
              <a:spcBef>
                <a:spcPts val="100"/>
              </a:spcBef>
              <a:buAutoNum type="alphaLcParenR"/>
            </a:pPr>
            <a:r>
              <a:rPr lang="en-US" sz="3200" b="1" dirty="0">
                <a:latin typeface="Calibri"/>
                <a:cs typeface="Calibri"/>
              </a:rPr>
              <a:t>The opportunity cost of highway repair is 4 search and rescue helicopters</a:t>
            </a:r>
          </a:p>
          <a:p>
            <a:pPr marL="527050" indent="-514350">
              <a:spcBef>
                <a:spcPts val="100"/>
              </a:spcBef>
              <a:buAutoNum type="alphaLcParenR"/>
            </a:pPr>
            <a:r>
              <a:rPr lang="en-US" sz="3200" dirty="0">
                <a:latin typeface="Calibri"/>
                <a:cs typeface="Calibri"/>
              </a:rPr>
              <a:t>There is no opportunity cost involved because the government has achieved its objectives</a:t>
            </a:r>
          </a:p>
          <a:p>
            <a:pPr marL="527050" indent="-514350">
              <a:spcBef>
                <a:spcPts val="100"/>
              </a:spcBef>
              <a:buAutoNum type="alphaLcParenR"/>
            </a:pPr>
            <a:r>
              <a:rPr lang="en-US" sz="3200" dirty="0">
                <a:latin typeface="Calibri"/>
                <a:cs typeface="Calibri"/>
              </a:rPr>
              <a:t>The opportunity cost is different for every km of road built. Therefore, it cannot be calculated as an aggregate</a:t>
            </a:r>
          </a:p>
          <a:p>
            <a:pPr marL="527050" indent="-514350">
              <a:spcBef>
                <a:spcPts val="100"/>
              </a:spcBef>
              <a:buAutoNum type="alphaLcParenR"/>
            </a:pPr>
            <a:endParaRPr lang="en-US" sz="3200" dirty="0">
              <a:latin typeface="Calibri"/>
              <a:cs typeface="Calibri"/>
            </a:endParaRPr>
          </a:p>
        </p:txBody>
      </p:sp>
      <p:sp>
        <p:nvSpPr>
          <p:cNvPr id="5" name="object 5"/>
          <p:cNvSpPr txBox="1">
            <a:spLocks noGrp="1"/>
          </p:cNvSpPr>
          <p:nvPr>
            <p:ph type="title"/>
          </p:nvPr>
        </p:nvSpPr>
        <p:spPr>
          <a:prstGeom prst="rect">
            <a:avLst/>
          </a:prstGeom>
        </p:spPr>
        <p:txBody>
          <a:bodyPr vert="horz" wrap="square" lIns="0" tIns="327029" rIns="0" bIns="0" rtlCol="0">
            <a:spAutoFit/>
          </a:bodyPr>
          <a:lstStyle/>
          <a:p>
            <a:pPr marL="200660">
              <a:lnSpc>
                <a:spcPct val="100000"/>
              </a:lnSpc>
              <a:spcBef>
                <a:spcPts val="100"/>
              </a:spcBef>
            </a:pPr>
            <a:r>
              <a:rPr sz="4200" dirty="0"/>
              <a:t>2.</a:t>
            </a:r>
            <a:r>
              <a:rPr sz="4200" spc="-10" dirty="0"/>
              <a:t> </a:t>
            </a:r>
            <a:r>
              <a:rPr sz="4200" spc="-25" dirty="0"/>
              <a:t>PPF</a:t>
            </a:r>
            <a:endParaRPr sz="4200"/>
          </a:p>
        </p:txBody>
      </p:sp>
      <p:pic>
        <p:nvPicPr>
          <p:cNvPr id="4" name="Picture 3">
            <a:extLst>
              <a:ext uri="{FF2B5EF4-FFF2-40B4-BE49-F238E27FC236}">
                <a16:creationId xmlns:a16="http://schemas.microsoft.com/office/drawing/2014/main" id="{51AC139A-7ECF-3B3B-67DE-2E1F9EA65286}"/>
              </a:ext>
            </a:extLst>
          </p:cNvPr>
          <p:cNvPicPr>
            <a:picLocks noChangeAspect="1"/>
          </p:cNvPicPr>
          <p:nvPr/>
        </p:nvPicPr>
        <p:blipFill>
          <a:blip r:embed="rId2">
            <a:alphaModFix amt="70000"/>
          </a:blip>
          <a:stretch>
            <a:fillRect/>
          </a:stretch>
        </p:blipFill>
        <p:spPr>
          <a:xfrm>
            <a:off x="10591800" y="2280535"/>
            <a:ext cx="7239000" cy="5725930"/>
          </a:xfrm>
          <a:prstGeom prst="rect">
            <a:avLst/>
          </a:prstGeom>
        </p:spPr>
      </p:pic>
    </p:spTree>
    <p:extLst>
      <p:ext uri="{BB962C8B-B14F-4D97-AF65-F5344CB8AC3E}">
        <p14:creationId xmlns:p14="http://schemas.microsoft.com/office/powerpoint/2010/main" val="1295738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2500" y="864260"/>
            <a:ext cx="1021524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5" dirty="0">
                <a:latin typeface="Calibri"/>
                <a:cs typeface="Calibri"/>
              </a:rPr>
              <a:t> </a:t>
            </a:r>
            <a:r>
              <a:rPr sz="4100" spc="-10" dirty="0">
                <a:latin typeface="Calibri"/>
                <a:cs typeface="Calibri"/>
              </a:rPr>
              <a:t>Utility </a:t>
            </a:r>
            <a:r>
              <a:rPr sz="4100" dirty="0">
                <a:latin typeface="Calibri"/>
                <a:cs typeface="Calibri"/>
              </a:rPr>
              <a:t>&amp;</a:t>
            </a:r>
            <a:r>
              <a:rPr sz="4100" spc="-10" dirty="0">
                <a:latin typeface="Calibri"/>
                <a:cs typeface="Calibri"/>
              </a:rPr>
              <a:t> </a:t>
            </a:r>
            <a:r>
              <a:rPr sz="4100" spc="-5" dirty="0">
                <a:latin typeface="Calibri"/>
                <a:cs typeface="Calibri"/>
              </a:rPr>
              <a:t>Demand </a:t>
            </a:r>
            <a:r>
              <a:rPr sz="4100" dirty="0">
                <a:latin typeface="Calibri"/>
                <a:cs typeface="Calibri"/>
              </a:rPr>
              <a:t>-</a:t>
            </a:r>
            <a:r>
              <a:rPr sz="4100" spc="-5" dirty="0">
                <a:latin typeface="Calibri"/>
                <a:cs typeface="Calibri"/>
              </a:rPr>
              <a:t> </a:t>
            </a:r>
            <a:r>
              <a:rPr sz="4100" spc="-15" dirty="0">
                <a:latin typeface="Calibri"/>
                <a:cs typeface="Calibri"/>
              </a:rPr>
              <a:t>Utility-Maximizing</a:t>
            </a:r>
            <a:r>
              <a:rPr sz="4100" spc="-5" dirty="0">
                <a:latin typeface="Calibri"/>
                <a:cs typeface="Calibri"/>
              </a:rPr>
              <a:t> Choice</a:t>
            </a:r>
            <a:endParaRPr sz="4100">
              <a:latin typeface="Calibri"/>
              <a:cs typeface="Calibri"/>
            </a:endParaRPr>
          </a:p>
        </p:txBody>
      </p:sp>
      <p:sp>
        <p:nvSpPr>
          <p:cNvPr id="3" name="object 3"/>
          <p:cNvSpPr txBox="1"/>
          <p:nvPr/>
        </p:nvSpPr>
        <p:spPr>
          <a:xfrm>
            <a:off x="1233450" y="1977475"/>
            <a:ext cx="15244444" cy="1778000"/>
          </a:xfrm>
          <a:prstGeom prst="rect">
            <a:avLst/>
          </a:prstGeom>
        </p:spPr>
        <p:txBody>
          <a:bodyPr vert="horz" wrap="square" lIns="0" tIns="12700" rIns="0" bIns="0" rtlCol="0">
            <a:spAutoFit/>
          </a:bodyPr>
          <a:lstStyle/>
          <a:p>
            <a:pPr marL="756920" marR="5080" indent="-744220">
              <a:lnSpc>
                <a:spcPct val="114999"/>
              </a:lnSpc>
              <a:spcBef>
                <a:spcPts val="100"/>
              </a:spcBef>
            </a:pPr>
            <a:r>
              <a:rPr sz="2500" b="1" u="heavy" spc="-5" dirty="0">
                <a:solidFill>
                  <a:srgbClr val="1155CC"/>
                </a:solidFill>
                <a:uFill>
                  <a:solidFill>
                    <a:srgbClr val="1155CC"/>
                  </a:solidFill>
                </a:uFill>
                <a:latin typeface="Calibri"/>
                <a:cs typeface="Calibri"/>
              </a:rPr>
              <a:t>Q28:</a:t>
            </a:r>
            <a:r>
              <a:rPr sz="2500" b="1" spc="-5" dirty="0">
                <a:solidFill>
                  <a:srgbClr val="1155CC"/>
                </a:solidFill>
                <a:latin typeface="Calibri"/>
                <a:cs typeface="Calibri"/>
              </a:rPr>
              <a:t> </a:t>
            </a:r>
            <a:r>
              <a:rPr sz="2500" spc="-10" dirty="0">
                <a:latin typeface="Calibri"/>
                <a:cs typeface="Calibri"/>
              </a:rPr>
              <a:t>Given</a:t>
            </a:r>
            <a:r>
              <a:rPr sz="2500" dirty="0">
                <a:latin typeface="Calibri"/>
                <a:cs typeface="Calibri"/>
              </a:rPr>
              <a:t> </a:t>
            </a:r>
            <a:r>
              <a:rPr sz="2500" spc="-5" dirty="0">
                <a:latin typeface="Calibri"/>
                <a:cs typeface="Calibri"/>
              </a:rPr>
              <a:t>the</a:t>
            </a:r>
            <a:r>
              <a:rPr sz="2500" dirty="0">
                <a:latin typeface="Calibri"/>
                <a:cs typeface="Calibri"/>
              </a:rPr>
              <a:t> </a:t>
            </a:r>
            <a:r>
              <a:rPr sz="2500" spc="-10" dirty="0">
                <a:latin typeface="Calibri"/>
                <a:cs typeface="Calibri"/>
              </a:rPr>
              <a:t>table,</a:t>
            </a:r>
            <a:r>
              <a:rPr sz="2500" spc="-5" dirty="0">
                <a:latin typeface="Calibri"/>
                <a:cs typeface="Calibri"/>
              </a:rPr>
              <a:t> fill</a:t>
            </a:r>
            <a:r>
              <a:rPr sz="2500" dirty="0">
                <a:latin typeface="Calibri"/>
                <a:cs typeface="Calibri"/>
              </a:rPr>
              <a:t> </a:t>
            </a:r>
            <a:r>
              <a:rPr sz="2500" spc="-5" dirty="0">
                <a:latin typeface="Calibri"/>
                <a:cs typeface="Calibri"/>
              </a:rPr>
              <a:t>in</a:t>
            </a:r>
            <a:r>
              <a:rPr sz="2500" dirty="0">
                <a:latin typeface="Calibri"/>
                <a:cs typeface="Calibri"/>
              </a:rPr>
              <a:t> </a:t>
            </a:r>
            <a:r>
              <a:rPr sz="2500" spc="-5" dirty="0">
                <a:latin typeface="Calibri"/>
                <a:cs typeface="Calibri"/>
              </a:rPr>
              <a:t>the</a:t>
            </a:r>
            <a:r>
              <a:rPr sz="2500" dirty="0">
                <a:latin typeface="Calibri"/>
                <a:cs typeface="Calibri"/>
              </a:rPr>
              <a:t> </a:t>
            </a:r>
            <a:r>
              <a:rPr sz="2500" spc="-5" dirty="0">
                <a:latin typeface="Calibri"/>
                <a:cs typeface="Calibri"/>
              </a:rPr>
              <a:t>the </a:t>
            </a:r>
            <a:r>
              <a:rPr sz="2500" spc="-10" dirty="0">
                <a:latin typeface="Calibri"/>
                <a:cs typeface="Calibri"/>
              </a:rPr>
              <a:t>column,</a:t>
            </a:r>
            <a:r>
              <a:rPr sz="2500" dirty="0">
                <a:latin typeface="Calibri"/>
                <a:cs typeface="Calibri"/>
              </a:rPr>
              <a:t> </a:t>
            </a:r>
            <a:r>
              <a:rPr sz="2500" spc="-5" dirty="0">
                <a:latin typeface="Calibri"/>
                <a:cs typeface="Calibri"/>
              </a:rPr>
              <a:t>MUy/$. Which </a:t>
            </a:r>
            <a:r>
              <a:rPr sz="2500" spc="-10" dirty="0">
                <a:latin typeface="Calibri"/>
                <a:cs typeface="Calibri"/>
              </a:rPr>
              <a:t>combination</a:t>
            </a:r>
            <a:r>
              <a:rPr sz="2500" dirty="0">
                <a:latin typeface="Calibri"/>
                <a:cs typeface="Calibri"/>
              </a:rPr>
              <a:t> </a:t>
            </a:r>
            <a:r>
              <a:rPr sz="2500" spc="-5" dirty="0">
                <a:latin typeface="Calibri"/>
                <a:cs typeface="Calibri"/>
              </a:rPr>
              <a:t>of</a:t>
            </a:r>
            <a:r>
              <a:rPr sz="2500" dirty="0">
                <a:latin typeface="Calibri"/>
                <a:cs typeface="Calibri"/>
              </a:rPr>
              <a:t> </a:t>
            </a:r>
            <a:r>
              <a:rPr sz="2500" spc="-5" dirty="0">
                <a:latin typeface="Calibri"/>
                <a:cs typeface="Calibri"/>
              </a:rPr>
              <a:t>bubble</a:t>
            </a:r>
            <a:r>
              <a:rPr sz="2500" dirty="0">
                <a:latin typeface="Calibri"/>
                <a:cs typeface="Calibri"/>
              </a:rPr>
              <a:t> </a:t>
            </a:r>
            <a:r>
              <a:rPr sz="2500" spc="-15" dirty="0">
                <a:latin typeface="Calibri"/>
                <a:cs typeface="Calibri"/>
              </a:rPr>
              <a:t>tea</a:t>
            </a:r>
            <a:r>
              <a:rPr sz="2500" spc="-5" dirty="0">
                <a:latin typeface="Calibri"/>
                <a:cs typeface="Calibri"/>
              </a:rPr>
              <a:t> </a:t>
            </a:r>
            <a:r>
              <a:rPr sz="2500" dirty="0">
                <a:latin typeface="Calibri"/>
                <a:cs typeface="Calibri"/>
              </a:rPr>
              <a:t>and </a:t>
            </a:r>
            <a:r>
              <a:rPr sz="2500" spc="-10" dirty="0">
                <a:latin typeface="Calibri"/>
                <a:cs typeface="Calibri"/>
              </a:rPr>
              <a:t>yogurt</a:t>
            </a:r>
            <a:r>
              <a:rPr sz="2500" dirty="0">
                <a:latin typeface="Calibri"/>
                <a:cs typeface="Calibri"/>
              </a:rPr>
              <a:t> </a:t>
            </a:r>
            <a:r>
              <a:rPr sz="2500" spc="-15" dirty="0">
                <a:latin typeface="Calibri"/>
                <a:cs typeface="Calibri"/>
              </a:rPr>
              <a:t>maximizes</a:t>
            </a:r>
            <a:r>
              <a:rPr sz="2500" spc="-5" dirty="0">
                <a:latin typeface="Calibri"/>
                <a:cs typeface="Calibri"/>
              </a:rPr>
              <a:t> utility</a:t>
            </a:r>
            <a:r>
              <a:rPr sz="2500" dirty="0">
                <a:latin typeface="Calibri"/>
                <a:cs typeface="Calibri"/>
              </a:rPr>
              <a:t> and </a:t>
            </a:r>
            <a:r>
              <a:rPr sz="2500" spc="-550" dirty="0">
                <a:latin typeface="Calibri"/>
                <a:cs typeface="Calibri"/>
              </a:rPr>
              <a:t> </a:t>
            </a:r>
            <a:r>
              <a:rPr sz="2500" spc="-5" dirty="0">
                <a:latin typeface="Calibri"/>
                <a:cs typeface="Calibri"/>
              </a:rPr>
              <a:t>how</a:t>
            </a:r>
            <a:r>
              <a:rPr sz="2500" spc="-10" dirty="0">
                <a:latin typeface="Calibri"/>
                <a:cs typeface="Calibri"/>
              </a:rPr>
              <a:t> </a:t>
            </a:r>
            <a:r>
              <a:rPr sz="2500" spc="-5" dirty="0">
                <a:latin typeface="Calibri"/>
                <a:cs typeface="Calibri"/>
              </a:rPr>
              <a:t>do </a:t>
            </a:r>
            <a:r>
              <a:rPr sz="2500" spc="-15" dirty="0">
                <a:latin typeface="Calibri"/>
                <a:cs typeface="Calibri"/>
              </a:rPr>
              <a:t>you</a:t>
            </a:r>
            <a:r>
              <a:rPr sz="2500" spc="-5" dirty="0">
                <a:latin typeface="Calibri"/>
                <a:cs typeface="Calibri"/>
              </a:rPr>
              <a:t> </a:t>
            </a:r>
            <a:r>
              <a:rPr sz="2500" spc="-10" dirty="0">
                <a:latin typeface="Calibri"/>
                <a:cs typeface="Calibri"/>
              </a:rPr>
              <a:t>know?</a:t>
            </a:r>
            <a:endParaRPr sz="2500">
              <a:latin typeface="Calibri"/>
              <a:cs typeface="Calibri"/>
            </a:endParaRPr>
          </a:p>
          <a:p>
            <a:pPr>
              <a:lnSpc>
                <a:spcPct val="100000"/>
              </a:lnSpc>
              <a:spcBef>
                <a:spcPts val="50"/>
              </a:spcBef>
            </a:pPr>
            <a:endParaRPr sz="3150">
              <a:latin typeface="Calibri"/>
              <a:cs typeface="Calibri"/>
            </a:endParaRPr>
          </a:p>
          <a:p>
            <a:pPr marL="12700">
              <a:lnSpc>
                <a:spcPct val="100000"/>
              </a:lnSpc>
              <a:spcBef>
                <a:spcPts val="5"/>
              </a:spcBef>
            </a:pPr>
            <a:r>
              <a:rPr sz="2500" spc="-10" dirty="0">
                <a:solidFill>
                  <a:srgbClr val="FF0000"/>
                </a:solidFill>
                <a:latin typeface="Calibri"/>
                <a:cs typeface="Calibri"/>
              </a:rPr>
              <a:t>Combination </a:t>
            </a:r>
            <a:r>
              <a:rPr sz="2500" dirty="0">
                <a:solidFill>
                  <a:srgbClr val="FF0000"/>
                </a:solidFill>
                <a:latin typeface="Calibri"/>
                <a:cs typeface="Calibri"/>
              </a:rPr>
              <a:t>C</a:t>
            </a:r>
            <a:r>
              <a:rPr sz="2500" spc="-10" dirty="0">
                <a:solidFill>
                  <a:srgbClr val="FF0000"/>
                </a:solidFill>
                <a:latin typeface="Calibri"/>
                <a:cs typeface="Calibri"/>
              </a:rPr>
              <a:t> </a:t>
            </a:r>
            <a:r>
              <a:rPr sz="2500" spc="-5" dirty="0">
                <a:solidFill>
                  <a:srgbClr val="FF0000"/>
                </a:solidFill>
                <a:latin typeface="Calibri"/>
                <a:cs typeface="Calibri"/>
              </a:rPr>
              <a:t>because </a:t>
            </a:r>
            <a:r>
              <a:rPr sz="2500" spc="-20" dirty="0">
                <a:solidFill>
                  <a:srgbClr val="FF0000"/>
                </a:solidFill>
                <a:latin typeface="Calibri"/>
                <a:cs typeface="Calibri"/>
              </a:rPr>
              <a:t>that’s</a:t>
            </a:r>
            <a:r>
              <a:rPr sz="2500" spc="-10" dirty="0">
                <a:solidFill>
                  <a:srgbClr val="FF0000"/>
                </a:solidFill>
                <a:latin typeface="Calibri"/>
                <a:cs typeface="Calibri"/>
              </a:rPr>
              <a:t> where</a:t>
            </a:r>
            <a:r>
              <a:rPr sz="2500" spc="-5" dirty="0">
                <a:solidFill>
                  <a:srgbClr val="FF0000"/>
                </a:solidFill>
                <a:latin typeface="Calibri"/>
                <a:cs typeface="Calibri"/>
              </a:rPr>
              <a:t> MUb/$</a:t>
            </a:r>
            <a:r>
              <a:rPr sz="2500" spc="-15" dirty="0">
                <a:solidFill>
                  <a:srgbClr val="FF0000"/>
                </a:solidFill>
                <a:latin typeface="Calibri"/>
                <a:cs typeface="Calibri"/>
              </a:rPr>
              <a:t> </a:t>
            </a:r>
            <a:r>
              <a:rPr sz="2500" dirty="0">
                <a:solidFill>
                  <a:srgbClr val="FF0000"/>
                </a:solidFill>
                <a:latin typeface="Calibri"/>
                <a:cs typeface="Calibri"/>
              </a:rPr>
              <a:t>and</a:t>
            </a:r>
            <a:r>
              <a:rPr sz="2500" spc="-5" dirty="0">
                <a:solidFill>
                  <a:srgbClr val="FF0000"/>
                </a:solidFill>
                <a:latin typeface="Calibri"/>
                <a:cs typeface="Calibri"/>
              </a:rPr>
              <a:t> MUy/$</a:t>
            </a:r>
            <a:r>
              <a:rPr sz="2500" spc="-15" dirty="0">
                <a:solidFill>
                  <a:srgbClr val="FF0000"/>
                </a:solidFill>
                <a:latin typeface="Calibri"/>
                <a:cs typeface="Calibri"/>
              </a:rPr>
              <a:t> are</a:t>
            </a:r>
            <a:r>
              <a:rPr sz="2500" spc="-10" dirty="0">
                <a:solidFill>
                  <a:srgbClr val="FF0000"/>
                </a:solidFill>
                <a:latin typeface="Calibri"/>
                <a:cs typeface="Calibri"/>
              </a:rPr>
              <a:t> </a:t>
            </a:r>
            <a:r>
              <a:rPr sz="2500" spc="-5" dirty="0">
                <a:solidFill>
                  <a:srgbClr val="FF0000"/>
                </a:solidFill>
                <a:latin typeface="Calibri"/>
                <a:cs typeface="Calibri"/>
              </a:rPr>
              <a:t>equal.</a:t>
            </a:r>
            <a:endParaRPr sz="2500">
              <a:latin typeface="Calibri"/>
              <a:cs typeface="Calibri"/>
            </a:endParaRPr>
          </a:p>
        </p:txBody>
      </p:sp>
      <p:graphicFrame>
        <p:nvGraphicFramePr>
          <p:cNvPr id="4" name="object 4"/>
          <p:cNvGraphicFramePr>
            <a:graphicFrameLocks noGrp="1"/>
          </p:cNvGraphicFramePr>
          <p:nvPr/>
        </p:nvGraphicFramePr>
        <p:xfrm>
          <a:off x="3076787" y="4879137"/>
          <a:ext cx="12125320" cy="3840245"/>
        </p:xfrm>
        <a:graphic>
          <a:graphicData uri="http://schemas.openxmlformats.org/drawingml/2006/table">
            <a:tbl>
              <a:tblPr firstRow="1" bandRow="1">
                <a:tableStyleId>{2D5ABB26-0587-4C30-8999-92F81FD0307C}</a:tableStyleId>
              </a:tblPr>
              <a:tblGrid>
                <a:gridCol w="988694">
                  <a:extLst>
                    <a:ext uri="{9D8B030D-6E8A-4147-A177-3AD203B41FA5}">
                      <a16:colId xmlns:a16="http://schemas.microsoft.com/office/drawing/2014/main" val="20000"/>
                    </a:ext>
                  </a:extLst>
                </a:gridCol>
                <a:gridCol w="1988185">
                  <a:extLst>
                    <a:ext uri="{9D8B030D-6E8A-4147-A177-3AD203B41FA5}">
                      <a16:colId xmlns:a16="http://schemas.microsoft.com/office/drawing/2014/main" val="20001"/>
                    </a:ext>
                  </a:extLst>
                </a:gridCol>
                <a:gridCol w="1896745">
                  <a:extLst>
                    <a:ext uri="{9D8B030D-6E8A-4147-A177-3AD203B41FA5}">
                      <a16:colId xmlns:a16="http://schemas.microsoft.com/office/drawing/2014/main" val="20002"/>
                    </a:ext>
                  </a:extLst>
                </a:gridCol>
                <a:gridCol w="2054859">
                  <a:extLst>
                    <a:ext uri="{9D8B030D-6E8A-4147-A177-3AD203B41FA5}">
                      <a16:colId xmlns:a16="http://schemas.microsoft.com/office/drawing/2014/main" val="20003"/>
                    </a:ext>
                  </a:extLst>
                </a:gridCol>
                <a:gridCol w="1732279">
                  <a:extLst>
                    <a:ext uri="{9D8B030D-6E8A-4147-A177-3AD203B41FA5}">
                      <a16:colId xmlns:a16="http://schemas.microsoft.com/office/drawing/2014/main" val="20004"/>
                    </a:ext>
                  </a:extLst>
                </a:gridCol>
                <a:gridCol w="1732279">
                  <a:extLst>
                    <a:ext uri="{9D8B030D-6E8A-4147-A177-3AD203B41FA5}">
                      <a16:colId xmlns:a16="http://schemas.microsoft.com/office/drawing/2014/main" val="20005"/>
                    </a:ext>
                  </a:extLst>
                </a:gridCol>
                <a:gridCol w="1732279">
                  <a:extLst>
                    <a:ext uri="{9D8B030D-6E8A-4147-A177-3AD203B41FA5}">
                      <a16:colId xmlns:a16="http://schemas.microsoft.com/office/drawing/2014/main" val="20006"/>
                    </a:ext>
                  </a:extLst>
                </a:gridCol>
              </a:tblGrid>
              <a:tr h="5485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gridSpan="3">
                  <a:txBody>
                    <a:bodyPr/>
                    <a:lstStyle/>
                    <a:p>
                      <a:pPr marL="85725">
                        <a:lnSpc>
                          <a:spcPct val="100000"/>
                        </a:lnSpc>
                        <a:spcBef>
                          <a:spcPts val="580"/>
                        </a:spcBef>
                      </a:pPr>
                      <a:r>
                        <a:rPr sz="2400" spc="-5" dirty="0">
                          <a:latin typeface="Calibri"/>
                          <a:cs typeface="Calibri"/>
                        </a:rPr>
                        <a:t>Bubble</a:t>
                      </a:r>
                      <a:r>
                        <a:rPr sz="2400" spc="-35" dirty="0">
                          <a:latin typeface="Calibri"/>
                          <a:cs typeface="Calibri"/>
                        </a:rPr>
                        <a:t> </a:t>
                      </a:r>
                      <a:r>
                        <a:rPr sz="2400" spc="-75" dirty="0">
                          <a:latin typeface="Calibri"/>
                          <a:cs typeface="Calibri"/>
                        </a:rPr>
                        <a:t>Tea</a:t>
                      </a:r>
                      <a:r>
                        <a:rPr sz="2400" spc="-30" dirty="0">
                          <a:latin typeface="Calibri"/>
                          <a:cs typeface="Calibri"/>
                        </a:rPr>
                        <a:t> </a:t>
                      </a:r>
                      <a:r>
                        <a:rPr sz="2400" spc="-5" dirty="0">
                          <a:latin typeface="Calibri"/>
                          <a:cs typeface="Calibri"/>
                        </a:rPr>
                        <a:t>($10)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85725">
                        <a:lnSpc>
                          <a:spcPct val="100000"/>
                        </a:lnSpc>
                        <a:spcBef>
                          <a:spcPts val="580"/>
                        </a:spcBef>
                      </a:pPr>
                      <a:r>
                        <a:rPr sz="2400" spc="-30" dirty="0">
                          <a:latin typeface="Calibri"/>
                          <a:cs typeface="Calibri"/>
                        </a:rPr>
                        <a:t>Yoghurt</a:t>
                      </a:r>
                      <a:r>
                        <a:rPr sz="2400" spc="-45" dirty="0">
                          <a:latin typeface="Calibri"/>
                          <a:cs typeface="Calibri"/>
                        </a:rPr>
                        <a:t> </a:t>
                      </a:r>
                      <a:r>
                        <a:rPr sz="2400" spc="-5" dirty="0">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485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Qb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MUb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MUb/$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Qy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MUy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MUy/$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914349">
                <a:tc>
                  <a:txBody>
                    <a:bodyPr/>
                    <a:lstStyle/>
                    <a:p>
                      <a:pPr marL="85725">
                        <a:lnSpc>
                          <a:spcPct val="100000"/>
                        </a:lnSpc>
                        <a:spcBef>
                          <a:spcPts val="580"/>
                        </a:spcBef>
                      </a:pPr>
                      <a:r>
                        <a:rPr sz="2400" dirty="0">
                          <a:latin typeface="Calibri"/>
                          <a:cs typeface="Calibri"/>
                        </a:rPr>
                        <a:t>A</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70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uFill>
                            <a:solidFill>
                              <a:srgbClr val="000000"/>
                            </a:solidFill>
                          </a:uFill>
                          <a:latin typeface="Times New Roman"/>
                          <a:cs typeface="Times New Roman"/>
                        </a:rPr>
                        <a:t> </a:t>
                      </a:r>
                      <a:r>
                        <a:rPr sz="2400" b="1" u="heavy" spc="-5" dirty="0">
                          <a:uFill>
                            <a:solidFill>
                              <a:srgbClr val="000000"/>
                            </a:solidFill>
                          </a:uFill>
                          <a:latin typeface="Calibri"/>
                          <a:cs typeface="Calibri"/>
                        </a:rPr>
                        <a:t>70</a:t>
                      </a:r>
                      <a:r>
                        <a:rPr sz="2400" b="1" spc="-25" dirty="0">
                          <a:latin typeface="Calibri"/>
                          <a:cs typeface="Calibri"/>
                        </a:rPr>
                        <a:t> </a:t>
                      </a:r>
                      <a:r>
                        <a:rPr sz="2400" b="1" dirty="0">
                          <a:latin typeface="Calibri"/>
                          <a:cs typeface="Calibri"/>
                        </a:rPr>
                        <a:t>=</a:t>
                      </a:r>
                      <a:r>
                        <a:rPr sz="2400" b="1" spc="-30" dirty="0">
                          <a:latin typeface="Calibri"/>
                          <a:cs typeface="Calibri"/>
                        </a:rPr>
                        <a:t> </a:t>
                      </a:r>
                      <a:r>
                        <a:rPr sz="2400" b="1" dirty="0">
                          <a:latin typeface="Calibri"/>
                          <a:cs typeface="Calibri"/>
                        </a:rPr>
                        <a:t>7</a:t>
                      </a:r>
                      <a:endParaRPr sz="2400">
                        <a:latin typeface="Calibri"/>
                        <a:cs typeface="Calibri"/>
                      </a:endParaRPr>
                    </a:p>
                    <a:p>
                      <a:pPr marL="85725">
                        <a:lnSpc>
                          <a:spcPct val="100000"/>
                        </a:lnSpc>
                      </a:pPr>
                      <a:r>
                        <a:rPr sz="2400" b="1" spc="-5" dirty="0">
                          <a:latin typeface="Calibri"/>
                          <a:cs typeface="Calibri"/>
                        </a:rPr>
                        <a:t>$10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6</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2</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solidFill>
                            <a:srgbClr val="FF0000"/>
                          </a:solidFill>
                          <a:uFill>
                            <a:solidFill>
                              <a:srgbClr val="FF0000"/>
                            </a:solidFill>
                          </a:uFill>
                          <a:latin typeface="Times New Roman"/>
                          <a:cs typeface="Times New Roman"/>
                        </a:rPr>
                        <a:t> </a:t>
                      </a:r>
                      <a:r>
                        <a:rPr sz="2400" u="heavy" dirty="0">
                          <a:solidFill>
                            <a:srgbClr val="FF0000"/>
                          </a:solidFill>
                          <a:uFill>
                            <a:solidFill>
                              <a:srgbClr val="FF0000"/>
                            </a:solidFill>
                          </a:uFill>
                          <a:latin typeface="Calibri"/>
                          <a:cs typeface="Calibri"/>
                        </a:rPr>
                        <a:t>2</a:t>
                      </a:r>
                      <a:r>
                        <a:rPr sz="2400" spc="-30" dirty="0">
                          <a:solidFill>
                            <a:srgbClr val="FF0000"/>
                          </a:solidFill>
                          <a:latin typeface="Calibri"/>
                          <a:cs typeface="Calibri"/>
                        </a:rPr>
                        <a:t> </a:t>
                      </a:r>
                      <a:r>
                        <a:rPr sz="2400" dirty="0">
                          <a:solidFill>
                            <a:srgbClr val="FF0000"/>
                          </a:solidFill>
                          <a:latin typeface="Calibri"/>
                          <a:cs typeface="Calibri"/>
                        </a:rPr>
                        <a:t>=</a:t>
                      </a:r>
                      <a:r>
                        <a:rPr sz="2400" spc="-35" dirty="0">
                          <a:solidFill>
                            <a:srgbClr val="FF0000"/>
                          </a:solidFill>
                          <a:latin typeface="Calibri"/>
                          <a:cs typeface="Calibri"/>
                        </a:rPr>
                        <a:t> </a:t>
                      </a:r>
                      <a:r>
                        <a:rPr sz="2400" spc="-5" dirty="0">
                          <a:solidFill>
                            <a:srgbClr val="FF0000"/>
                          </a:solidFill>
                          <a:latin typeface="Calibri"/>
                          <a:cs typeface="Calibri"/>
                        </a:rPr>
                        <a:t>0.50</a:t>
                      </a:r>
                      <a:endParaRPr sz="2400">
                        <a:latin typeface="Calibri"/>
                        <a:cs typeface="Calibri"/>
                      </a:endParaRPr>
                    </a:p>
                    <a:p>
                      <a:pPr marL="85725">
                        <a:lnSpc>
                          <a:spcPct val="100000"/>
                        </a:lnSpc>
                      </a:pPr>
                      <a:r>
                        <a:rPr sz="2400" spc="-5" dirty="0">
                          <a:solidFill>
                            <a:srgbClr val="FF0000"/>
                          </a:solidFill>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914349">
                <a:tc>
                  <a:txBody>
                    <a:bodyPr/>
                    <a:lstStyle/>
                    <a:p>
                      <a:pPr marL="85725">
                        <a:lnSpc>
                          <a:spcPct val="100000"/>
                        </a:lnSpc>
                        <a:spcBef>
                          <a:spcPts val="580"/>
                        </a:spcBef>
                      </a:pPr>
                      <a:r>
                        <a:rPr sz="2400" dirty="0">
                          <a:latin typeface="Calibri"/>
                          <a:cs typeface="Calibri"/>
                        </a:rPr>
                        <a:t>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2</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40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uFill>
                            <a:solidFill>
                              <a:srgbClr val="000000"/>
                            </a:solidFill>
                          </a:uFill>
                          <a:latin typeface="Times New Roman"/>
                          <a:cs typeface="Times New Roman"/>
                        </a:rPr>
                        <a:t> </a:t>
                      </a:r>
                      <a:r>
                        <a:rPr sz="2400" b="1" u="heavy" spc="-5" dirty="0">
                          <a:uFill>
                            <a:solidFill>
                              <a:srgbClr val="000000"/>
                            </a:solidFill>
                          </a:uFill>
                          <a:latin typeface="Calibri"/>
                          <a:cs typeface="Calibri"/>
                        </a:rPr>
                        <a:t>40</a:t>
                      </a:r>
                      <a:r>
                        <a:rPr sz="2400" b="1" spc="-25" dirty="0">
                          <a:latin typeface="Calibri"/>
                          <a:cs typeface="Calibri"/>
                        </a:rPr>
                        <a:t> </a:t>
                      </a:r>
                      <a:r>
                        <a:rPr sz="2400" b="1" dirty="0">
                          <a:latin typeface="Calibri"/>
                          <a:cs typeface="Calibri"/>
                        </a:rPr>
                        <a:t>=</a:t>
                      </a:r>
                      <a:r>
                        <a:rPr sz="2400" b="1" spc="-30" dirty="0">
                          <a:latin typeface="Calibri"/>
                          <a:cs typeface="Calibri"/>
                        </a:rPr>
                        <a:t> </a:t>
                      </a:r>
                      <a:r>
                        <a:rPr sz="2400" b="1" dirty="0">
                          <a:latin typeface="Calibri"/>
                          <a:cs typeface="Calibri"/>
                        </a:rPr>
                        <a:t>4</a:t>
                      </a:r>
                      <a:endParaRPr sz="2400">
                        <a:latin typeface="Calibri"/>
                        <a:cs typeface="Calibri"/>
                      </a:endParaRPr>
                    </a:p>
                    <a:p>
                      <a:pPr marL="85725">
                        <a:lnSpc>
                          <a:spcPct val="100000"/>
                        </a:lnSpc>
                      </a:pPr>
                      <a:r>
                        <a:rPr sz="2400" b="1" spc="-5" dirty="0">
                          <a:latin typeface="Calibri"/>
                          <a:cs typeface="Calibri"/>
                        </a:rPr>
                        <a:t>$10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5</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6</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solidFill>
                            <a:srgbClr val="FF0000"/>
                          </a:solidFill>
                          <a:uFill>
                            <a:solidFill>
                              <a:srgbClr val="FF0000"/>
                            </a:solidFill>
                          </a:uFill>
                          <a:latin typeface="Times New Roman"/>
                          <a:cs typeface="Times New Roman"/>
                        </a:rPr>
                        <a:t> </a:t>
                      </a:r>
                      <a:r>
                        <a:rPr sz="2400" u="heavy" dirty="0">
                          <a:solidFill>
                            <a:srgbClr val="FF0000"/>
                          </a:solidFill>
                          <a:uFill>
                            <a:solidFill>
                              <a:srgbClr val="FF0000"/>
                            </a:solidFill>
                          </a:uFill>
                          <a:latin typeface="Calibri"/>
                          <a:cs typeface="Calibri"/>
                        </a:rPr>
                        <a:t>6</a:t>
                      </a:r>
                      <a:r>
                        <a:rPr sz="2400" spc="-30" dirty="0">
                          <a:solidFill>
                            <a:srgbClr val="FF0000"/>
                          </a:solidFill>
                          <a:latin typeface="Calibri"/>
                          <a:cs typeface="Calibri"/>
                        </a:rPr>
                        <a:t> </a:t>
                      </a:r>
                      <a:r>
                        <a:rPr sz="2400" dirty="0">
                          <a:solidFill>
                            <a:srgbClr val="FF0000"/>
                          </a:solidFill>
                          <a:latin typeface="Calibri"/>
                          <a:cs typeface="Calibri"/>
                        </a:rPr>
                        <a:t>=</a:t>
                      </a:r>
                      <a:r>
                        <a:rPr sz="2400" spc="-35" dirty="0">
                          <a:solidFill>
                            <a:srgbClr val="FF0000"/>
                          </a:solidFill>
                          <a:latin typeface="Calibri"/>
                          <a:cs typeface="Calibri"/>
                        </a:rPr>
                        <a:t> </a:t>
                      </a:r>
                      <a:r>
                        <a:rPr sz="2400" spc="-5" dirty="0">
                          <a:solidFill>
                            <a:srgbClr val="FF0000"/>
                          </a:solidFill>
                          <a:latin typeface="Calibri"/>
                          <a:cs typeface="Calibri"/>
                        </a:rPr>
                        <a:t>1.50</a:t>
                      </a:r>
                      <a:endParaRPr sz="2400">
                        <a:latin typeface="Calibri"/>
                        <a:cs typeface="Calibri"/>
                      </a:endParaRPr>
                    </a:p>
                    <a:p>
                      <a:pPr marL="85725">
                        <a:lnSpc>
                          <a:spcPct val="100000"/>
                        </a:lnSpc>
                      </a:pPr>
                      <a:r>
                        <a:rPr sz="2400" spc="-5" dirty="0">
                          <a:solidFill>
                            <a:srgbClr val="FF0000"/>
                          </a:solidFill>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914349">
                <a:tc>
                  <a:txBody>
                    <a:bodyPr/>
                    <a:lstStyle/>
                    <a:p>
                      <a:pPr marL="85725">
                        <a:lnSpc>
                          <a:spcPct val="100000"/>
                        </a:lnSpc>
                        <a:spcBef>
                          <a:spcPts val="580"/>
                        </a:spcBef>
                      </a:pPr>
                      <a:r>
                        <a:rPr sz="2400" dirty="0">
                          <a:latin typeface="Calibri"/>
                          <a:cs typeface="Calibri"/>
                        </a:rPr>
                        <a:t>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3</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 dirty="0">
                          <a:latin typeface="Calibri"/>
                          <a:cs typeface="Calibri"/>
                        </a:rPr>
                        <a:t>20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uFill>
                            <a:solidFill>
                              <a:srgbClr val="000000"/>
                            </a:solidFill>
                          </a:uFill>
                          <a:latin typeface="Times New Roman"/>
                          <a:cs typeface="Times New Roman"/>
                        </a:rPr>
                        <a:t> </a:t>
                      </a:r>
                      <a:r>
                        <a:rPr sz="2400" b="1" u="heavy" spc="-5" dirty="0">
                          <a:uFill>
                            <a:solidFill>
                              <a:srgbClr val="000000"/>
                            </a:solidFill>
                          </a:uFill>
                          <a:latin typeface="Calibri"/>
                          <a:cs typeface="Calibri"/>
                        </a:rPr>
                        <a:t>20</a:t>
                      </a:r>
                      <a:r>
                        <a:rPr sz="2400" b="1" spc="-25" dirty="0">
                          <a:latin typeface="Calibri"/>
                          <a:cs typeface="Calibri"/>
                        </a:rPr>
                        <a:t> </a:t>
                      </a:r>
                      <a:r>
                        <a:rPr sz="2400" b="1" dirty="0">
                          <a:latin typeface="Calibri"/>
                          <a:cs typeface="Calibri"/>
                        </a:rPr>
                        <a:t>=</a:t>
                      </a:r>
                      <a:r>
                        <a:rPr sz="2400" b="1" spc="-30" dirty="0">
                          <a:latin typeface="Calibri"/>
                          <a:cs typeface="Calibri"/>
                        </a:rPr>
                        <a:t> </a:t>
                      </a:r>
                      <a:r>
                        <a:rPr sz="2400" b="1" dirty="0">
                          <a:latin typeface="Calibri"/>
                          <a:cs typeface="Calibri"/>
                        </a:rPr>
                        <a:t>2</a:t>
                      </a:r>
                      <a:endParaRPr sz="2400">
                        <a:latin typeface="Calibri"/>
                        <a:cs typeface="Calibri"/>
                      </a:endParaRPr>
                    </a:p>
                    <a:p>
                      <a:pPr marL="85725">
                        <a:lnSpc>
                          <a:spcPct val="100000"/>
                        </a:lnSpc>
                      </a:pPr>
                      <a:r>
                        <a:rPr sz="2400" b="1" spc="-5" dirty="0">
                          <a:latin typeface="Calibri"/>
                          <a:cs typeface="Calibri"/>
                        </a:rPr>
                        <a:t>$10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dirty="0">
                          <a:latin typeface="Calibri"/>
                          <a:cs typeface="Calibri"/>
                        </a:rPr>
                        <a:t>8</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u="heavy" spc="-60" dirty="0">
                          <a:solidFill>
                            <a:srgbClr val="FF0000"/>
                          </a:solidFill>
                          <a:uFill>
                            <a:solidFill>
                              <a:srgbClr val="FF0000"/>
                            </a:solidFill>
                          </a:uFill>
                          <a:latin typeface="Times New Roman"/>
                          <a:cs typeface="Times New Roman"/>
                        </a:rPr>
                        <a:t> </a:t>
                      </a:r>
                      <a:r>
                        <a:rPr sz="2400" u="heavy" dirty="0">
                          <a:solidFill>
                            <a:srgbClr val="FF0000"/>
                          </a:solidFill>
                          <a:uFill>
                            <a:solidFill>
                              <a:srgbClr val="FF0000"/>
                            </a:solidFill>
                          </a:uFill>
                          <a:latin typeface="Calibri"/>
                          <a:cs typeface="Calibri"/>
                        </a:rPr>
                        <a:t>8</a:t>
                      </a:r>
                      <a:r>
                        <a:rPr sz="2400" spc="-30" dirty="0">
                          <a:solidFill>
                            <a:srgbClr val="FF0000"/>
                          </a:solidFill>
                          <a:latin typeface="Calibri"/>
                          <a:cs typeface="Calibri"/>
                        </a:rPr>
                        <a:t> </a:t>
                      </a:r>
                      <a:r>
                        <a:rPr sz="2400" dirty="0">
                          <a:solidFill>
                            <a:srgbClr val="FF0000"/>
                          </a:solidFill>
                          <a:latin typeface="Calibri"/>
                          <a:cs typeface="Calibri"/>
                        </a:rPr>
                        <a:t>=</a:t>
                      </a:r>
                      <a:r>
                        <a:rPr sz="2400" spc="-35" dirty="0">
                          <a:solidFill>
                            <a:srgbClr val="FF0000"/>
                          </a:solidFill>
                          <a:latin typeface="Calibri"/>
                          <a:cs typeface="Calibri"/>
                        </a:rPr>
                        <a:t> </a:t>
                      </a:r>
                      <a:r>
                        <a:rPr sz="2400" dirty="0">
                          <a:solidFill>
                            <a:srgbClr val="FF0000"/>
                          </a:solidFill>
                          <a:latin typeface="Calibri"/>
                          <a:cs typeface="Calibri"/>
                        </a:rPr>
                        <a:t>2</a:t>
                      </a:r>
                      <a:endParaRPr sz="2400">
                        <a:latin typeface="Calibri"/>
                        <a:cs typeface="Calibri"/>
                      </a:endParaRPr>
                    </a:p>
                    <a:p>
                      <a:pPr marL="85725">
                        <a:lnSpc>
                          <a:spcPct val="100000"/>
                        </a:lnSpc>
                      </a:pPr>
                      <a:r>
                        <a:rPr sz="2400" spc="-5" dirty="0">
                          <a:solidFill>
                            <a:srgbClr val="FF0000"/>
                          </a:solidFill>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725" y="882009"/>
            <a:ext cx="1051560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5" dirty="0">
                <a:latin typeface="Calibri"/>
                <a:cs typeface="Calibri"/>
              </a:rPr>
              <a:t> </a:t>
            </a:r>
            <a:r>
              <a:rPr sz="4100" spc="-10" dirty="0">
                <a:latin typeface="Calibri"/>
                <a:cs typeface="Calibri"/>
              </a:rPr>
              <a:t>Utility </a:t>
            </a:r>
            <a:r>
              <a:rPr sz="4100" dirty="0">
                <a:latin typeface="Calibri"/>
                <a:cs typeface="Calibri"/>
              </a:rPr>
              <a:t>&amp;</a:t>
            </a:r>
            <a:r>
              <a:rPr sz="4100" spc="-15" dirty="0">
                <a:latin typeface="Calibri"/>
                <a:cs typeface="Calibri"/>
              </a:rPr>
              <a:t> </a:t>
            </a:r>
            <a:r>
              <a:rPr sz="4100" spc="-5" dirty="0">
                <a:latin typeface="Calibri"/>
                <a:cs typeface="Calibri"/>
              </a:rPr>
              <a:t>Demand </a:t>
            </a:r>
            <a:r>
              <a:rPr sz="4100" dirty="0">
                <a:latin typeface="Calibri"/>
                <a:cs typeface="Calibri"/>
              </a:rPr>
              <a:t>-</a:t>
            </a:r>
            <a:r>
              <a:rPr sz="4100" spc="-10" dirty="0">
                <a:latin typeface="Calibri"/>
                <a:cs typeface="Calibri"/>
              </a:rPr>
              <a:t> </a:t>
            </a:r>
            <a:r>
              <a:rPr sz="4100" spc="-20" dirty="0">
                <a:latin typeface="Calibri"/>
                <a:cs typeface="Calibri"/>
              </a:rPr>
              <a:t>Real</a:t>
            </a:r>
            <a:r>
              <a:rPr sz="4100" spc="-5" dirty="0">
                <a:latin typeface="Calibri"/>
                <a:cs typeface="Calibri"/>
              </a:rPr>
              <a:t> </a:t>
            </a:r>
            <a:r>
              <a:rPr sz="4100" spc="-10" dirty="0">
                <a:latin typeface="Calibri"/>
                <a:cs typeface="Calibri"/>
              </a:rPr>
              <a:t>Income,</a:t>
            </a:r>
            <a:r>
              <a:rPr sz="4100" spc="-15" dirty="0">
                <a:latin typeface="Calibri"/>
                <a:cs typeface="Calibri"/>
              </a:rPr>
              <a:t> </a:t>
            </a:r>
            <a:r>
              <a:rPr sz="4100" spc="-25" dirty="0">
                <a:latin typeface="Calibri"/>
                <a:cs typeface="Calibri"/>
              </a:rPr>
              <a:t>Relative</a:t>
            </a:r>
            <a:r>
              <a:rPr sz="4100" spc="-5" dirty="0">
                <a:latin typeface="Calibri"/>
                <a:cs typeface="Calibri"/>
              </a:rPr>
              <a:t> Price</a:t>
            </a:r>
            <a:endParaRPr sz="4100">
              <a:latin typeface="Calibri"/>
              <a:cs typeface="Calibri"/>
            </a:endParaRPr>
          </a:p>
        </p:txBody>
      </p:sp>
      <p:sp>
        <p:nvSpPr>
          <p:cNvPr id="3" name="object 3"/>
          <p:cNvSpPr txBox="1"/>
          <p:nvPr/>
        </p:nvSpPr>
        <p:spPr>
          <a:xfrm>
            <a:off x="1430264" y="1816199"/>
            <a:ext cx="13951585" cy="3454400"/>
          </a:xfrm>
          <a:prstGeom prst="rect">
            <a:avLst/>
          </a:prstGeom>
        </p:spPr>
        <p:txBody>
          <a:bodyPr vert="horz" wrap="square" lIns="0" tIns="203200" rIns="0" bIns="0" rtlCol="0">
            <a:spAutoFit/>
          </a:bodyPr>
          <a:lstStyle/>
          <a:p>
            <a:pPr marL="432434" indent="-420370">
              <a:lnSpc>
                <a:spcPct val="100000"/>
              </a:lnSpc>
              <a:spcBef>
                <a:spcPts val="1600"/>
              </a:spcBef>
              <a:buFont typeface="Arial"/>
              <a:buChar char="●"/>
              <a:tabLst>
                <a:tab pos="432434" algn="l"/>
                <a:tab pos="433070" algn="l"/>
              </a:tabLst>
            </a:pPr>
            <a:r>
              <a:rPr sz="2500" b="1" spc="-10" dirty="0">
                <a:latin typeface="Calibri"/>
                <a:cs typeface="Calibri"/>
              </a:rPr>
              <a:t>real</a:t>
            </a:r>
            <a:r>
              <a:rPr sz="2500" b="1" spc="-5" dirty="0">
                <a:latin typeface="Calibri"/>
                <a:cs typeface="Calibri"/>
              </a:rPr>
              <a:t> income</a:t>
            </a:r>
            <a:r>
              <a:rPr sz="2500" spc="-5" dirty="0">
                <a:latin typeface="Calibri"/>
                <a:cs typeface="Calibri"/>
              </a:rPr>
              <a:t>: </a:t>
            </a:r>
            <a:r>
              <a:rPr sz="2500" spc="-10" dirty="0">
                <a:latin typeface="Calibri"/>
                <a:cs typeface="Calibri"/>
              </a:rPr>
              <a:t>income</a:t>
            </a:r>
            <a:r>
              <a:rPr sz="2500" dirty="0">
                <a:latin typeface="Calibri"/>
                <a:cs typeface="Calibri"/>
              </a:rPr>
              <a:t> </a:t>
            </a:r>
            <a:r>
              <a:rPr sz="2500" spc="-15" dirty="0">
                <a:latin typeface="Calibri"/>
                <a:cs typeface="Calibri"/>
              </a:rPr>
              <a:t>expressed</a:t>
            </a:r>
            <a:r>
              <a:rPr sz="2500" spc="-5" dirty="0">
                <a:latin typeface="Calibri"/>
                <a:cs typeface="Calibri"/>
              </a:rPr>
              <a:t> </a:t>
            </a:r>
            <a:r>
              <a:rPr sz="2500" dirty="0">
                <a:latin typeface="Calibri"/>
                <a:cs typeface="Calibri"/>
              </a:rPr>
              <a:t>as a</a:t>
            </a:r>
            <a:r>
              <a:rPr sz="2500" spc="-5" dirty="0">
                <a:latin typeface="Calibri"/>
                <a:cs typeface="Calibri"/>
              </a:rPr>
              <a:t> </a:t>
            </a:r>
            <a:r>
              <a:rPr sz="2500" spc="-10" dirty="0">
                <a:latin typeface="Calibri"/>
                <a:cs typeface="Calibri"/>
              </a:rPr>
              <a:t>quantity</a:t>
            </a:r>
            <a:r>
              <a:rPr sz="2500" dirty="0">
                <a:latin typeface="Calibri"/>
                <a:cs typeface="Calibri"/>
              </a:rPr>
              <a:t> </a:t>
            </a:r>
            <a:r>
              <a:rPr sz="2500" spc="-5" dirty="0">
                <a:latin typeface="Calibri"/>
                <a:cs typeface="Calibri"/>
              </a:rPr>
              <a:t>of </a:t>
            </a:r>
            <a:r>
              <a:rPr sz="2500" spc="-10" dirty="0">
                <a:latin typeface="Calibri"/>
                <a:cs typeface="Calibri"/>
              </a:rPr>
              <a:t>goods</a:t>
            </a:r>
            <a:r>
              <a:rPr sz="2500" dirty="0">
                <a:latin typeface="Calibri"/>
                <a:cs typeface="Calibri"/>
              </a:rPr>
              <a:t> </a:t>
            </a:r>
            <a:r>
              <a:rPr sz="2500" spc="-10" dirty="0">
                <a:latin typeface="Calibri"/>
                <a:cs typeface="Calibri"/>
              </a:rPr>
              <a:t>that</a:t>
            </a:r>
            <a:r>
              <a:rPr sz="2500" spc="-5" dirty="0">
                <a:latin typeface="Calibri"/>
                <a:cs typeface="Calibri"/>
              </a:rPr>
              <a:t> the</a:t>
            </a:r>
            <a:r>
              <a:rPr sz="2500" dirty="0">
                <a:latin typeface="Calibri"/>
                <a:cs typeface="Calibri"/>
              </a:rPr>
              <a:t> </a:t>
            </a:r>
            <a:r>
              <a:rPr sz="2500" spc="-5" dirty="0">
                <a:latin typeface="Calibri"/>
                <a:cs typeface="Calibri"/>
              </a:rPr>
              <a:t>household </a:t>
            </a:r>
            <a:r>
              <a:rPr sz="2500" spc="-10" dirty="0">
                <a:latin typeface="Calibri"/>
                <a:cs typeface="Calibri"/>
              </a:rPr>
              <a:t>can</a:t>
            </a:r>
            <a:r>
              <a:rPr sz="2500" dirty="0">
                <a:latin typeface="Calibri"/>
                <a:cs typeface="Calibri"/>
              </a:rPr>
              <a:t> </a:t>
            </a:r>
            <a:r>
              <a:rPr sz="2500" spc="-25" dirty="0">
                <a:latin typeface="Calibri"/>
                <a:cs typeface="Calibri"/>
              </a:rPr>
              <a:t>afford</a:t>
            </a:r>
            <a:r>
              <a:rPr sz="2500" spc="-5" dirty="0">
                <a:latin typeface="Calibri"/>
                <a:cs typeface="Calibri"/>
              </a:rPr>
              <a:t> </a:t>
            </a:r>
            <a:r>
              <a:rPr sz="2500" spc="-15" dirty="0">
                <a:latin typeface="Calibri"/>
                <a:cs typeface="Calibri"/>
              </a:rPr>
              <a:t>to</a:t>
            </a:r>
            <a:r>
              <a:rPr sz="2500" dirty="0">
                <a:latin typeface="Calibri"/>
                <a:cs typeface="Calibri"/>
              </a:rPr>
              <a:t> </a:t>
            </a:r>
            <a:r>
              <a:rPr sz="2500" spc="-5" dirty="0">
                <a:latin typeface="Calibri"/>
                <a:cs typeface="Calibri"/>
              </a:rPr>
              <a:t>buy</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15" dirty="0">
                <a:latin typeface="Calibri"/>
                <a:cs typeface="Calibri"/>
              </a:rPr>
              <a:t>real </a:t>
            </a:r>
            <a:r>
              <a:rPr sz="2500" spc="-10" dirty="0">
                <a:latin typeface="Calibri"/>
                <a:cs typeface="Calibri"/>
              </a:rPr>
              <a:t>income </a:t>
            </a:r>
            <a:r>
              <a:rPr sz="2500" dirty="0">
                <a:latin typeface="Calibri"/>
                <a:cs typeface="Calibri"/>
              </a:rPr>
              <a:t>=</a:t>
            </a:r>
            <a:r>
              <a:rPr sz="2500" spc="-15" dirty="0">
                <a:latin typeface="Calibri"/>
                <a:cs typeface="Calibri"/>
              </a:rPr>
              <a:t> </a:t>
            </a:r>
            <a:r>
              <a:rPr sz="2500" spc="-55" dirty="0">
                <a:latin typeface="Calibri"/>
                <a:cs typeface="Calibri"/>
              </a:rPr>
              <a:t>Y/P</a:t>
            </a:r>
            <a:r>
              <a:rPr sz="2500" spc="-10" dirty="0">
                <a:latin typeface="Calibri"/>
                <a:cs typeface="Calibri"/>
              </a:rPr>
              <a:t> </a:t>
            </a:r>
            <a:r>
              <a:rPr sz="2500" spc="-5" dirty="0">
                <a:latin typeface="Calibri"/>
                <a:cs typeface="Calibri"/>
              </a:rPr>
              <a:t>of</a:t>
            </a:r>
            <a:r>
              <a:rPr sz="2500" spc="-15" dirty="0">
                <a:latin typeface="Calibri"/>
                <a:cs typeface="Calibri"/>
              </a:rPr>
              <a:t> </a:t>
            </a:r>
            <a:r>
              <a:rPr sz="2500" dirty="0">
                <a:latin typeface="Calibri"/>
                <a:cs typeface="Calibri"/>
              </a:rPr>
              <a:t>a</a:t>
            </a:r>
            <a:r>
              <a:rPr sz="2500" spc="-10" dirty="0">
                <a:latin typeface="Calibri"/>
                <a:cs typeface="Calibri"/>
              </a:rPr>
              <a:t> good</a:t>
            </a:r>
            <a:endParaRPr sz="2500">
              <a:latin typeface="Calibri"/>
              <a:cs typeface="Calibri"/>
            </a:endParaRPr>
          </a:p>
          <a:p>
            <a:pPr marL="889635" lvl="1" indent="-420370">
              <a:lnSpc>
                <a:spcPct val="100000"/>
              </a:lnSpc>
              <a:spcBef>
                <a:spcPts val="1500"/>
              </a:spcBef>
              <a:buFont typeface="Arial MT"/>
              <a:buChar char="○"/>
              <a:tabLst>
                <a:tab pos="889635" algn="l"/>
                <a:tab pos="890269" algn="l"/>
              </a:tabLst>
            </a:pPr>
            <a:r>
              <a:rPr sz="2500" spc="-5" dirty="0">
                <a:latin typeface="Calibri"/>
                <a:cs typeface="Calibri"/>
              </a:rPr>
              <a:t>eg. if </a:t>
            </a:r>
            <a:r>
              <a:rPr sz="2500" spc="-10" dirty="0">
                <a:latin typeface="Calibri"/>
                <a:cs typeface="Calibri"/>
              </a:rPr>
              <a:t>income</a:t>
            </a:r>
            <a:r>
              <a:rPr sz="2500" dirty="0">
                <a:latin typeface="Calibri"/>
                <a:cs typeface="Calibri"/>
              </a:rPr>
              <a:t> </a:t>
            </a:r>
            <a:r>
              <a:rPr sz="2500" spc="-5" dirty="0">
                <a:latin typeface="Calibri"/>
                <a:cs typeface="Calibri"/>
              </a:rPr>
              <a:t>is $50</a:t>
            </a:r>
            <a:r>
              <a:rPr sz="2500" dirty="0">
                <a:latin typeface="Calibri"/>
                <a:cs typeface="Calibri"/>
              </a:rPr>
              <a:t> and</a:t>
            </a:r>
            <a:r>
              <a:rPr sz="2500" spc="-5" dirty="0">
                <a:latin typeface="Calibri"/>
                <a:cs typeface="Calibri"/>
              </a:rPr>
              <a:t> </a:t>
            </a:r>
            <a:r>
              <a:rPr sz="2500" dirty="0">
                <a:latin typeface="Calibri"/>
                <a:cs typeface="Calibri"/>
              </a:rPr>
              <a:t>a </a:t>
            </a:r>
            <a:r>
              <a:rPr sz="2500" spc="-10" dirty="0">
                <a:latin typeface="Calibri"/>
                <a:cs typeface="Calibri"/>
              </a:rPr>
              <a:t>granola</a:t>
            </a:r>
            <a:r>
              <a:rPr sz="2500" spc="-5" dirty="0">
                <a:latin typeface="Calibri"/>
                <a:cs typeface="Calibri"/>
              </a:rPr>
              <a:t> bar</a:t>
            </a:r>
            <a:r>
              <a:rPr sz="2500" dirty="0">
                <a:latin typeface="Calibri"/>
                <a:cs typeface="Calibri"/>
              </a:rPr>
              <a:t> </a:t>
            </a:r>
            <a:r>
              <a:rPr sz="2500" spc="-5" dirty="0">
                <a:latin typeface="Calibri"/>
                <a:cs typeface="Calibri"/>
              </a:rPr>
              <a:t>is $2, the</a:t>
            </a:r>
            <a:r>
              <a:rPr sz="2500" dirty="0">
                <a:latin typeface="Calibri"/>
                <a:cs typeface="Calibri"/>
              </a:rPr>
              <a:t> </a:t>
            </a:r>
            <a:r>
              <a:rPr sz="2500" spc="-15" dirty="0">
                <a:latin typeface="Calibri"/>
                <a:cs typeface="Calibri"/>
              </a:rPr>
              <a:t>real</a:t>
            </a:r>
            <a:r>
              <a:rPr sz="2500" spc="-5" dirty="0">
                <a:latin typeface="Calibri"/>
                <a:cs typeface="Calibri"/>
              </a:rPr>
              <a:t> </a:t>
            </a:r>
            <a:r>
              <a:rPr sz="2500" spc="-10" dirty="0">
                <a:latin typeface="Calibri"/>
                <a:cs typeface="Calibri"/>
              </a:rPr>
              <a:t>income</a:t>
            </a:r>
            <a:r>
              <a:rPr sz="2500" dirty="0">
                <a:latin typeface="Calibri"/>
                <a:cs typeface="Calibri"/>
              </a:rPr>
              <a:t> </a:t>
            </a:r>
            <a:r>
              <a:rPr sz="2500" spc="-5" dirty="0">
                <a:latin typeface="Calibri"/>
                <a:cs typeface="Calibri"/>
              </a:rPr>
              <a:t>in </a:t>
            </a:r>
            <a:r>
              <a:rPr sz="2500" spc="-10" dirty="0">
                <a:latin typeface="Calibri"/>
                <a:cs typeface="Calibri"/>
              </a:rPr>
              <a:t>terms</a:t>
            </a:r>
            <a:r>
              <a:rPr sz="2500" dirty="0">
                <a:latin typeface="Calibri"/>
                <a:cs typeface="Calibri"/>
              </a:rPr>
              <a:t> </a:t>
            </a:r>
            <a:r>
              <a:rPr sz="2500" spc="-5" dirty="0">
                <a:latin typeface="Calibri"/>
                <a:cs typeface="Calibri"/>
              </a:rPr>
              <a:t>of </a:t>
            </a:r>
            <a:r>
              <a:rPr sz="2500" spc="-10" dirty="0">
                <a:latin typeface="Calibri"/>
                <a:cs typeface="Calibri"/>
              </a:rPr>
              <a:t>granola</a:t>
            </a:r>
            <a:r>
              <a:rPr sz="2500" dirty="0">
                <a:latin typeface="Calibri"/>
                <a:cs typeface="Calibri"/>
              </a:rPr>
              <a:t> </a:t>
            </a:r>
            <a:r>
              <a:rPr sz="2500" spc="-15" dirty="0">
                <a:latin typeface="Calibri"/>
                <a:cs typeface="Calibri"/>
              </a:rPr>
              <a:t>bars</a:t>
            </a:r>
            <a:r>
              <a:rPr sz="2500" spc="-5" dirty="0">
                <a:latin typeface="Calibri"/>
                <a:cs typeface="Calibri"/>
              </a:rPr>
              <a:t> is 25</a:t>
            </a:r>
            <a:r>
              <a:rPr sz="2500" dirty="0">
                <a:latin typeface="Calibri"/>
                <a:cs typeface="Calibri"/>
              </a:rPr>
              <a:t> </a:t>
            </a:r>
            <a:r>
              <a:rPr sz="2500" spc="-10" dirty="0">
                <a:latin typeface="Calibri"/>
                <a:cs typeface="Calibri"/>
              </a:rPr>
              <a:t>granola</a:t>
            </a:r>
            <a:r>
              <a:rPr sz="2500" spc="-5" dirty="0">
                <a:latin typeface="Calibri"/>
                <a:cs typeface="Calibri"/>
              </a:rPr>
              <a:t> </a:t>
            </a:r>
            <a:r>
              <a:rPr sz="2500" spc="-15" dirty="0">
                <a:latin typeface="Calibri"/>
                <a:cs typeface="Calibri"/>
              </a:rPr>
              <a:t>bars</a:t>
            </a:r>
            <a:endParaRPr sz="2500">
              <a:latin typeface="Calibri"/>
              <a:cs typeface="Calibri"/>
            </a:endParaRPr>
          </a:p>
          <a:p>
            <a:pPr lvl="1">
              <a:lnSpc>
                <a:spcPct val="100000"/>
              </a:lnSpc>
              <a:buFont typeface="Arial MT"/>
              <a:buChar char="○"/>
            </a:pPr>
            <a:endParaRPr sz="2900">
              <a:latin typeface="Calibri"/>
              <a:cs typeface="Calibri"/>
            </a:endParaRPr>
          </a:p>
          <a:p>
            <a:pPr marL="432434" indent="-420370">
              <a:lnSpc>
                <a:spcPct val="100000"/>
              </a:lnSpc>
              <a:spcBef>
                <a:spcPts val="2460"/>
              </a:spcBef>
              <a:buFont typeface="Arial"/>
              <a:buChar char="●"/>
              <a:tabLst>
                <a:tab pos="432434" algn="l"/>
                <a:tab pos="433070" algn="l"/>
              </a:tabLst>
            </a:pPr>
            <a:r>
              <a:rPr sz="2500" b="1" spc="-15" dirty="0">
                <a:latin typeface="Calibri"/>
                <a:cs typeface="Calibri"/>
              </a:rPr>
              <a:t>relative</a:t>
            </a:r>
            <a:r>
              <a:rPr sz="2500" b="1" spc="-10" dirty="0">
                <a:latin typeface="Calibri"/>
                <a:cs typeface="Calibri"/>
              </a:rPr>
              <a:t> </a:t>
            </a:r>
            <a:r>
              <a:rPr sz="2500" b="1" spc="-5" dirty="0">
                <a:latin typeface="Calibri"/>
                <a:cs typeface="Calibri"/>
              </a:rPr>
              <a:t>price</a:t>
            </a:r>
            <a:r>
              <a:rPr sz="2500" spc="-5" dirty="0">
                <a:latin typeface="Calibri"/>
                <a:cs typeface="Calibri"/>
              </a:rPr>
              <a:t>: price of</a:t>
            </a:r>
            <a:r>
              <a:rPr sz="2500" spc="-10" dirty="0">
                <a:latin typeface="Calibri"/>
                <a:cs typeface="Calibri"/>
              </a:rPr>
              <a:t> good</a:t>
            </a:r>
            <a:r>
              <a:rPr sz="2500" spc="-5" dirty="0">
                <a:latin typeface="Calibri"/>
                <a:cs typeface="Calibri"/>
              </a:rPr>
              <a:t> 1/ price of</a:t>
            </a:r>
            <a:r>
              <a:rPr sz="2500" spc="-10" dirty="0">
                <a:latin typeface="Calibri"/>
                <a:cs typeface="Calibri"/>
              </a:rPr>
              <a:t> good</a:t>
            </a:r>
            <a:r>
              <a:rPr sz="2500" spc="-5" dirty="0">
                <a:latin typeface="Calibri"/>
                <a:cs typeface="Calibri"/>
              </a:rPr>
              <a:t> </a:t>
            </a:r>
            <a:r>
              <a:rPr sz="2500" dirty="0">
                <a:latin typeface="Calibri"/>
                <a:cs typeface="Calibri"/>
              </a:rPr>
              <a:t>2</a:t>
            </a:r>
            <a:endParaRPr sz="2500">
              <a:latin typeface="Calibri"/>
              <a:cs typeface="Calibri"/>
            </a:endParaRPr>
          </a:p>
          <a:p>
            <a:pPr marL="889635" indent="-420370">
              <a:lnSpc>
                <a:spcPct val="100000"/>
              </a:lnSpc>
              <a:spcBef>
                <a:spcPts val="1500"/>
              </a:spcBef>
              <a:buFont typeface="Arial"/>
              <a:buChar char="○"/>
              <a:tabLst>
                <a:tab pos="889635" algn="l"/>
                <a:tab pos="890269" algn="l"/>
              </a:tabLst>
            </a:pPr>
            <a:r>
              <a:rPr sz="2500" spc="-5" dirty="0">
                <a:latin typeface="Calibri"/>
                <a:cs typeface="Calibri"/>
              </a:rPr>
              <a:t>eg. If </a:t>
            </a:r>
            <a:r>
              <a:rPr sz="2500" dirty="0">
                <a:latin typeface="Calibri"/>
                <a:cs typeface="Calibri"/>
              </a:rPr>
              <a:t>a </a:t>
            </a:r>
            <a:r>
              <a:rPr sz="2500" spc="-10" dirty="0">
                <a:latin typeface="Calibri"/>
                <a:cs typeface="Calibri"/>
              </a:rPr>
              <a:t>movie</a:t>
            </a:r>
            <a:r>
              <a:rPr sz="2500" spc="-5" dirty="0">
                <a:latin typeface="Calibri"/>
                <a:cs typeface="Calibri"/>
              </a:rPr>
              <a:t> </a:t>
            </a:r>
            <a:r>
              <a:rPr sz="2500" spc="-20" dirty="0">
                <a:latin typeface="Calibri"/>
                <a:cs typeface="Calibri"/>
              </a:rPr>
              <a:t>ticket</a:t>
            </a:r>
            <a:r>
              <a:rPr sz="2500" dirty="0">
                <a:latin typeface="Calibri"/>
                <a:cs typeface="Calibri"/>
              </a:rPr>
              <a:t> </a:t>
            </a:r>
            <a:r>
              <a:rPr sz="2500" spc="-5" dirty="0">
                <a:latin typeface="Calibri"/>
                <a:cs typeface="Calibri"/>
              </a:rPr>
              <a:t>is $8</a:t>
            </a:r>
            <a:r>
              <a:rPr sz="2500" dirty="0">
                <a:latin typeface="Calibri"/>
                <a:cs typeface="Calibri"/>
              </a:rPr>
              <a:t> and</a:t>
            </a:r>
            <a:r>
              <a:rPr sz="2500" spc="-5" dirty="0">
                <a:latin typeface="Calibri"/>
                <a:cs typeface="Calibri"/>
              </a:rPr>
              <a:t> </a:t>
            </a:r>
            <a:r>
              <a:rPr sz="2500" dirty="0">
                <a:latin typeface="Calibri"/>
                <a:cs typeface="Calibri"/>
              </a:rPr>
              <a:t>a </a:t>
            </a:r>
            <a:r>
              <a:rPr sz="2500" spc="-10" dirty="0">
                <a:latin typeface="Calibri"/>
                <a:cs typeface="Calibri"/>
              </a:rPr>
              <a:t>granola</a:t>
            </a:r>
            <a:r>
              <a:rPr sz="2500" spc="-5" dirty="0">
                <a:latin typeface="Calibri"/>
                <a:cs typeface="Calibri"/>
              </a:rPr>
              <a:t> bar is</a:t>
            </a:r>
            <a:r>
              <a:rPr sz="2500" dirty="0">
                <a:latin typeface="Calibri"/>
                <a:cs typeface="Calibri"/>
              </a:rPr>
              <a:t> </a:t>
            </a:r>
            <a:r>
              <a:rPr sz="2500" spc="-5" dirty="0">
                <a:latin typeface="Calibri"/>
                <a:cs typeface="Calibri"/>
              </a:rPr>
              <a:t>$2, the</a:t>
            </a:r>
            <a:r>
              <a:rPr sz="2500" dirty="0">
                <a:latin typeface="Calibri"/>
                <a:cs typeface="Calibri"/>
              </a:rPr>
              <a:t> </a:t>
            </a:r>
            <a:r>
              <a:rPr sz="2500" spc="-15" dirty="0">
                <a:latin typeface="Calibri"/>
                <a:cs typeface="Calibri"/>
              </a:rPr>
              <a:t>relative</a:t>
            </a:r>
            <a:r>
              <a:rPr sz="2500" spc="-5" dirty="0">
                <a:latin typeface="Calibri"/>
                <a:cs typeface="Calibri"/>
              </a:rPr>
              <a:t> price</a:t>
            </a:r>
            <a:r>
              <a:rPr sz="2500" dirty="0">
                <a:latin typeface="Calibri"/>
                <a:cs typeface="Calibri"/>
              </a:rPr>
              <a:t> </a:t>
            </a:r>
            <a:r>
              <a:rPr sz="2500" spc="-5" dirty="0">
                <a:latin typeface="Calibri"/>
                <a:cs typeface="Calibri"/>
              </a:rPr>
              <a:t>of </a:t>
            </a:r>
            <a:r>
              <a:rPr sz="2500" dirty="0">
                <a:latin typeface="Calibri"/>
                <a:cs typeface="Calibri"/>
              </a:rPr>
              <a:t>a </a:t>
            </a:r>
            <a:r>
              <a:rPr sz="2500" spc="-10" dirty="0">
                <a:latin typeface="Calibri"/>
                <a:cs typeface="Calibri"/>
              </a:rPr>
              <a:t>granola</a:t>
            </a:r>
            <a:r>
              <a:rPr sz="2500" spc="-5" dirty="0">
                <a:latin typeface="Calibri"/>
                <a:cs typeface="Calibri"/>
              </a:rPr>
              <a:t> bar is</a:t>
            </a:r>
            <a:r>
              <a:rPr sz="2500" dirty="0">
                <a:latin typeface="Calibri"/>
                <a:cs typeface="Calibri"/>
              </a:rPr>
              <a:t> 4</a:t>
            </a:r>
            <a:r>
              <a:rPr sz="2500" spc="-5" dirty="0">
                <a:latin typeface="Calibri"/>
                <a:cs typeface="Calibri"/>
              </a:rPr>
              <a:t> </a:t>
            </a:r>
            <a:r>
              <a:rPr sz="2500" spc="-10" dirty="0">
                <a:latin typeface="Calibri"/>
                <a:cs typeface="Calibri"/>
              </a:rPr>
              <a:t>movie</a:t>
            </a:r>
            <a:r>
              <a:rPr sz="2500" dirty="0">
                <a:latin typeface="Calibri"/>
                <a:cs typeface="Calibri"/>
              </a:rPr>
              <a:t> </a:t>
            </a:r>
            <a:r>
              <a:rPr sz="2500" spc="-20" dirty="0">
                <a:latin typeface="Calibri"/>
                <a:cs typeface="Calibri"/>
              </a:rPr>
              <a:t>tickets</a:t>
            </a:r>
            <a:endParaRPr sz="25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469792"/>
            <a:ext cx="18288635" cy="5817235"/>
            <a:chOff x="0" y="4469792"/>
            <a:chExt cx="18288635" cy="5817235"/>
          </a:xfrm>
        </p:grpSpPr>
        <p:pic>
          <p:nvPicPr>
            <p:cNvPr id="3" name="object 3"/>
            <p:cNvPicPr/>
            <p:nvPr/>
          </p:nvPicPr>
          <p:blipFill>
            <a:blip r:embed="rId2" cstate="print"/>
            <a:stretch>
              <a:fillRect/>
            </a:stretch>
          </p:blipFill>
          <p:spPr>
            <a:xfrm>
              <a:off x="2888500" y="4530874"/>
              <a:ext cx="4574059" cy="4456638"/>
            </a:xfrm>
            <a:prstGeom prst="rect">
              <a:avLst/>
            </a:prstGeom>
          </p:spPr>
        </p:pic>
        <p:pic>
          <p:nvPicPr>
            <p:cNvPr id="4" name="object 4"/>
            <p:cNvPicPr/>
            <p:nvPr/>
          </p:nvPicPr>
          <p:blipFill>
            <a:blip r:embed="rId3" cstate="print"/>
            <a:stretch>
              <a:fillRect/>
            </a:stretch>
          </p:blipFill>
          <p:spPr>
            <a:xfrm>
              <a:off x="10653074" y="4469792"/>
              <a:ext cx="4553537" cy="4502232"/>
            </a:xfrm>
            <a:prstGeom prst="rect">
              <a:avLst/>
            </a:prstGeom>
          </p:spPr>
        </p:pic>
      </p:grpSp>
      <p:sp>
        <p:nvSpPr>
          <p:cNvPr id="5" name="object 5"/>
          <p:cNvSpPr txBox="1">
            <a:spLocks noGrp="1"/>
          </p:cNvSpPr>
          <p:nvPr>
            <p:ph type="title"/>
          </p:nvPr>
        </p:nvSpPr>
        <p:spPr>
          <a:xfrm>
            <a:off x="984725" y="882009"/>
            <a:ext cx="1055814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15"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5" dirty="0">
                <a:latin typeface="Calibri"/>
                <a:cs typeface="Calibri"/>
              </a:rPr>
              <a:t> </a:t>
            </a:r>
            <a:r>
              <a:rPr sz="4100" spc="-10" dirty="0">
                <a:latin typeface="Calibri"/>
                <a:cs typeface="Calibri"/>
              </a:rPr>
              <a:t>Changes </a:t>
            </a:r>
            <a:r>
              <a:rPr sz="4100" spc="-20" dirty="0">
                <a:latin typeface="Calibri"/>
                <a:cs typeface="Calibri"/>
              </a:rPr>
              <a:t>to </a:t>
            </a:r>
            <a:r>
              <a:rPr sz="4100" spc="-10" dirty="0">
                <a:latin typeface="Calibri"/>
                <a:cs typeface="Calibri"/>
              </a:rPr>
              <a:t>the</a:t>
            </a:r>
            <a:r>
              <a:rPr sz="4100" spc="-15" dirty="0">
                <a:latin typeface="Calibri"/>
                <a:cs typeface="Calibri"/>
              </a:rPr>
              <a:t> Budget</a:t>
            </a:r>
            <a:r>
              <a:rPr sz="4100" spc="-20" dirty="0">
                <a:latin typeface="Calibri"/>
                <a:cs typeface="Calibri"/>
              </a:rPr>
              <a:t> </a:t>
            </a:r>
            <a:r>
              <a:rPr sz="4100" spc="-5" dirty="0">
                <a:latin typeface="Calibri"/>
                <a:cs typeface="Calibri"/>
              </a:rPr>
              <a:t>Line</a:t>
            </a:r>
            <a:endParaRPr sz="4100">
              <a:latin typeface="Calibri"/>
              <a:cs typeface="Calibri"/>
            </a:endParaRPr>
          </a:p>
        </p:txBody>
      </p:sp>
      <p:graphicFrame>
        <p:nvGraphicFramePr>
          <p:cNvPr id="6" name="object 6"/>
          <p:cNvGraphicFramePr>
            <a:graphicFrameLocks noGrp="1"/>
          </p:cNvGraphicFramePr>
          <p:nvPr/>
        </p:nvGraphicFramePr>
        <p:xfrm>
          <a:off x="1315587" y="1986000"/>
          <a:ext cx="15647668" cy="2118273"/>
        </p:xfrm>
        <a:graphic>
          <a:graphicData uri="http://schemas.openxmlformats.org/drawingml/2006/table">
            <a:tbl>
              <a:tblPr firstRow="1" bandRow="1">
                <a:tableStyleId>{2D5ABB26-0587-4C30-8999-92F81FD0307C}</a:tableStyleId>
              </a:tblPr>
              <a:tblGrid>
                <a:gridCol w="7830184">
                  <a:extLst>
                    <a:ext uri="{9D8B030D-6E8A-4147-A177-3AD203B41FA5}">
                      <a16:colId xmlns:a16="http://schemas.microsoft.com/office/drawing/2014/main" val="20000"/>
                    </a:ext>
                  </a:extLst>
                </a:gridCol>
                <a:gridCol w="7817484">
                  <a:extLst>
                    <a:ext uri="{9D8B030D-6E8A-4147-A177-3AD203B41FA5}">
                      <a16:colId xmlns:a16="http://schemas.microsoft.com/office/drawing/2014/main" val="20001"/>
                    </a:ext>
                  </a:extLst>
                </a:gridCol>
              </a:tblGrid>
              <a:tr h="533349">
                <a:tc>
                  <a:txBody>
                    <a:bodyPr/>
                    <a:lstStyle/>
                    <a:p>
                      <a:pPr algn="ctr">
                        <a:lnSpc>
                          <a:spcPct val="100000"/>
                        </a:lnSpc>
                        <a:spcBef>
                          <a:spcPts val="580"/>
                        </a:spcBef>
                      </a:pPr>
                      <a:r>
                        <a:rPr sz="2300" b="1" spc="-10" dirty="0">
                          <a:latin typeface="Calibri"/>
                          <a:cs typeface="Calibri"/>
                        </a:rPr>
                        <a:t>Changes</a:t>
                      </a:r>
                      <a:r>
                        <a:rPr sz="2300" b="1" spc="-30" dirty="0">
                          <a:latin typeface="Calibri"/>
                          <a:cs typeface="Calibri"/>
                        </a:rPr>
                        <a:t> </a:t>
                      </a:r>
                      <a:r>
                        <a:rPr sz="2300" b="1" spc="-5" dirty="0">
                          <a:latin typeface="Calibri"/>
                          <a:cs typeface="Calibri"/>
                        </a:rPr>
                        <a:t>in</a:t>
                      </a:r>
                      <a:r>
                        <a:rPr sz="2300" b="1" spc="-25" dirty="0">
                          <a:latin typeface="Calibri"/>
                          <a:cs typeface="Calibri"/>
                        </a:rPr>
                        <a:t> </a:t>
                      </a:r>
                      <a:r>
                        <a:rPr sz="2300" b="1" spc="-5" dirty="0">
                          <a:latin typeface="Calibri"/>
                          <a:cs typeface="Calibri"/>
                        </a:rPr>
                        <a:t>Prices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0" dirty="0">
                          <a:latin typeface="Calibri"/>
                          <a:cs typeface="Calibri"/>
                        </a:rPr>
                        <a:t>Changes</a:t>
                      </a:r>
                      <a:r>
                        <a:rPr sz="2300" b="1" spc="-25" dirty="0">
                          <a:latin typeface="Calibri"/>
                          <a:cs typeface="Calibri"/>
                        </a:rPr>
                        <a:t> </a:t>
                      </a:r>
                      <a:r>
                        <a:rPr sz="2300" b="1" spc="-5" dirty="0">
                          <a:latin typeface="Calibri"/>
                          <a:cs typeface="Calibri"/>
                        </a:rPr>
                        <a:t>in</a:t>
                      </a:r>
                      <a:r>
                        <a:rPr sz="2300" b="1" spc="-20" dirty="0">
                          <a:latin typeface="Calibri"/>
                          <a:cs typeface="Calibri"/>
                        </a:rPr>
                        <a:t> </a:t>
                      </a:r>
                      <a:r>
                        <a:rPr sz="2300" b="1" spc="-10" dirty="0">
                          <a:latin typeface="Calibri"/>
                          <a:cs typeface="Calibri"/>
                        </a:rPr>
                        <a:t>Income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924">
                <a:tc>
                  <a:txBody>
                    <a:bodyPr/>
                    <a:lstStyle/>
                    <a:p>
                      <a:pPr marL="542925" indent="-405130">
                        <a:lnSpc>
                          <a:spcPct val="100000"/>
                        </a:lnSpc>
                        <a:spcBef>
                          <a:spcPts val="580"/>
                        </a:spcBef>
                        <a:buFont typeface="Arial MT"/>
                        <a:buChar char="●"/>
                        <a:tabLst>
                          <a:tab pos="542290" algn="l"/>
                          <a:tab pos="542925" algn="l"/>
                        </a:tabLst>
                      </a:pPr>
                      <a:r>
                        <a:rPr sz="2300" spc="-5" dirty="0">
                          <a:latin typeface="Calibri"/>
                          <a:cs typeface="Calibri"/>
                        </a:rPr>
                        <a:t>Price</a:t>
                      </a:r>
                      <a:r>
                        <a:rPr sz="2300" spc="-10" dirty="0">
                          <a:latin typeface="Calibri"/>
                          <a:cs typeface="Calibri"/>
                        </a:rPr>
                        <a:t> changes</a:t>
                      </a:r>
                      <a:r>
                        <a:rPr sz="2300" spc="-5" dirty="0">
                          <a:latin typeface="Calibri"/>
                          <a:cs typeface="Calibri"/>
                        </a:rPr>
                        <a:t> </a:t>
                      </a:r>
                      <a:r>
                        <a:rPr sz="2300" dirty="0">
                          <a:latin typeface="Calibri"/>
                          <a:cs typeface="Calibri"/>
                        </a:rPr>
                        <a:t>&gt;</a:t>
                      </a:r>
                      <a:r>
                        <a:rPr sz="2300" spc="-5" dirty="0">
                          <a:latin typeface="Calibri"/>
                          <a:cs typeface="Calibri"/>
                        </a:rPr>
                        <a:t> </a:t>
                      </a:r>
                      <a:r>
                        <a:rPr sz="2300" spc="-15" dirty="0">
                          <a:latin typeface="Calibri"/>
                          <a:cs typeface="Calibri"/>
                        </a:rPr>
                        <a:t>relative</a:t>
                      </a:r>
                      <a:r>
                        <a:rPr sz="2300" spc="-10" dirty="0">
                          <a:latin typeface="Calibri"/>
                          <a:cs typeface="Calibri"/>
                        </a:rPr>
                        <a:t> </a:t>
                      </a:r>
                      <a:r>
                        <a:rPr sz="2300" spc="-5" dirty="0">
                          <a:latin typeface="Calibri"/>
                          <a:cs typeface="Calibri"/>
                        </a:rPr>
                        <a:t>price </a:t>
                      </a:r>
                      <a:r>
                        <a:rPr sz="2300" spc="-10" dirty="0">
                          <a:latin typeface="Calibri"/>
                          <a:cs typeface="Calibri"/>
                        </a:rPr>
                        <a:t>changes</a:t>
                      </a:r>
                      <a:r>
                        <a:rPr sz="2300" spc="-5" dirty="0">
                          <a:latin typeface="Calibri"/>
                          <a:cs typeface="Calibri"/>
                        </a:rPr>
                        <a:t> </a:t>
                      </a:r>
                      <a:r>
                        <a:rPr sz="2300" dirty="0">
                          <a:latin typeface="Calibri"/>
                          <a:cs typeface="Calibri"/>
                        </a:rPr>
                        <a:t>&gt;</a:t>
                      </a:r>
                      <a:r>
                        <a:rPr sz="2300" spc="-10" dirty="0">
                          <a:latin typeface="Calibri"/>
                          <a:cs typeface="Calibri"/>
                        </a:rPr>
                        <a:t> </a:t>
                      </a:r>
                      <a:r>
                        <a:rPr sz="2300" spc="-5" dirty="0">
                          <a:latin typeface="Calibri"/>
                          <a:cs typeface="Calibri"/>
                        </a:rPr>
                        <a:t>slope </a:t>
                      </a:r>
                      <a:r>
                        <a:rPr sz="2300" spc="-10" dirty="0">
                          <a:latin typeface="Calibri"/>
                          <a:cs typeface="Calibri"/>
                        </a:rPr>
                        <a:t>changes</a:t>
                      </a:r>
                      <a:endParaRPr sz="2300">
                        <a:latin typeface="Calibri"/>
                        <a:cs typeface="Calibri"/>
                      </a:endParaRPr>
                    </a:p>
                    <a:p>
                      <a:pPr marL="542925" indent="-405130">
                        <a:lnSpc>
                          <a:spcPct val="100000"/>
                        </a:lnSpc>
                        <a:buFont typeface="Arial MT"/>
                        <a:buChar char="●"/>
                        <a:tabLst>
                          <a:tab pos="542290" algn="l"/>
                          <a:tab pos="542925" algn="l"/>
                        </a:tabLst>
                      </a:pPr>
                      <a:r>
                        <a:rPr sz="2300" spc="-5" dirty="0">
                          <a:latin typeface="Calibri"/>
                          <a:cs typeface="Calibri"/>
                        </a:rPr>
                        <a:t>Price</a:t>
                      </a:r>
                      <a:r>
                        <a:rPr sz="2300" spc="-10" dirty="0">
                          <a:latin typeface="Calibri"/>
                          <a:cs typeface="Calibri"/>
                        </a:rPr>
                        <a:t> </a:t>
                      </a:r>
                      <a:r>
                        <a:rPr sz="2300" spc="-5" dirty="0">
                          <a:latin typeface="Calibri"/>
                          <a:cs typeface="Calibri"/>
                        </a:rPr>
                        <a:t>of the </a:t>
                      </a:r>
                      <a:r>
                        <a:rPr sz="2300" spc="-10" dirty="0">
                          <a:latin typeface="Calibri"/>
                          <a:cs typeface="Calibri"/>
                        </a:rPr>
                        <a:t>good </a:t>
                      </a:r>
                      <a:r>
                        <a:rPr sz="2300" spc="-5" dirty="0">
                          <a:latin typeface="Calibri"/>
                          <a:cs typeface="Calibri"/>
                        </a:rPr>
                        <a:t>on the </a:t>
                      </a:r>
                      <a:r>
                        <a:rPr sz="2300" spc="-20" dirty="0">
                          <a:latin typeface="Calibri"/>
                          <a:cs typeface="Calibri"/>
                        </a:rPr>
                        <a:t>x-axis</a:t>
                      </a:r>
                      <a:r>
                        <a:rPr sz="2300" spc="-10" dirty="0">
                          <a:latin typeface="Calibri"/>
                          <a:cs typeface="Calibri"/>
                        </a:rPr>
                        <a:t> </a:t>
                      </a:r>
                      <a:r>
                        <a:rPr sz="2300" spc="-15" dirty="0">
                          <a:latin typeface="Calibri"/>
                          <a:cs typeface="Calibri"/>
                        </a:rPr>
                        <a:t>drops</a:t>
                      </a:r>
                      <a:r>
                        <a:rPr sz="2300" spc="40" dirty="0">
                          <a:latin typeface="Calibri"/>
                          <a:cs typeface="Calibri"/>
                        </a:rPr>
                        <a:t> </a:t>
                      </a:r>
                      <a:r>
                        <a:rPr sz="2300" dirty="0">
                          <a:latin typeface="Arial MT"/>
                          <a:cs typeface="Arial MT"/>
                        </a:rPr>
                        <a:t>→</a:t>
                      </a:r>
                      <a:r>
                        <a:rPr sz="2300" spc="-120" dirty="0">
                          <a:latin typeface="Arial MT"/>
                          <a:cs typeface="Arial MT"/>
                        </a:rPr>
                        <a:t> </a:t>
                      </a:r>
                      <a:r>
                        <a:rPr sz="2300" spc="-10" dirty="0">
                          <a:latin typeface="Calibri"/>
                          <a:cs typeface="Calibri"/>
                        </a:rPr>
                        <a:t>budget </a:t>
                      </a:r>
                      <a:r>
                        <a:rPr sz="2300" spc="-5" dirty="0">
                          <a:latin typeface="Calibri"/>
                          <a:cs typeface="Calibri"/>
                        </a:rPr>
                        <a:t>line </a:t>
                      </a:r>
                      <a:r>
                        <a:rPr sz="2300" spc="-15" dirty="0">
                          <a:latin typeface="Calibri"/>
                          <a:cs typeface="Calibri"/>
                        </a:rPr>
                        <a:t>flattens</a:t>
                      </a:r>
                      <a:endParaRPr sz="2300">
                        <a:latin typeface="Calibri"/>
                        <a:cs typeface="Calibri"/>
                      </a:endParaRPr>
                    </a:p>
                    <a:p>
                      <a:pPr marL="542925" marR="780415" indent="-405130">
                        <a:lnSpc>
                          <a:spcPct val="100000"/>
                        </a:lnSpc>
                        <a:buFont typeface="Arial MT"/>
                        <a:buChar char="●"/>
                        <a:tabLst>
                          <a:tab pos="542290" algn="l"/>
                          <a:tab pos="542925" algn="l"/>
                        </a:tabLst>
                      </a:pPr>
                      <a:r>
                        <a:rPr sz="2300" spc="-5" dirty="0">
                          <a:latin typeface="Calibri"/>
                          <a:cs typeface="Calibri"/>
                        </a:rPr>
                        <a:t>Price of the </a:t>
                      </a:r>
                      <a:r>
                        <a:rPr sz="2300" spc="-10" dirty="0">
                          <a:latin typeface="Calibri"/>
                          <a:cs typeface="Calibri"/>
                        </a:rPr>
                        <a:t>good </a:t>
                      </a:r>
                      <a:r>
                        <a:rPr sz="2300" spc="-5" dirty="0">
                          <a:latin typeface="Calibri"/>
                          <a:cs typeface="Calibri"/>
                        </a:rPr>
                        <a:t>on the </a:t>
                      </a:r>
                      <a:r>
                        <a:rPr sz="2300" spc="-20" dirty="0">
                          <a:latin typeface="Calibri"/>
                          <a:cs typeface="Calibri"/>
                        </a:rPr>
                        <a:t>x-axis </a:t>
                      </a:r>
                      <a:r>
                        <a:rPr sz="2300" spc="-5" dirty="0">
                          <a:latin typeface="Calibri"/>
                          <a:cs typeface="Calibri"/>
                        </a:rPr>
                        <a:t>rises </a:t>
                      </a:r>
                      <a:r>
                        <a:rPr sz="2300" dirty="0">
                          <a:latin typeface="Arial MT"/>
                          <a:cs typeface="Arial MT"/>
                        </a:rPr>
                        <a:t>→ </a:t>
                      </a:r>
                      <a:r>
                        <a:rPr sz="2300" spc="-10" dirty="0">
                          <a:latin typeface="Calibri"/>
                          <a:cs typeface="Calibri"/>
                        </a:rPr>
                        <a:t>budget </a:t>
                      </a:r>
                      <a:r>
                        <a:rPr sz="2300" spc="-5" dirty="0">
                          <a:latin typeface="Calibri"/>
                          <a:cs typeface="Calibri"/>
                        </a:rPr>
                        <a:t>line </a:t>
                      </a:r>
                      <a:r>
                        <a:rPr sz="2300" spc="-15" dirty="0">
                          <a:latin typeface="Calibri"/>
                          <a:cs typeface="Calibri"/>
                        </a:rPr>
                        <a:t>gets </a:t>
                      </a:r>
                      <a:r>
                        <a:rPr sz="2300" spc="-505" dirty="0">
                          <a:latin typeface="Calibri"/>
                          <a:cs typeface="Calibri"/>
                        </a:rPr>
                        <a:t> </a:t>
                      </a:r>
                      <a:r>
                        <a:rPr sz="2300" spc="-15" dirty="0">
                          <a:latin typeface="Calibri"/>
                          <a:cs typeface="Calibri"/>
                        </a:rPr>
                        <a:t>steeper</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05130">
                        <a:lnSpc>
                          <a:spcPct val="100000"/>
                        </a:lnSpc>
                        <a:spcBef>
                          <a:spcPts val="580"/>
                        </a:spcBef>
                        <a:buFont typeface="Arial MT"/>
                        <a:buChar char="●"/>
                        <a:tabLst>
                          <a:tab pos="542290" algn="l"/>
                          <a:tab pos="542925" algn="l"/>
                        </a:tabLst>
                      </a:pPr>
                      <a:r>
                        <a:rPr sz="2300" spc="-10" dirty="0">
                          <a:latin typeface="Calibri"/>
                          <a:cs typeface="Calibri"/>
                        </a:rPr>
                        <a:t>Income</a:t>
                      </a:r>
                      <a:r>
                        <a:rPr sz="2300" spc="-5" dirty="0">
                          <a:latin typeface="Calibri"/>
                          <a:cs typeface="Calibri"/>
                        </a:rPr>
                        <a:t> </a:t>
                      </a:r>
                      <a:r>
                        <a:rPr sz="2300" spc="-10" dirty="0">
                          <a:latin typeface="Calibri"/>
                          <a:cs typeface="Calibri"/>
                        </a:rPr>
                        <a:t>changes</a:t>
                      </a:r>
                      <a:r>
                        <a:rPr sz="2300" spc="-5" dirty="0">
                          <a:latin typeface="Calibri"/>
                          <a:cs typeface="Calibri"/>
                        </a:rPr>
                        <a:t> </a:t>
                      </a:r>
                      <a:r>
                        <a:rPr sz="2300" dirty="0">
                          <a:latin typeface="Calibri"/>
                          <a:cs typeface="Calibri"/>
                        </a:rPr>
                        <a:t>&gt;</a:t>
                      </a:r>
                      <a:r>
                        <a:rPr sz="2300" spc="-5" dirty="0">
                          <a:latin typeface="Calibri"/>
                          <a:cs typeface="Calibri"/>
                        </a:rPr>
                        <a:t> </a:t>
                      </a:r>
                      <a:r>
                        <a:rPr sz="2300" spc="-15" dirty="0">
                          <a:latin typeface="Calibri"/>
                          <a:cs typeface="Calibri"/>
                        </a:rPr>
                        <a:t>real</a:t>
                      </a:r>
                      <a:r>
                        <a:rPr sz="2300" spc="-5" dirty="0">
                          <a:latin typeface="Calibri"/>
                          <a:cs typeface="Calibri"/>
                        </a:rPr>
                        <a:t> </a:t>
                      </a:r>
                      <a:r>
                        <a:rPr sz="2300" spc="-10" dirty="0">
                          <a:latin typeface="Calibri"/>
                          <a:cs typeface="Calibri"/>
                        </a:rPr>
                        <a:t>income</a:t>
                      </a:r>
                      <a:r>
                        <a:rPr sz="2300" spc="-5" dirty="0">
                          <a:latin typeface="Calibri"/>
                          <a:cs typeface="Calibri"/>
                        </a:rPr>
                        <a:t> </a:t>
                      </a:r>
                      <a:r>
                        <a:rPr sz="2300" spc="-10" dirty="0">
                          <a:latin typeface="Calibri"/>
                          <a:cs typeface="Calibri"/>
                        </a:rPr>
                        <a:t>changes</a:t>
                      </a:r>
                      <a:r>
                        <a:rPr sz="2300" spc="-5" dirty="0">
                          <a:latin typeface="Calibri"/>
                          <a:cs typeface="Calibri"/>
                        </a:rPr>
                        <a:t> </a:t>
                      </a:r>
                      <a:r>
                        <a:rPr sz="2300" dirty="0">
                          <a:latin typeface="Calibri"/>
                          <a:cs typeface="Calibri"/>
                        </a:rPr>
                        <a:t>&gt;</a:t>
                      </a:r>
                      <a:r>
                        <a:rPr sz="2300" spc="-5" dirty="0">
                          <a:latin typeface="Calibri"/>
                          <a:cs typeface="Calibri"/>
                        </a:rPr>
                        <a:t> </a:t>
                      </a:r>
                      <a:r>
                        <a:rPr sz="2300" spc="-10" dirty="0">
                          <a:latin typeface="Calibri"/>
                          <a:cs typeface="Calibri"/>
                        </a:rPr>
                        <a:t>budget</a:t>
                      </a:r>
                      <a:r>
                        <a:rPr sz="2300" spc="-5" dirty="0">
                          <a:latin typeface="Calibri"/>
                          <a:cs typeface="Calibri"/>
                        </a:rPr>
                        <a:t> line shifts</a:t>
                      </a:r>
                      <a:endParaRPr sz="2300">
                        <a:latin typeface="Calibri"/>
                        <a:cs typeface="Calibri"/>
                      </a:endParaRPr>
                    </a:p>
                    <a:p>
                      <a:pPr marL="542925" indent="-405130">
                        <a:lnSpc>
                          <a:spcPct val="100000"/>
                        </a:lnSpc>
                        <a:buFont typeface="Arial MT"/>
                        <a:buChar char="●"/>
                        <a:tabLst>
                          <a:tab pos="542290" algn="l"/>
                          <a:tab pos="542925" algn="l"/>
                        </a:tabLst>
                      </a:pPr>
                      <a:r>
                        <a:rPr sz="2300" spc="-10" dirty="0">
                          <a:latin typeface="Calibri"/>
                          <a:cs typeface="Calibri"/>
                        </a:rPr>
                        <a:t>income increases</a:t>
                      </a:r>
                      <a:r>
                        <a:rPr sz="2300" spc="10" dirty="0">
                          <a:latin typeface="Calibri"/>
                          <a:cs typeface="Calibri"/>
                        </a:rPr>
                        <a:t> </a:t>
                      </a:r>
                      <a:r>
                        <a:rPr sz="2300" dirty="0">
                          <a:latin typeface="Arial MT"/>
                          <a:cs typeface="Arial MT"/>
                        </a:rPr>
                        <a:t>→</a:t>
                      </a:r>
                      <a:r>
                        <a:rPr sz="2300" spc="-125" dirty="0">
                          <a:latin typeface="Arial MT"/>
                          <a:cs typeface="Arial MT"/>
                        </a:rPr>
                        <a:t> </a:t>
                      </a:r>
                      <a:r>
                        <a:rPr sz="2300" spc="-10" dirty="0">
                          <a:latin typeface="Calibri"/>
                          <a:cs typeface="Calibri"/>
                        </a:rPr>
                        <a:t>budget </a:t>
                      </a:r>
                      <a:r>
                        <a:rPr sz="2300" spc="-5" dirty="0">
                          <a:latin typeface="Calibri"/>
                          <a:cs typeface="Calibri"/>
                        </a:rPr>
                        <a:t>line</a:t>
                      </a:r>
                      <a:r>
                        <a:rPr sz="2300" spc="-10" dirty="0">
                          <a:latin typeface="Calibri"/>
                          <a:cs typeface="Calibri"/>
                        </a:rPr>
                        <a:t> </a:t>
                      </a:r>
                      <a:r>
                        <a:rPr sz="2300" spc="-5" dirty="0">
                          <a:latin typeface="Calibri"/>
                          <a:cs typeface="Calibri"/>
                        </a:rPr>
                        <a:t>shifts </a:t>
                      </a:r>
                      <a:r>
                        <a:rPr sz="2300" spc="-10" dirty="0">
                          <a:latin typeface="Calibri"/>
                          <a:cs typeface="Calibri"/>
                        </a:rPr>
                        <a:t>right</a:t>
                      </a:r>
                      <a:endParaRPr sz="2300">
                        <a:latin typeface="Calibri"/>
                        <a:cs typeface="Calibri"/>
                      </a:endParaRPr>
                    </a:p>
                    <a:p>
                      <a:pPr marL="542925" indent="-405130">
                        <a:lnSpc>
                          <a:spcPct val="100000"/>
                        </a:lnSpc>
                        <a:buFont typeface="Arial MT"/>
                        <a:buChar char="●"/>
                        <a:tabLst>
                          <a:tab pos="542290" algn="l"/>
                          <a:tab pos="542925" algn="l"/>
                        </a:tabLst>
                      </a:pPr>
                      <a:r>
                        <a:rPr sz="2300" spc="-10" dirty="0">
                          <a:latin typeface="Calibri"/>
                          <a:cs typeface="Calibri"/>
                        </a:rPr>
                        <a:t>income decreases</a:t>
                      </a:r>
                      <a:r>
                        <a:rPr sz="2300" spc="10" dirty="0">
                          <a:latin typeface="Calibri"/>
                          <a:cs typeface="Calibri"/>
                        </a:rPr>
                        <a:t> </a:t>
                      </a:r>
                      <a:r>
                        <a:rPr sz="2300" dirty="0">
                          <a:latin typeface="Arial MT"/>
                          <a:cs typeface="Arial MT"/>
                        </a:rPr>
                        <a:t>→</a:t>
                      </a:r>
                      <a:r>
                        <a:rPr sz="2300" spc="-125" dirty="0">
                          <a:latin typeface="Arial MT"/>
                          <a:cs typeface="Arial MT"/>
                        </a:rPr>
                        <a:t> </a:t>
                      </a:r>
                      <a:r>
                        <a:rPr sz="2300" spc="-10" dirty="0">
                          <a:latin typeface="Calibri"/>
                          <a:cs typeface="Calibri"/>
                        </a:rPr>
                        <a:t>budget </a:t>
                      </a:r>
                      <a:r>
                        <a:rPr sz="2300" spc="-5" dirty="0">
                          <a:latin typeface="Calibri"/>
                          <a:cs typeface="Calibri"/>
                        </a:rPr>
                        <a:t>line</a:t>
                      </a:r>
                      <a:r>
                        <a:rPr sz="2300" spc="-10" dirty="0">
                          <a:latin typeface="Calibri"/>
                          <a:cs typeface="Calibri"/>
                        </a:rPr>
                        <a:t> </a:t>
                      </a:r>
                      <a:r>
                        <a:rPr sz="2300" spc="-5" dirty="0">
                          <a:latin typeface="Calibri"/>
                          <a:cs typeface="Calibri"/>
                        </a:rPr>
                        <a:t>shifts</a:t>
                      </a:r>
                      <a:r>
                        <a:rPr sz="2300" spc="-10" dirty="0">
                          <a:latin typeface="Calibri"/>
                          <a:cs typeface="Calibri"/>
                        </a:rPr>
                        <a:t> left</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725" y="882009"/>
            <a:ext cx="1245870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5" dirty="0">
                <a:latin typeface="Calibri"/>
                <a:cs typeface="Calibri"/>
              </a:rPr>
              <a:t> </a:t>
            </a:r>
            <a:r>
              <a:rPr sz="4100" spc="-10" dirty="0">
                <a:latin typeface="Calibri"/>
                <a:cs typeface="Calibri"/>
              </a:rPr>
              <a:t>Utility</a:t>
            </a:r>
            <a:r>
              <a:rPr sz="4100" spc="-15" dirty="0">
                <a:latin typeface="Calibri"/>
                <a:cs typeface="Calibri"/>
              </a:rPr>
              <a:t> </a:t>
            </a:r>
            <a:r>
              <a:rPr sz="4100" dirty="0">
                <a:latin typeface="Calibri"/>
                <a:cs typeface="Calibri"/>
              </a:rPr>
              <a:t>&amp;</a:t>
            </a:r>
            <a:r>
              <a:rPr sz="4100" spc="-15" dirty="0">
                <a:latin typeface="Calibri"/>
                <a:cs typeface="Calibri"/>
              </a:rPr>
              <a:t> </a:t>
            </a:r>
            <a:r>
              <a:rPr sz="4100" spc="-5" dirty="0">
                <a:latin typeface="Calibri"/>
                <a:cs typeface="Calibri"/>
              </a:rPr>
              <a:t>Demand </a:t>
            </a:r>
            <a:r>
              <a:rPr sz="4100" dirty="0">
                <a:latin typeface="Calibri"/>
                <a:cs typeface="Calibri"/>
              </a:rPr>
              <a:t>-</a:t>
            </a:r>
            <a:r>
              <a:rPr sz="4100" spc="-10" dirty="0">
                <a:latin typeface="Calibri"/>
                <a:cs typeface="Calibri"/>
              </a:rPr>
              <a:t> </a:t>
            </a:r>
            <a:r>
              <a:rPr sz="4100" spc="-25" dirty="0">
                <a:latin typeface="Calibri"/>
                <a:cs typeface="Calibri"/>
              </a:rPr>
              <a:t>Preferences</a:t>
            </a:r>
            <a:r>
              <a:rPr sz="4100" spc="-10" dirty="0">
                <a:latin typeface="Calibri"/>
                <a:cs typeface="Calibri"/>
              </a:rPr>
              <a:t> and</a:t>
            </a:r>
            <a:r>
              <a:rPr sz="4100" spc="-15" dirty="0">
                <a:latin typeface="Calibri"/>
                <a:cs typeface="Calibri"/>
              </a:rPr>
              <a:t> Indifference</a:t>
            </a:r>
            <a:r>
              <a:rPr sz="4100" spc="-5" dirty="0">
                <a:latin typeface="Calibri"/>
                <a:cs typeface="Calibri"/>
              </a:rPr>
              <a:t> Curves</a:t>
            </a:r>
            <a:endParaRPr sz="4100">
              <a:latin typeface="Calibri"/>
              <a:cs typeface="Calibri"/>
            </a:endParaRPr>
          </a:p>
        </p:txBody>
      </p:sp>
      <p:graphicFrame>
        <p:nvGraphicFramePr>
          <p:cNvPr id="3" name="object 3"/>
          <p:cNvGraphicFramePr>
            <a:graphicFrameLocks noGrp="1"/>
          </p:cNvGraphicFramePr>
          <p:nvPr/>
        </p:nvGraphicFramePr>
        <p:xfrm>
          <a:off x="1315612" y="1941600"/>
          <a:ext cx="15647668" cy="2359073"/>
        </p:xfrm>
        <a:graphic>
          <a:graphicData uri="http://schemas.openxmlformats.org/drawingml/2006/table">
            <a:tbl>
              <a:tblPr firstRow="1" bandRow="1">
                <a:tableStyleId>{2D5ABB26-0587-4C30-8999-92F81FD0307C}</a:tableStyleId>
              </a:tblPr>
              <a:tblGrid>
                <a:gridCol w="7830184">
                  <a:extLst>
                    <a:ext uri="{9D8B030D-6E8A-4147-A177-3AD203B41FA5}">
                      <a16:colId xmlns:a16="http://schemas.microsoft.com/office/drawing/2014/main" val="20000"/>
                    </a:ext>
                  </a:extLst>
                </a:gridCol>
                <a:gridCol w="7817484">
                  <a:extLst>
                    <a:ext uri="{9D8B030D-6E8A-4147-A177-3AD203B41FA5}">
                      <a16:colId xmlns:a16="http://schemas.microsoft.com/office/drawing/2014/main" val="20001"/>
                    </a:ext>
                  </a:extLst>
                </a:gridCol>
              </a:tblGrid>
              <a:tr h="548599">
                <a:tc>
                  <a:txBody>
                    <a:bodyPr/>
                    <a:lstStyle/>
                    <a:p>
                      <a:pPr algn="ctr">
                        <a:lnSpc>
                          <a:spcPct val="100000"/>
                        </a:lnSpc>
                        <a:spcBef>
                          <a:spcPts val="580"/>
                        </a:spcBef>
                      </a:pPr>
                      <a:r>
                        <a:rPr sz="2400" b="1" spc="-10" dirty="0">
                          <a:latin typeface="Calibri"/>
                          <a:cs typeface="Calibri"/>
                        </a:rPr>
                        <a:t>Indifference</a:t>
                      </a:r>
                      <a:r>
                        <a:rPr sz="2400" b="1" spc="-45" dirty="0">
                          <a:latin typeface="Calibri"/>
                          <a:cs typeface="Calibri"/>
                        </a:rPr>
                        <a:t> </a:t>
                      </a:r>
                      <a:r>
                        <a:rPr sz="2400" b="1" spc="-5" dirty="0">
                          <a:latin typeface="Calibri"/>
                          <a:cs typeface="Calibri"/>
                        </a:rPr>
                        <a:t>Curve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5" dirty="0">
                          <a:latin typeface="Calibri"/>
                          <a:cs typeface="Calibri"/>
                        </a:rPr>
                        <a:t>Preference</a:t>
                      </a:r>
                      <a:r>
                        <a:rPr sz="2400" b="1" spc="-50" dirty="0">
                          <a:latin typeface="Calibri"/>
                          <a:cs typeface="Calibri"/>
                        </a:rPr>
                        <a:t> </a:t>
                      </a:r>
                      <a:r>
                        <a:rPr sz="2400" b="1" spc="-5" dirty="0">
                          <a:latin typeface="Calibri"/>
                          <a:cs typeface="Calibri"/>
                        </a:rPr>
                        <a:t>Map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810474">
                <a:tc>
                  <a:txBody>
                    <a:bodyPr/>
                    <a:lstStyle/>
                    <a:p>
                      <a:pPr marL="542290" marR="969010" indent="-412750">
                        <a:lnSpc>
                          <a:spcPct val="114999"/>
                        </a:lnSpc>
                        <a:spcBef>
                          <a:spcPts val="145"/>
                        </a:spcBef>
                        <a:buFont typeface="Arial MT"/>
                        <a:buChar char="●"/>
                        <a:tabLst>
                          <a:tab pos="542290" algn="l"/>
                          <a:tab pos="542925" algn="l"/>
                        </a:tabLst>
                      </a:pPr>
                      <a:r>
                        <a:rPr sz="2400" spc="-10" dirty="0">
                          <a:latin typeface="Calibri"/>
                          <a:cs typeface="Calibri"/>
                        </a:rPr>
                        <a:t>shows </a:t>
                      </a:r>
                      <a:r>
                        <a:rPr sz="2400" spc="-5" dirty="0">
                          <a:latin typeface="Calibri"/>
                          <a:cs typeface="Calibri"/>
                        </a:rPr>
                        <a:t>the</a:t>
                      </a:r>
                      <a:r>
                        <a:rPr sz="2400" spc="-10" dirty="0">
                          <a:latin typeface="Calibri"/>
                          <a:cs typeface="Calibri"/>
                        </a:rPr>
                        <a:t> combos</a:t>
                      </a:r>
                      <a:r>
                        <a:rPr sz="2400" spc="-5" dirty="0">
                          <a:latin typeface="Calibri"/>
                          <a:cs typeface="Calibri"/>
                        </a:rPr>
                        <a:t> of</a:t>
                      </a:r>
                      <a:r>
                        <a:rPr sz="2400" spc="-10" dirty="0">
                          <a:latin typeface="Calibri"/>
                          <a:cs typeface="Calibri"/>
                        </a:rPr>
                        <a:t> goods where</a:t>
                      </a:r>
                      <a:r>
                        <a:rPr sz="2400" spc="-5" dirty="0">
                          <a:latin typeface="Calibri"/>
                          <a:cs typeface="Calibri"/>
                        </a:rPr>
                        <a:t> the</a:t>
                      </a:r>
                      <a:r>
                        <a:rPr sz="2400" spc="-10" dirty="0">
                          <a:latin typeface="Calibri"/>
                          <a:cs typeface="Calibri"/>
                        </a:rPr>
                        <a:t> consumer</a:t>
                      </a:r>
                      <a:r>
                        <a:rPr sz="2400" spc="-5" dirty="0">
                          <a:latin typeface="Calibri"/>
                          <a:cs typeface="Calibri"/>
                        </a:rPr>
                        <a:t> is </a:t>
                      </a:r>
                      <a:r>
                        <a:rPr sz="2400" spc="-530" dirty="0">
                          <a:latin typeface="Calibri"/>
                          <a:cs typeface="Calibri"/>
                        </a:rPr>
                        <a:t> </a:t>
                      </a:r>
                      <a:r>
                        <a:rPr sz="2400" spc="-20" dirty="0">
                          <a:latin typeface="Calibri"/>
                          <a:cs typeface="Calibri"/>
                        </a:rPr>
                        <a:t>indifferent</a:t>
                      </a:r>
                      <a:endParaRPr sz="2400">
                        <a:latin typeface="Calibri"/>
                        <a:cs typeface="Calibri"/>
                      </a:endParaRPr>
                    </a:p>
                    <a:p>
                      <a:pPr marL="542290" marR="1581150" indent="-412750">
                        <a:lnSpc>
                          <a:spcPct val="114999"/>
                        </a:lnSpc>
                        <a:buFont typeface="Arial MT"/>
                        <a:buChar char="●"/>
                        <a:tabLst>
                          <a:tab pos="542290" algn="l"/>
                          <a:tab pos="542925" algn="l"/>
                        </a:tabLst>
                      </a:pPr>
                      <a:r>
                        <a:rPr sz="2400" spc="-10" dirty="0">
                          <a:latin typeface="Calibri"/>
                          <a:cs typeface="Calibri"/>
                        </a:rPr>
                        <a:t>order </a:t>
                      </a:r>
                      <a:r>
                        <a:rPr sz="2400" spc="-5" dirty="0">
                          <a:latin typeface="Calibri"/>
                          <a:cs typeface="Calibri"/>
                        </a:rPr>
                        <a:t>of </a:t>
                      </a:r>
                      <a:r>
                        <a:rPr sz="2400" spc="-20" dirty="0">
                          <a:latin typeface="Calibri"/>
                          <a:cs typeface="Calibri"/>
                        </a:rPr>
                        <a:t>preference: </a:t>
                      </a:r>
                      <a:r>
                        <a:rPr sz="2400" spc="-5" dirty="0">
                          <a:latin typeface="Calibri"/>
                          <a:cs typeface="Calibri"/>
                        </a:rPr>
                        <a:t>below </a:t>
                      </a:r>
                      <a:r>
                        <a:rPr sz="2400" spc="-15" dirty="0">
                          <a:latin typeface="Calibri"/>
                          <a:cs typeface="Calibri"/>
                        </a:rPr>
                        <a:t>indifference </a:t>
                      </a:r>
                      <a:r>
                        <a:rPr sz="2400" spc="-5" dirty="0">
                          <a:latin typeface="Calibri"/>
                          <a:cs typeface="Calibri"/>
                        </a:rPr>
                        <a:t>curve, </a:t>
                      </a:r>
                      <a:r>
                        <a:rPr sz="2400" spc="-530" dirty="0">
                          <a:latin typeface="Calibri"/>
                          <a:cs typeface="Calibri"/>
                        </a:rPr>
                        <a:t> </a:t>
                      </a:r>
                      <a:r>
                        <a:rPr sz="2400" spc="-15" dirty="0">
                          <a:latin typeface="Calibri"/>
                          <a:cs typeface="Calibri"/>
                        </a:rPr>
                        <a:t>indifference</a:t>
                      </a:r>
                      <a:r>
                        <a:rPr sz="2400" spc="-10" dirty="0">
                          <a:latin typeface="Calibri"/>
                          <a:cs typeface="Calibri"/>
                        </a:rPr>
                        <a:t> </a:t>
                      </a:r>
                      <a:r>
                        <a:rPr sz="2400" spc="-5" dirty="0">
                          <a:latin typeface="Calibri"/>
                          <a:cs typeface="Calibri"/>
                        </a:rPr>
                        <a:t>curve,</a:t>
                      </a:r>
                      <a:r>
                        <a:rPr sz="2400" spc="-10" dirty="0">
                          <a:latin typeface="Calibri"/>
                          <a:cs typeface="Calibri"/>
                        </a:rPr>
                        <a:t> above </a:t>
                      </a:r>
                      <a:r>
                        <a:rPr sz="2400" spc="-15" dirty="0">
                          <a:latin typeface="Calibri"/>
                          <a:cs typeface="Calibri"/>
                        </a:rPr>
                        <a:t>indifference</a:t>
                      </a:r>
                      <a:r>
                        <a:rPr sz="2400" spc="-10" dirty="0">
                          <a:latin typeface="Calibri"/>
                          <a:cs typeface="Calibri"/>
                        </a:rPr>
                        <a:t> </a:t>
                      </a:r>
                      <a:r>
                        <a:rPr sz="2400" spc="-5" dirty="0">
                          <a:latin typeface="Calibri"/>
                          <a:cs typeface="Calibri"/>
                        </a:rPr>
                        <a:t>curve</a:t>
                      </a:r>
                      <a:endParaRPr sz="2400">
                        <a:latin typeface="Calibri"/>
                        <a:cs typeface="Calibri"/>
                      </a:endParaRPr>
                    </a:p>
                  </a:txBody>
                  <a:tcPr marL="0" marR="0" marT="184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indent="-412750">
                        <a:lnSpc>
                          <a:spcPct val="100000"/>
                        </a:lnSpc>
                        <a:spcBef>
                          <a:spcPts val="580"/>
                        </a:spcBef>
                        <a:buFont typeface="Arial MT"/>
                        <a:buChar char="●"/>
                        <a:tabLst>
                          <a:tab pos="542290" algn="l"/>
                          <a:tab pos="542925" algn="l"/>
                        </a:tabLst>
                      </a:pPr>
                      <a:r>
                        <a:rPr sz="2400" spc="-10" dirty="0">
                          <a:latin typeface="Calibri"/>
                          <a:cs typeface="Calibri"/>
                        </a:rPr>
                        <a:t>shows</a:t>
                      </a:r>
                      <a:r>
                        <a:rPr sz="2400" spc="-25" dirty="0">
                          <a:latin typeface="Calibri"/>
                          <a:cs typeface="Calibri"/>
                        </a:rPr>
                        <a:t> </a:t>
                      </a:r>
                      <a:r>
                        <a:rPr sz="2400" spc="-5" dirty="0">
                          <a:latin typeface="Calibri"/>
                          <a:cs typeface="Calibri"/>
                        </a:rPr>
                        <a:t>multiple</a:t>
                      </a:r>
                      <a:r>
                        <a:rPr sz="2400" spc="-20" dirty="0">
                          <a:latin typeface="Calibri"/>
                          <a:cs typeface="Calibri"/>
                        </a:rPr>
                        <a:t> </a:t>
                      </a:r>
                      <a:r>
                        <a:rPr sz="2400" spc="-15" dirty="0">
                          <a:latin typeface="Calibri"/>
                          <a:cs typeface="Calibri"/>
                        </a:rPr>
                        <a:t>indifference</a:t>
                      </a:r>
                      <a:r>
                        <a:rPr sz="2400" spc="-20" dirty="0">
                          <a:latin typeface="Calibri"/>
                          <a:cs typeface="Calibri"/>
                        </a:rPr>
                        <a:t> </a:t>
                      </a:r>
                      <a:r>
                        <a:rPr sz="2400" spc="-5" dirty="0">
                          <a:latin typeface="Calibri"/>
                          <a:cs typeface="Calibri"/>
                        </a:rPr>
                        <a:t>curves</a:t>
                      </a:r>
                      <a:endParaRPr sz="2400">
                        <a:latin typeface="Calibri"/>
                        <a:cs typeface="Calibri"/>
                      </a:endParaRPr>
                    </a:p>
                    <a:p>
                      <a:pPr marL="542925" marR="518159" indent="-412750">
                        <a:lnSpc>
                          <a:spcPct val="100000"/>
                        </a:lnSpc>
                        <a:buFont typeface="Arial MT"/>
                        <a:buChar char="●"/>
                        <a:tabLst>
                          <a:tab pos="542290" algn="l"/>
                          <a:tab pos="542925" algn="l"/>
                        </a:tabLst>
                      </a:pPr>
                      <a:r>
                        <a:rPr sz="2400" spc="-10" dirty="0">
                          <a:latin typeface="Calibri"/>
                          <a:cs typeface="Calibri"/>
                        </a:rPr>
                        <a:t>farther </a:t>
                      </a:r>
                      <a:r>
                        <a:rPr sz="2400" spc="-5" dirty="0">
                          <a:latin typeface="Calibri"/>
                          <a:cs typeface="Calibri"/>
                        </a:rPr>
                        <a:t>the </a:t>
                      </a:r>
                      <a:r>
                        <a:rPr sz="2400" spc="-10" dirty="0">
                          <a:latin typeface="Calibri"/>
                          <a:cs typeface="Calibri"/>
                        </a:rPr>
                        <a:t>budget </a:t>
                      </a:r>
                      <a:r>
                        <a:rPr sz="2400" spc="-5" dirty="0">
                          <a:latin typeface="Calibri"/>
                          <a:cs typeface="Calibri"/>
                        </a:rPr>
                        <a:t>line is </a:t>
                      </a:r>
                      <a:r>
                        <a:rPr sz="2400" spc="-15" dirty="0">
                          <a:latin typeface="Calibri"/>
                          <a:cs typeface="Calibri"/>
                        </a:rPr>
                        <a:t>from</a:t>
                      </a:r>
                      <a:r>
                        <a:rPr sz="2400" spc="-10" dirty="0">
                          <a:latin typeface="Calibri"/>
                          <a:cs typeface="Calibri"/>
                        </a:rPr>
                        <a:t> </a:t>
                      </a:r>
                      <a:r>
                        <a:rPr sz="2400" spc="-5" dirty="0">
                          <a:latin typeface="Calibri"/>
                          <a:cs typeface="Calibri"/>
                        </a:rPr>
                        <a:t>the origin,</a:t>
                      </a:r>
                      <a:r>
                        <a:rPr sz="2400" spc="-10" dirty="0">
                          <a:latin typeface="Calibri"/>
                          <a:cs typeface="Calibri"/>
                        </a:rPr>
                        <a:t> </a:t>
                      </a:r>
                      <a:r>
                        <a:rPr sz="2400" spc="-5" dirty="0">
                          <a:latin typeface="Calibri"/>
                          <a:cs typeface="Calibri"/>
                        </a:rPr>
                        <a:t>the </a:t>
                      </a:r>
                      <a:r>
                        <a:rPr sz="2400" spc="-15" dirty="0">
                          <a:latin typeface="Calibri"/>
                          <a:cs typeface="Calibri"/>
                        </a:rPr>
                        <a:t>more</a:t>
                      </a:r>
                      <a:r>
                        <a:rPr sz="2400" spc="-5" dirty="0">
                          <a:latin typeface="Calibri"/>
                          <a:cs typeface="Calibri"/>
                        </a:rPr>
                        <a:t> the </a:t>
                      </a:r>
                      <a:r>
                        <a:rPr sz="2400" spc="-530" dirty="0">
                          <a:latin typeface="Calibri"/>
                          <a:cs typeface="Calibri"/>
                        </a:rPr>
                        <a:t> </a:t>
                      </a:r>
                      <a:r>
                        <a:rPr sz="2400" spc="-10" dirty="0">
                          <a:latin typeface="Calibri"/>
                          <a:cs typeface="Calibri"/>
                        </a:rPr>
                        <a:t>consumer </a:t>
                      </a:r>
                      <a:r>
                        <a:rPr sz="2400" spc="-25" dirty="0">
                          <a:latin typeface="Calibri"/>
                          <a:cs typeface="Calibri"/>
                        </a:rPr>
                        <a:t>prefers</a:t>
                      </a:r>
                      <a:r>
                        <a:rPr sz="2400" spc="-5" dirty="0">
                          <a:latin typeface="Calibri"/>
                          <a:cs typeface="Calibri"/>
                        </a:rPr>
                        <a:t> it</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pSp>
        <p:nvGrpSpPr>
          <p:cNvPr id="4" name="object 4"/>
          <p:cNvGrpSpPr/>
          <p:nvPr/>
        </p:nvGrpSpPr>
        <p:grpSpPr>
          <a:xfrm>
            <a:off x="2703901" y="4305449"/>
            <a:ext cx="12351385" cy="4603750"/>
            <a:chOff x="2703901" y="4305449"/>
            <a:chExt cx="12351385" cy="4603750"/>
          </a:xfrm>
        </p:grpSpPr>
        <p:pic>
          <p:nvPicPr>
            <p:cNvPr id="5" name="object 5"/>
            <p:cNvPicPr/>
            <p:nvPr/>
          </p:nvPicPr>
          <p:blipFill>
            <a:blip r:embed="rId2" cstate="print"/>
            <a:stretch>
              <a:fillRect/>
            </a:stretch>
          </p:blipFill>
          <p:spPr>
            <a:xfrm>
              <a:off x="2703901" y="4305449"/>
              <a:ext cx="4676030" cy="4603199"/>
            </a:xfrm>
            <a:prstGeom prst="rect">
              <a:avLst/>
            </a:prstGeom>
          </p:spPr>
        </p:pic>
        <p:pic>
          <p:nvPicPr>
            <p:cNvPr id="6" name="object 6"/>
            <p:cNvPicPr/>
            <p:nvPr/>
          </p:nvPicPr>
          <p:blipFill>
            <a:blip r:embed="rId3" cstate="print"/>
            <a:stretch>
              <a:fillRect/>
            </a:stretch>
          </p:blipFill>
          <p:spPr>
            <a:xfrm>
              <a:off x="10430251" y="4371017"/>
              <a:ext cx="4625039" cy="4493919"/>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48274" y="2391825"/>
            <a:ext cx="6178539" cy="5761787"/>
          </a:xfrm>
          <a:prstGeom prst="rect">
            <a:avLst/>
          </a:prstGeom>
        </p:spPr>
      </p:pic>
      <p:sp>
        <p:nvSpPr>
          <p:cNvPr id="3" name="object 3"/>
          <p:cNvSpPr txBox="1">
            <a:spLocks noGrp="1"/>
          </p:cNvSpPr>
          <p:nvPr>
            <p:ph type="title"/>
          </p:nvPr>
        </p:nvSpPr>
        <p:spPr>
          <a:xfrm>
            <a:off x="984725" y="882009"/>
            <a:ext cx="1103693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15"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0" dirty="0">
                <a:latin typeface="Calibri"/>
                <a:cs typeface="Calibri"/>
              </a:rPr>
              <a:t> Marginal</a:t>
            </a:r>
            <a:r>
              <a:rPr sz="4100" spc="-15" dirty="0">
                <a:latin typeface="Calibri"/>
                <a:cs typeface="Calibri"/>
              </a:rPr>
              <a:t> </a:t>
            </a:r>
            <a:r>
              <a:rPr sz="4100" spc="-30" dirty="0">
                <a:latin typeface="Calibri"/>
                <a:cs typeface="Calibri"/>
              </a:rPr>
              <a:t>Rate</a:t>
            </a:r>
            <a:r>
              <a:rPr sz="4100" spc="-15" dirty="0">
                <a:latin typeface="Calibri"/>
                <a:cs typeface="Calibri"/>
              </a:rPr>
              <a:t> </a:t>
            </a:r>
            <a:r>
              <a:rPr sz="4100" spc="-5" dirty="0">
                <a:latin typeface="Calibri"/>
                <a:cs typeface="Calibri"/>
              </a:rPr>
              <a:t>of</a:t>
            </a:r>
            <a:r>
              <a:rPr sz="4100" spc="-15" dirty="0">
                <a:latin typeface="Calibri"/>
                <a:cs typeface="Calibri"/>
              </a:rPr>
              <a:t> </a:t>
            </a:r>
            <a:r>
              <a:rPr sz="4100" spc="-10" dirty="0">
                <a:latin typeface="Calibri"/>
                <a:cs typeface="Calibri"/>
              </a:rPr>
              <a:t>Substitution</a:t>
            </a:r>
            <a:endParaRPr sz="4100">
              <a:latin typeface="Calibri"/>
              <a:cs typeface="Calibri"/>
            </a:endParaRPr>
          </a:p>
        </p:txBody>
      </p:sp>
      <p:sp>
        <p:nvSpPr>
          <p:cNvPr id="4" name="object 4"/>
          <p:cNvSpPr txBox="1"/>
          <p:nvPr/>
        </p:nvSpPr>
        <p:spPr>
          <a:xfrm>
            <a:off x="1320792" y="2043647"/>
            <a:ext cx="7721600" cy="4780280"/>
          </a:xfrm>
          <a:prstGeom prst="rect">
            <a:avLst/>
          </a:prstGeom>
        </p:spPr>
        <p:txBody>
          <a:bodyPr vert="horz" wrap="square" lIns="0" tIns="12700" rIns="0" bIns="0" rtlCol="0">
            <a:spAutoFit/>
          </a:bodyPr>
          <a:lstStyle/>
          <a:p>
            <a:pPr marL="440055" marR="81915" indent="-427990">
              <a:lnSpc>
                <a:spcPct val="150000"/>
              </a:lnSpc>
              <a:spcBef>
                <a:spcPts val="100"/>
              </a:spcBef>
              <a:buFont typeface="Arial"/>
              <a:buChar char="●"/>
              <a:tabLst>
                <a:tab pos="440055" algn="l"/>
                <a:tab pos="440690" algn="l"/>
              </a:tabLst>
            </a:pPr>
            <a:r>
              <a:rPr sz="2600" b="1" spc="-10" dirty="0">
                <a:latin typeface="Calibri"/>
                <a:cs typeface="Calibri"/>
              </a:rPr>
              <a:t>marginal</a:t>
            </a:r>
            <a:r>
              <a:rPr sz="2600" b="1" spc="-5" dirty="0">
                <a:latin typeface="Calibri"/>
                <a:cs typeface="Calibri"/>
              </a:rPr>
              <a:t> </a:t>
            </a:r>
            <a:r>
              <a:rPr sz="2600" b="1" spc="-35" dirty="0">
                <a:latin typeface="Calibri"/>
                <a:cs typeface="Calibri"/>
              </a:rPr>
              <a:t>rate</a:t>
            </a:r>
            <a:r>
              <a:rPr sz="2600" b="1" spc="-5" dirty="0">
                <a:latin typeface="Calibri"/>
                <a:cs typeface="Calibri"/>
              </a:rPr>
              <a:t> of </a:t>
            </a:r>
            <a:r>
              <a:rPr sz="2600" b="1" spc="-10" dirty="0">
                <a:latin typeface="Calibri"/>
                <a:cs typeface="Calibri"/>
              </a:rPr>
              <a:t>substitution</a:t>
            </a:r>
            <a:r>
              <a:rPr sz="2600" b="1" spc="-5" dirty="0">
                <a:latin typeface="Calibri"/>
                <a:cs typeface="Calibri"/>
              </a:rPr>
              <a:t> </a:t>
            </a:r>
            <a:r>
              <a:rPr sz="2600" b="1" spc="-10" dirty="0">
                <a:latin typeface="Calibri"/>
                <a:cs typeface="Calibri"/>
              </a:rPr>
              <a:t>(MRS):</a:t>
            </a:r>
            <a:r>
              <a:rPr sz="2600" b="1" spc="40" dirty="0">
                <a:latin typeface="Calibri"/>
                <a:cs typeface="Calibri"/>
              </a:rPr>
              <a:t> </a:t>
            </a:r>
            <a:r>
              <a:rPr sz="2600" spc="-30" dirty="0">
                <a:latin typeface="Calibri"/>
                <a:cs typeface="Calibri"/>
              </a:rPr>
              <a:t>rate</a:t>
            </a:r>
            <a:r>
              <a:rPr sz="2600" spc="-5" dirty="0">
                <a:latin typeface="Calibri"/>
                <a:cs typeface="Calibri"/>
              </a:rPr>
              <a:t> </a:t>
            </a:r>
            <a:r>
              <a:rPr sz="2600" spc="-15" dirty="0">
                <a:latin typeface="Calibri"/>
                <a:cs typeface="Calibri"/>
              </a:rPr>
              <a:t>at</a:t>
            </a:r>
            <a:r>
              <a:rPr sz="2600" spc="-10" dirty="0">
                <a:latin typeface="Calibri"/>
                <a:cs typeface="Calibri"/>
              </a:rPr>
              <a:t> </a:t>
            </a:r>
            <a:r>
              <a:rPr sz="2600" spc="-5" dirty="0">
                <a:latin typeface="Calibri"/>
                <a:cs typeface="Calibri"/>
              </a:rPr>
              <a:t>which </a:t>
            </a:r>
            <a:r>
              <a:rPr sz="2600" dirty="0">
                <a:latin typeface="Calibri"/>
                <a:cs typeface="Calibri"/>
              </a:rPr>
              <a:t>a </a:t>
            </a:r>
            <a:r>
              <a:rPr sz="2600" spc="5" dirty="0">
                <a:latin typeface="Calibri"/>
                <a:cs typeface="Calibri"/>
              </a:rPr>
              <a:t> </a:t>
            </a:r>
            <a:r>
              <a:rPr sz="2600" spc="-15" dirty="0">
                <a:latin typeface="Calibri"/>
                <a:cs typeface="Calibri"/>
              </a:rPr>
              <a:t>person </a:t>
            </a:r>
            <a:r>
              <a:rPr sz="2600" spc="-5" dirty="0">
                <a:latin typeface="Calibri"/>
                <a:cs typeface="Calibri"/>
              </a:rPr>
              <a:t>is willing </a:t>
            </a:r>
            <a:r>
              <a:rPr sz="2600" spc="-15" dirty="0">
                <a:latin typeface="Calibri"/>
                <a:cs typeface="Calibri"/>
              </a:rPr>
              <a:t>to </a:t>
            </a:r>
            <a:r>
              <a:rPr sz="2600" spc="-10" dirty="0">
                <a:latin typeface="Calibri"/>
                <a:cs typeface="Calibri"/>
              </a:rPr>
              <a:t>give </a:t>
            </a:r>
            <a:r>
              <a:rPr sz="2600" spc="-5" dirty="0">
                <a:latin typeface="Calibri"/>
                <a:cs typeface="Calibri"/>
              </a:rPr>
              <a:t>up </a:t>
            </a:r>
            <a:r>
              <a:rPr sz="2600" spc="-10" dirty="0">
                <a:latin typeface="Calibri"/>
                <a:cs typeface="Calibri"/>
              </a:rPr>
              <a:t>good </a:t>
            </a:r>
            <a:r>
              <a:rPr sz="2600" dirty="0">
                <a:latin typeface="Calibri"/>
                <a:cs typeface="Calibri"/>
              </a:rPr>
              <a:t>y </a:t>
            </a:r>
            <a:r>
              <a:rPr sz="2600" spc="-15" dirty="0">
                <a:latin typeface="Calibri"/>
                <a:cs typeface="Calibri"/>
              </a:rPr>
              <a:t>to get </a:t>
            </a:r>
            <a:r>
              <a:rPr sz="2600" dirty="0">
                <a:latin typeface="Calibri"/>
                <a:cs typeface="Calibri"/>
              </a:rPr>
              <a:t>an additional </a:t>
            </a:r>
            <a:r>
              <a:rPr sz="2600" spc="-575" dirty="0">
                <a:latin typeface="Calibri"/>
                <a:cs typeface="Calibri"/>
              </a:rPr>
              <a:t> </a:t>
            </a:r>
            <a:r>
              <a:rPr sz="2600" spc="-5" dirty="0">
                <a:latin typeface="Calibri"/>
                <a:cs typeface="Calibri"/>
              </a:rPr>
              <a:t>unit</a:t>
            </a:r>
            <a:r>
              <a:rPr sz="2600" spc="-10" dirty="0">
                <a:latin typeface="Calibri"/>
                <a:cs typeface="Calibri"/>
              </a:rPr>
              <a:t> </a:t>
            </a:r>
            <a:r>
              <a:rPr sz="2600" spc="-5" dirty="0">
                <a:latin typeface="Calibri"/>
                <a:cs typeface="Calibri"/>
              </a:rPr>
              <a:t>of </a:t>
            </a:r>
            <a:r>
              <a:rPr sz="2600" spc="-10" dirty="0">
                <a:latin typeface="Calibri"/>
                <a:cs typeface="Calibri"/>
              </a:rPr>
              <a:t>good</a:t>
            </a:r>
            <a:r>
              <a:rPr sz="2600" spc="-5" dirty="0">
                <a:latin typeface="Calibri"/>
                <a:cs typeface="Calibri"/>
              </a:rPr>
              <a:t> x, while </a:t>
            </a:r>
            <a:r>
              <a:rPr sz="2600" spc="-10" dirty="0">
                <a:latin typeface="Calibri"/>
                <a:cs typeface="Calibri"/>
              </a:rPr>
              <a:t>remaining</a:t>
            </a:r>
            <a:r>
              <a:rPr sz="2600" spc="-5" dirty="0">
                <a:latin typeface="Calibri"/>
                <a:cs typeface="Calibri"/>
              </a:rPr>
              <a:t> </a:t>
            </a:r>
            <a:r>
              <a:rPr sz="2600" spc="-20" dirty="0">
                <a:latin typeface="Calibri"/>
                <a:cs typeface="Calibri"/>
              </a:rPr>
              <a:t>indifferent</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5" dirty="0">
                <a:latin typeface="Calibri"/>
                <a:cs typeface="Calibri"/>
              </a:rPr>
              <a:t>steep</a:t>
            </a:r>
            <a:r>
              <a:rPr sz="2600" spc="-20" dirty="0">
                <a:latin typeface="Calibri"/>
                <a:cs typeface="Calibri"/>
              </a:rPr>
              <a:t> </a:t>
            </a:r>
            <a:r>
              <a:rPr sz="2600" spc="-15" dirty="0">
                <a:latin typeface="Calibri"/>
                <a:cs typeface="Calibri"/>
              </a:rPr>
              <a:t>indifference </a:t>
            </a:r>
            <a:r>
              <a:rPr sz="2600" spc="-5" dirty="0">
                <a:latin typeface="Calibri"/>
                <a:cs typeface="Calibri"/>
              </a:rPr>
              <a:t>curve</a:t>
            </a:r>
            <a:r>
              <a:rPr sz="2600" spc="15" dirty="0">
                <a:latin typeface="Calibri"/>
                <a:cs typeface="Calibri"/>
              </a:rPr>
              <a:t> </a:t>
            </a:r>
            <a:r>
              <a:rPr sz="2600" dirty="0">
                <a:latin typeface="Arial MT"/>
                <a:cs typeface="Arial MT"/>
              </a:rPr>
              <a:t>→</a:t>
            </a:r>
            <a:r>
              <a:rPr sz="2600" spc="-150" dirty="0">
                <a:latin typeface="Arial MT"/>
                <a:cs typeface="Arial MT"/>
              </a:rPr>
              <a:t> </a:t>
            </a:r>
            <a:r>
              <a:rPr sz="2600" spc="-15" dirty="0">
                <a:latin typeface="Calibri"/>
                <a:cs typeface="Calibri"/>
              </a:rPr>
              <a:t>MRS </a:t>
            </a:r>
            <a:r>
              <a:rPr sz="2600" dirty="0">
                <a:latin typeface="Calibri"/>
                <a:cs typeface="Calibri"/>
              </a:rPr>
              <a:t>=</a:t>
            </a:r>
            <a:r>
              <a:rPr sz="2600" spc="-15" dirty="0">
                <a:latin typeface="Calibri"/>
                <a:cs typeface="Calibri"/>
              </a:rPr>
              <a:t> </a:t>
            </a:r>
            <a:r>
              <a:rPr sz="2600" spc="-5" dirty="0">
                <a:latin typeface="Calibri"/>
                <a:cs typeface="Calibri"/>
              </a:rPr>
              <a:t>high</a:t>
            </a:r>
            <a:endParaRPr sz="2600">
              <a:latin typeface="Calibri"/>
              <a:cs typeface="Calibri"/>
            </a:endParaRPr>
          </a:p>
          <a:p>
            <a:pPr marL="897255" lvl="1" indent="-427990">
              <a:lnSpc>
                <a:spcPct val="100000"/>
              </a:lnSpc>
              <a:spcBef>
                <a:spcPts val="1560"/>
              </a:spcBef>
              <a:buFont typeface="Arial MT"/>
              <a:buChar char="○"/>
              <a:tabLst>
                <a:tab pos="897255" algn="l"/>
                <a:tab pos="897890" algn="l"/>
              </a:tabLst>
            </a:pPr>
            <a:r>
              <a:rPr sz="2600" spc="-10" dirty="0">
                <a:latin typeface="Calibri"/>
                <a:cs typeface="Calibri"/>
              </a:rPr>
              <a:t>flat</a:t>
            </a:r>
            <a:r>
              <a:rPr sz="2600" spc="-25" dirty="0">
                <a:latin typeface="Calibri"/>
                <a:cs typeface="Calibri"/>
              </a:rPr>
              <a:t> </a:t>
            </a:r>
            <a:r>
              <a:rPr sz="2600" spc="-15" dirty="0">
                <a:latin typeface="Calibri"/>
                <a:cs typeface="Calibri"/>
              </a:rPr>
              <a:t>indifference </a:t>
            </a:r>
            <a:r>
              <a:rPr sz="2600" spc="-5" dirty="0">
                <a:latin typeface="Calibri"/>
                <a:cs typeface="Calibri"/>
              </a:rPr>
              <a:t>curve</a:t>
            </a:r>
            <a:r>
              <a:rPr sz="2600" spc="10" dirty="0">
                <a:latin typeface="Calibri"/>
                <a:cs typeface="Calibri"/>
              </a:rPr>
              <a:t> </a:t>
            </a:r>
            <a:r>
              <a:rPr sz="2600" dirty="0">
                <a:latin typeface="Arial MT"/>
                <a:cs typeface="Arial MT"/>
              </a:rPr>
              <a:t>→</a:t>
            </a:r>
            <a:r>
              <a:rPr sz="2600" spc="-150" dirty="0">
                <a:latin typeface="Arial MT"/>
                <a:cs typeface="Arial MT"/>
              </a:rPr>
              <a:t> </a:t>
            </a:r>
            <a:r>
              <a:rPr sz="2600" spc="-15" dirty="0">
                <a:latin typeface="Calibri"/>
                <a:cs typeface="Calibri"/>
              </a:rPr>
              <a:t>MRS </a:t>
            </a:r>
            <a:r>
              <a:rPr sz="2600" dirty="0">
                <a:latin typeface="Calibri"/>
                <a:cs typeface="Calibri"/>
              </a:rPr>
              <a:t>=</a:t>
            </a:r>
            <a:r>
              <a:rPr sz="2600" spc="-15" dirty="0">
                <a:latin typeface="Calibri"/>
                <a:cs typeface="Calibri"/>
              </a:rPr>
              <a:t> </a:t>
            </a:r>
            <a:r>
              <a:rPr sz="2600" spc="-5" dirty="0">
                <a:latin typeface="Calibri"/>
                <a:cs typeface="Calibri"/>
              </a:rPr>
              <a:t>low</a:t>
            </a:r>
            <a:endParaRPr sz="2600">
              <a:latin typeface="Calibri"/>
              <a:cs typeface="Calibri"/>
            </a:endParaRPr>
          </a:p>
          <a:p>
            <a:pPr marL="440055" marR="5080" indent="-427990">
              <a:lnSpc>
                <a:spcPct val="150000"/>
              </a:lnSpc>
              <a:buFont typeface="Arial"/>
              <a:buChar char="●"/>
              <a:tabLst>
                <a:tab pos="440055" algn="l"/>
                <a:tab pos="440690" algn="l"/>
              </a:tabLst>
            </a:pPr>
            <a:r>
              <a:rPr sz="2600" b="1" spc="-5" dirty="0">
                <a:latin typeface="Calibri"/>
                <a:cs typeface="Calibri"/>
              </a:rPr>
              <a:t>diminishing</a:t>
            </a:r>
            <a:r>
              <a:rPr sz="2600" b="1" spc="-10" dirty="0">
                <a:latin typeface="Calibri"/>
                <a:cs typeface="Calibri"/>
              </a:rPr>
              <a:t> marginal</a:t>
            </a:r>
            <a:r>
              <a:rPr sz="2600" b="1" spc="-5" dirty="0">
                <a:latin typeface="Calibri"/>
                <a:cs typeface="Calibri"/>
              </a:rPr>
              <a:t> </a:t>
            </a:r>
            <a:r>
              <a:rPr sz="2600" b="1" spc="-35" dirty="0">
                <a:latin typeface="Calibri"/>
                <a:cs typeface="Calibri"/>
              </a:rPr>
              <a:t>rate</a:t>
            </a:r>
            <a:r>
              <a:rPr sz="2600" b="1" spc="-10" dirty="0">
                <a:latin typeface="Calibri"/>
                <a:cs typeface="Calibri"/>
              </a:rPr>
              <a:t> </a:t>
            </a:r>
            <a:r>
              <a:rPr sz="2600" b="1" spc="-5" dirty="0">
                <a:latin typeface="Calibri"/>
                <a:cs typeface="Calibri"/>
              </a:rPr>
              <a:t>of substitution</a:t>
            </a:r>
            <a:r>
              <a:rPr sz="2600" spc="-5" dirty="0">
                <a:latin typeface="Calibri"/>
                <a:cs typeface="Calibri"/>
              </a:rPr>
              <a:t>: </a:t>
            </a:r>
            <a:r>
              <a:rPr sz="2600" dirty="0">
                <a:latin typeface="Calibri"/>
                <a:cs typeface="Calibri"/>
              </a:rPr>
              <a:t>as</a:t>
            </a:r>
            <a:r>
              <a:rPr sz="2600" spc="-10" dirty="0">
                <a:latin typeface="Calibri"/>
                <a:cs typeface="Calibri"/>
              </a:rPr>
              <a:t> </a:t>
            </a:r>
            <a:r>
              <a:rPr sz="2600" spc="-5" dirty="0">
                <a:latin typeface="Calibri"/>
                <a:cs typeface="Calibri"/>
              </a:rPr>
              <a:t>the </a:t>
            </a:r>
            <a:r>
              <a:rPr sz="2600" dirty="0">
                <a:latin typeface="Calibri"/>
                <a:cs typeface="Calibri"/>
              </a:rPr>
              <a:t> </a:t>
            </a:r>
            <a:r>
              <a:rPr sz="2600" spc="-10" dirty="0">
                <a:latin typeface="Calibri"/>
                <a:cs typeface="Calibri"/>
              </a:rPr>
              <a:t>consumer </a:t>
            </a:r>
            <a:r>
              <a:rPr sz="2600" spc="-15" dirty="0">
                <a:latin typeface="Calibri"/>
                <a:cs typeface="Calibri"/>
              </a:rPr>
              <a:t>gets</a:t>
            </a:r>
            <a:r>
              <a:rPr sz="2600" spc="-10" dirty="0">
                <a:latin typeface="Calibri"/>
                <a:cs typeface="Calibri"/>
              </a:rPr>
              <a:t> </a:t>
            </a:r>
            <a:r>
              <a:rPr sz="2600" spc="-15" dirty="0">
                <a:latin typeface="Calibri"/>
                <a:cs typeface="Calibri"/>
              </a:rPr>
              <a:t>more</a:t>
            </a:r>
            <a:r>
              <a:rPr sz="2600" spc="-5" dirty="0">
                <a:latin typeface="Calibri"/>
                <a:cs typeface="Calibri"/>
              </a:rPr>
              <a:t> of </a:t>
            </a:r>
            <a:r>
              <a:rPr sz="2600" spc="-10" dirty="0">
                <a:latin typeface="Calibri"/>
                <a:cs typeface="Calibri"/>
              </a:rPr>
              <a:t>good</a:t>
            </a:r>
            <a:r>
              <a:rPr sz="2600" spc="-5" dirty="0">
                <a:latin typeface="Calibri"/>
                <a:cs typeface="Calibri"/>
              </a:rPr>
              <a:t> x, </a:t>
            </a:r>
            <a:r>
              <a:rPr sz="2600" spc="-10" dirty="0">
                <a:latin typeface="Calibri"/>
                <a:cs typeface="Calibri"/>
              </a:rPr>
              <a:t>they</a:t>
            </a:r>
            <a:r>
              <a:rPr sz="2600" spc="-5" dirty="0">
                <a:latin typeface="Calibri"/>
                <a:cs typeface="Calibri"/>
              </a:rPr>
              <a:t> will be less willing </a:t>
            </a:r>
            <a:r>
              <a:rPr sz="2600" spc="-575" dirty="0">
                <a:latin typeface="Calibri"/>
                <a:cs typeface="Calibri"/>
              </a:rPr>
              <a:t> </a:t>
            </a:r>
            <a:r>
              <a:rPr sz="2600" spc="-15" dirty="0">
                <a:latin typeface="Calibri"/>
                <a:cs typeface="Calibri"/>
              </a:rPr>
              <a:t>to</a:t>
            </a:r>
            <a:r>
              <a:rPr sz="2600" spc="-10" dirty="0">
                <a:latin typeface="Calibri"/>
                <a:cs typeface="Calibri"/>
              </a:rPr>
              <a:t> give</a:t>
            </a:r>
            <a:r>
              <a:rPr sz="2600" spc="-5" dirty="0">
                <a:latin typeface="Calibri"/>
                <a:cs typeface="Calibri"/>
              </a:rPr>
              <a:t> up </a:t>
            </a:r>
            <a:r>
              <a:rPr sz="2600" spc="-10" dirty="0">
                <a:latin typeface="Calibri"/>
                <a:cs typeface="Calibri"/>
              </a:rPr>
              <a:t>good </a:t>
            </a:r>
            <a:r>
              <a:rPr sz="2600" dirty="0">
                <a:latin typeface="Calibri"/>
                <a:cs typeface="Calibri"/>
              </a:rPr>
              <a:t>y</a:t>
            </a:r>
            <a:r>
              <a:rPr sz="2600" spc="-5" dirty="0">
                <a:latin typeface="Calibri"/>
                <a:cs typeface="Calibri"/>
              </a:rPr>
              <a:t> </a:t>
            </a:r>
            <a:r>
              <a:rPr sz="2600" spc="-20" dirty="0">
                <a:latin typeface="Calibri"/>
                <a:cs typeface="Calibri"/>
              </a:rPr>
              <a:t>for</a:t>
            </a:r>
            <a:r>
              <a:rPr sz="2600" spc="-5" dirty="0">
                <a:latin typeface="Calibri"/>
                <a:cs typeface="Calibri"/>
              </a:rPr>
              <a:t> it while</a:t>
            </a:r>
            <a:r>
              <a:rPr sz="2600" spc="-10" dirty="0">
                <a:latin typeface="Calibri"/>
                <a:cs typeface="Calibri"/>
              </a:rPr>
              <a:t> </a:t>
            </a:r>
            <a:r>
              <a:rPr sz="2600" spc="-20" dirty="0">
                <a:latin typeface="Calibri"/>
                <a:cs typeface="Calibri"/>
              </a:rPr>
              <a:t>staying</a:t>
            </a:r>
            <a:r>
              <a:rPr sz="2600" spc="-5" dirty="0">
                <a:latin typeface="Calibri"/>
                <a:cs typeface="Calibri"/>
              </a:rPr>
              <a:t> </a:t>
            </a:r>
            <a:r>
              <a:rPr sz="2600" spc="-20" dirty="0">
                <a:latin typeface="Calibri"/>
                <a:cs typeface="Calibri"/>
              </a:rPr>
              <a:t>indifferent</a:t>
            </a:r>
            <a:endParaRPr sz="2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725" y="882009"/>
            <a:ext cx="1055814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15"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5" dirty="0">
                <a:latin typeface="Calibri"/>
                <a:cs typeface="Calibri"/>
              </a:rPr>
              <a:t> </a:t>
            </a:r>
            <a:r>
              <a:rPr sz="4100" spc="-10" dirty="0">
                <a:latin typeface="Calibri"/>
                <a:cs typeface="Calibri"/>
              </a:rPr>
              <a:t>Changes </a:t>
            </a:r>
            <a:r>
              <a:rPr sz="4100" spc="-20" dirty="0">
                <a:latin typeface="Calibri"/>
                <a:cs typeface="Calibri"/>
              </a:rPr>
              <a:t>to </a:t>
            </a:r>
            <a:r>
              <a:rPr sz="4100" spc="-10" dirty="0">
                <a:latin typeface="Calibri"/>
                <a:cs typeface="Calibri"/>
              </a:rPr>
              <a:t>the</a:t>
            </a:r>
            <a:r>
              <a:rPr sz="4100" spc="-15" dirty="0">
                <a:latin typeface="Calibri"/>
                <a:cs typeface="Calibri"/>
              </a:rPr>
              <a:t> Budget</a:t>
            </a:r>
            <a:r>
              <a:rPr sz="4100" spc="-20" dirty="0">
                <a:latin typeface="Calibri"/>
                <a:cs typeface="Calibri"/>
              </a:rPr>
              <a:t> </a:t>
            </a:r>
            <a:r>
              <a:rPr sz="4100" spc="-5" dirty="0">
                <a:latin typeface="Calibri"/>
                <a:cs typeface="Calibri"/>
              </a:rPr>
              <a:t>Line</a:t>
            </a:r>
            <a:endParaRPr sz="4100">
              <a:latin typeface="Calibri"/>
              <a:cs typeface="Calibri"/>
            </a:endParaRPr>
          </a:p>
        </p:txBody>
      </p:sp>
      <p:sp>
        <p:nvSpPr>
          <p:cNvPr id="3" name="object 3"/>
          <p:cNvSpPr txBox="1"/>
          <p:nvPr/>
        </p:nvSpPr>
        <p:spPr>
          <a:xfrm>
            <a:off x="1393406" y="1949549"/>
            <a:ext cx="15234285" cy="901700"/>
          </a:xfrm>
          <a:prstGeom prst="rect">
            <a:avLst/>
          </a:prstGeom>
        </p:spPr>
        <p:txBody>
          <a:bodyPr vert="horz" wrap="square" lIns="0" tIns="12700" rIns="0" bIns="0" rtlCol="0">
            <a:spAutoFit/>
          </a:bodyPr>
          <a:lstStyle/>
          <a:p>
            <a:pPr marL="12700" marR="5080">
              <a:lnSpc>
                <a:spcPct val="114999"/>
              </a:lnSpc>
              <a:spcBef>
                <a:spcPts val="100"/>
              </a:spcBef>
              <a:tabLst>
                <a:tab pos="9756775" algn="l"/>
                <a:tab pos="11257915" algn="l"/>
              </a:tabLst>
            </a:pPr>
            <a:r>
              <a:rPr sz="2500" b="1" u="heavy" spc="-5" dirty="0">
                <a:solidFill>
                  <a:srgbClr val="1155CC"/>
                </a:solidFill>
                <a:uFill>
                  <a:solidFill>
                    <a:srgbClr val="1155CC"/>
                  </a:solidFill>
                </a:uFill>
                <a:latin typeface="Calibri"/>
                <a:cs typeface="Calibri"/>
              </a:rPr>
              <a:t>Q29:</a:t>
            </a:r>
            <a:r>
              <a:rPr sz="2500" b="1" spc="-5" dirty="0">
                <a:solidFill>
                  <a:srgbClr val="1155CC"/>
                </a:solidFill>
                <a:latin typeface="Calibri"/>
                <a:cs typeface="Calibri"/>
              </a:rPr>
              <a:t> </a:t>
            </a:r>
            <a:r>
              <a:rPr sz="2500" spc="-5" dirty="0">
                <a:latin typeface="Calibri"/>
                <a:cs typeface="Calibri"/>
              </a:rPr>
              <a:t>Consider</a:t>
            </a:r>
            <a:r>
              <a:rPr sz="2500" dirty="0">
                <a:latin typeface="Calibri"/>
                <a:cs typeface="Calibri"/>
              </a:rPr>
              <a:t> a </a:t>
            </a:r>
            <a:r>
              <a:rPr sz="2500" spc="-15" dirty="0">
                <a:latin typeface="Calibri"/>
                <a:cs typeface="Calibri"/>
              </a:rPr>
              <a:t>graph</a:t>
            </a:r>
            <a:r>
              <a:rPr sz="2500" dirty="0">
                <a:latin typeface="Calibri"/>
                <a:cs typeface="Calibri"/>
              </a:rPr>
              <a:t> </a:t>
            </a:r>
            <a:r>
              <a:rPr sz="2500" spc="-5" dirty="0">
                <a:latin typeface="Calibri"/>
                <a:cs typeface="Calibri"/>
              </a:rPr>
              <a:t>with </a:t>
            </a:r>
            <a:r>
              <a:rPr sz="2500" spc="-10" dirty="0">
                <a:latin typeface="Calibri"/>
                <a:cs typeface="Calibri"/>
              </a:rPr>
              <a:t>budget</a:t>
            </a:r>
            <a:r>
              <a:rPr sz="2500" dirty="0">
                <a:latin typeface="Calibri"/>
                <a:cs typeface="Calibri"/>
              </a:rPr>
              <a:t> </a:t>
            </a:r>
            <a:r>
              <a:rPr sz="2500" spc="-5" dirty="0">
                <a:latin typeface="Calibri"/>
                <a:cs typeface="Calibri"/>
              </a:rPr>
              <a:t>line</a:t>
            </a:r>
            <a:r>
              <a:rPr sz="2500" dirty="0">
                <a:latin typeface="Calibri"/>
                <a:cs typeface="Calibri"/>
              </a:rPr>
              <a:t> </a:t>
            </a:r>
            <a:r>
              <a:rPr sz="2500" spc="-10" dirty="0">
                <a:latin typeface="Calibri"/>
                <a:cs typeface="Calibri"/>
              </a:rPr>
              <a:t>where</a:t>
            </a:r>
            <a:r>
              <a:rPr sz="2500" dirty="0">
                <a:latin typeface="Calibri"/>
                <a:cs typeface="Calibri"/>
              </a:rPr>
              <a:t> </a:t>
            </a:r>
            <a:r>
              <a:rPr sz="2500" spc="-5" dirty="0">
                <a:latin typeface="Calibri"/>
                <a:cs typeface="Calibri"/>
              </a:rPr>
              <a:t>the </a:t>
            </a:r>
            <a:r>
              <a:rPr sz="2500" spc="-10" dirty="0">
                <a:latin typeface="Calibri"/>
                <a:cs typeface="Calibri"/>
              </a:rPr>
              <a:t>quantity</a:t>
            </a:r>
            <a:r>
              <a:rPr sz="2500" dirty="0">
                <a:latin typeface="Calibri"/>
                <a:cs typeface="Calibri"/>
              </a:rPr>
              <a:t> </a:t>
            </a:r>
            <a:r>
              <a:rPr sz="2500" spc="-5" dirty="0">
                <a:latin typeface="Calibri"/>
                <a:cs typeface="Calibri"/>
              </a:rPr>
              <a:t>of</a:t>
            </a:r>
            <a:r>
              <a:rPr sz="2500" dirty="0">
                <a:latin typeface="Calibri"/>
                <a:cs typeface="Calibri"/>
              </a:rPr>
              <a:t> </a:t>
            </a:r>
            <a:r>
              <a:rPr sz="2500" spc="-5" dirty="0">
                <a:latin typeface="Calibri"/>
                <a:cs typeface="Calibri"/>
              </a:rPr>
              <a:t>bubble</a:t>
            </a:r>
            <a:r>
              <a:rPr sz="2500" dirty="0">
                <a:latin typeface="Calibri"/>
                <a:cs typeface="Calibri"/>
              </a:rPr>
              <a:t> </a:t>
            </a:r>
            <a:r>
              <a:rPr sz="2500" spc="-15" dirty="0">
                <a:latin typeface="Calibri"/>
                <a:cs typeface="Calibri"/>
              </a:rPr>
              <a:t>tea</a:t>
            </a:r>
            <a:r>
              <a:rPr sz="2500" spc="-5" dirty="0">
                <a:latin typeface="Calibri"/>
                <a:cs typeface="Calibri"/>
              </a:rPr>
              <a:t> is</a:t>
            </a:r>
            <a:r>
              <a:rPr sz="2500" dirty="0">
                <a:latin typeface="Calibri"/>
                <a:cs typeface="Calibri"/>
              </a:rPr>
              <a:t> </a:t>
            </a:r>
            <a:r>
              <a:rPr sz="2500" spc="-5" dirty="0">
                <a:latin typeface="Calibri"/>
                <a:cs typeface="Calibri"/>
              </a:rPr>
              <a:t>on</a:t>
            </a:r>
            <a:r>
              <a:rPr sz="2500" dirty="0">
                <a:latin typeface="Calibri"/>
                <a:cs typeface="Calibri"/>
              </a:rPr>
              <a:t> </a:t>
            </a:r>
            <a:r>
              <a:rPr sz="2500" spc="-5" dirty="0">
                <a:latin typeface="Calibri"/>
                <a:cs typeface="Calibri"/>
              </a:rPr>
              <a:t>the</a:t>
            </a:r>
            <a:r>
              <a:rPr sz="2500" dirty="0">
                <a:latin typeface="Calibri"/>
                <a:cs typeface="Calibri"/>
              </a:rPr>
              <a:t> </a:t>
            </a:r>
            <a:r>
              <a:rPr sz="2500" spc="-20" dirty="0">
                <a:latin typeface="Calibri"/>
                <a:cs typeface="Calibri"/>
              </a:rPr>
              <a:t>y-axis</a:t>
            </a:r>
            <a:r>
              <a:rPr sz="2500" spc="-5" dirty="0">
                <a:latin typeface="Calibri"/>
                <a:cs typeface="Calibri"/>
              </a:rPr>
              <a:t> </a:t>
            </a:r>
            <a:r>
              <a:rPr sz="2500" dirty="0">
                <a:latin typeface="Calibri"/>
                <a:cs typeface="Calibri"/>
              </a:rPr>
              <a:t>and </a:t>
            </a:r>
            <a:r>
              <a:rPr sz="2500" spc="-5" dirty="0">
                <a:latin typeface="Calibri"/>
                <a:cs typeface="Calibri"/>
              </a:rPr>
              <a:t>the</a:t>
            </a:r>
            <a:r>
              <a:rPr sz="2500" dirty="0">
                <a:latin typeface="Calibri"/>
                <a:cs typeface="Calibri"/>
              </a:rPr>
              <a:t> </a:t>
            </a:r>
            <a:r>
              <a:rPr sz="2500" spc="-10" dirty="0">
                <a:latin typeface="Calibri"/>
                <a:cs typeface="Calibri"/>
              </a:rPr>
              <a:t>quantity</a:t>
            </a:r>
            <a:r>
              <a:rPr sz="2500" dirty="0">
                <a:latin typeface="Calibri"/>
                <a:cs typeface="Calibri"/>
              </a:rPr>
              <a:t> </a:t>
            </a:r>
            <a:r>
              <a:rPr sz="2500" spc="-5" dirty="0">
                <a:latin typeface="Calibri"/>
                <a:cs typeface="Calibri"/>
              </a:rPr>
              <a:t>of </a:t>
            </a:r>
            <a:r>
              <a:rPr sz="2500" spc="-10" dirty="0">
                <a:latin typeface="Calibri"/>
                <a:cs typeface="Calibri"/>
              </a:rPr>
              <a:t>yoghurt</a:t>
            </a:r>
            <a:r>
              <a:rPr sz="2500" dirty="0">
                <a:latin typeface="Calibri"/>
                <a:cs typeface="Calibri"/>
              </a:rPr>
              <a:t> </a:t>
            </a:r>
            <a:r>
              <a:rPr sz="2500" spc="-5" dirty="0">
                <a:latin typeface="Calibri"/>
                <a:cs typeface="Calibri"/>
              </a:rPr>
              <a:t>is </a:t>
            </a:r>
            <a:r>
              <a:rPr sz="2500" spc="-550" dirty="0">
                <a:latin typeface="Calibri"/>
                <a:cs typeface="Calibri"/>
              </a:rPr>
              <a:t> </a:t>
            </a:r>
            <a:r>
              <a:rPr sz="2500" spc="-5" dirty="0">
                <a:latin typeface="Calibri"/>
                <a:cs typeface="Calibri"/>
              </a:rPr>
              <a:t>on</a:t>
            </a:r>
            <a:r>
              <a:rPr sz="2500" spc="5" dirty="0">
                <a:latin typeface="Calibri"/>
                <a:cs typeface="Calibri"/>
              </a:rPr>
              <a:t> </a:t>
            </a:r>
            <a:r>
              <a:rPr sz="2500" spc="-5" dirty="0">
                <a:latin typeface="Calibri"/>
                <a:cs typeface="Calibri"/>
              </a:rPr>
              <a:t>the</a:t>
            </a:r>
            <a:r>
              <a:rPr sz="2500" spc="5" dirty="0">
                <a:latin typeface="Calibri"/>
                <a:cs typeface="Calibri"/>
              </a:rPr>
              <a:t> </a:t>
            </a:r>
            <a:r>
              <a:rPr sz="2500" spc="-20" dirty="0">
                <a:latin typeface="Calibri"/>
                <a:cs typeface="Calibri"/>
              </a:rPr>
              <a:t>x-axis.</a:t>
            </a:r>
            <a:r>
              <a:rPr sz="2500" spc="5" dirty="0">
                <a:latin typeface="Calibri"/>
                <a:cs typeface="Calibri"/>
              </a:rPr>
              <a:t> </a:t>
            </a:r>
            <a:r>
              <a:rPr sz="2500" spc="-5" dirty="0">
                <a:latin typeface="Calibri"/>
                <a:cs typeface="Calibri"/>
              </a:rPr>
              <a:t>If</a:t>
            </a:r>
            <a:r>
              <a:rPr sz="2500" spc="5" dirty="0">
                <a:latin typeface="Calibri"/>
                <a:cs typeface="Calibri"/>
              </a:rPr>
              <a:t> </a:t>
            </a:r>
            <a:r>
              <a:rPr sz="2500" spc="-5" dirty="0">
                <a:latin typeface="Calibri"/>
                <a:cs typeface="Calibri"/>
              </a:rPr>
              <a:t>the</a:t>
            </a:r>
            <a:r>
              <a:rPr sz="2500" spc="5" dirty="0">
                <a:latin typeface="Calibri"/>
                <a:cs typeface="Calibri"/>
              </a:rPr>
              <a:t> </a:t>
            </a:r>
            <a:r>
              <a:rPr sz="2500" spc="-15" dirty="0">
                <a:latin typeface="Calibri"/>
                <a:cs typeface="Calibri"/>
              </a:rPr>
              <a:t>consumer’s</a:t>
            </a:r>
            <a:r>
              <a:rPr sz="2500" spc="5" dirty="0">
                <a:latin typeface="Calibri"/>
                <a:cs typeface="Calibri"/>
              </a:rPr>
              <a:t> </a:t>
            </a:r>
            <a:r>
              <a:rPr sz="2500" spc="-10" dirty="0">
                <a:latin typeface="Calibri"/>
                <a:cs typeface="Calibri"/>
              </a:rPr>
              <a:t>income</a:t>
            </a:r>
            <a:r>
              <a:rPr sz="2500" spc="5" dirty="0">
                <a:latin typeface="Calibri"/>
                <a:cs typeface="Calibri"/>
              </a:rPr>
              <a:t> </a:t>
            </a:r>
            <a:r>
              <a:rPr sz="2500" spc="-10" dirty="0">
                <a:latin typeface="Calibri"/>
                <a:cs typeface="Calibri"/>
              </a:rPr>
              <a:t>decreased,</a:t>
            </a:r>
            <a:r>
              <a:rPr sz="2500" spc="5" dirty="0">
                <a:latin typeface="Calibri"/>
                <a:cs typeface="Calibri"/>
              </a:rPr>
              <a:t> </a:t>
            </a:r>
            <a:r>
              <a:rPr sz="2500" spc="-5" dirty="0">
                <a:latin typeface="Calibri"/>
                <a:cs typeface="Calibri"/>
              </a:rPr>
              <a:t>the</a:t>
            </a:r>
            <a:r>
              <a:rPr sz="2500" spc="5" dirty="0">
                <a:latin typeface="Calibri"/>
                <a:cs typeface="Calibri"/>
              </a:rPr>
              <a:t> </a:t>
            </a:r>
            <a:r>
              <a:rPr sz="2500" spc="-10" dirty="0">
                <a:latin typeface="Calibri"/>
                <a:cs typeface="Calibri"/>
              </a:rPr>
              <a:t>budget</a:t>
            </a:r>
            <a:r>
              <a:rPr sz="2500" spc="10" dirty="0">
                <a:latin typeface="Calibri"/>
                <a:cs typeface="Calibri"/>
              </a:rPr>
              <a:t> </a:t>
            </a:r>
            <a:r>
              <a:rPr sz="2500" spc="-5" dirty="0">
                <a:latin typeface="Calibri"/>
                <a:cs typeface="Calibri"/>
              </a:rPr>
              <a:t>line</a:t>
            </a:r>
            <a:r>
              <a:rPr sz="2500" spc="5" dirty="0">
                <a:latin typeface="Calibri"/>
                <a:cs typeface="Calibri"/>
              </a:rPr>
              <a:t> </a:t>
            </a:r>
            <a:r>
              <a:rPr sz="2500" spc="-20" dirty="0">
                <a:latin typeface="Calibri"/>
                <a:cs typeface="Calibri"/>
              </a:rPr>
              <a:t>(‘s)</a:t>
            </a:r>
            <a:r>
              <a:rPr sz="2500" u="heavy" spc="-20" dirty="0">
                <a:uFill>
                  <a:solidFill>
                    <a:srgbClr val="000000"/>
                  </a:solidFill>
                </a:uFill>
                <a:latin typeface="Times New Roman"/>
                <a:cs typeface="Times New Roman"/>
              </a:rPr>
              <a:t>	</a:t>
            </a:r>
            <a:r>
              <a:rPr sz="2500" spc="-10" dirty="0">
                <a:latin typeface="Calibri"/>
                <a:cs typeface="Calibri"/>
              </a:rPr>
              <a:t>would</a:t>
            </a:r>
            <a:r>
              <a:rPr sz="2500" u="heavy" spc="-10" dirty="0">
                <a:uFill>
                  <a:solidFill>
                    <a:srgbClr val="000000"/>
                  </a:solidFill>
                </a:uFill>
                <a:latin typeface="Times New Roman"/>
                <a:cs typeface="Times New Roman"/>
              </a:rPr>
              <a:t>	</a:t>
            </a:r>
            <a:r>
              <a:rPr sz="2500" spc="-5" dirty="0">
                <a:latin typeface="Calibri"/>
                <a:cs typeface="Calibri"/>
              </a:rPr>
              <a:t>.</a:t>
            </a:r>
            <a:endParaRPr sz="2500">
              <a:latin typeface="Calibri"/>
              <a:cs typeface="Calibri"/>
            </a:endParaRPr>
          </a:p>
        </p:txBody>
      </p:sp>
      <p:sp>
        <p:nvSpPr>
          <p:cNvPr id="4" name="object 4"/>
          <p:cNvSpPr txBox="1"/>
          <p:nvPr/>
        </p:nvSpPr>
        <p:spPr>
          <a:xfrm>
            <a:off x="2320506" y="3346549"/>
            <a:ext cx="2569210" cy="381000"/>
          </a:xfrm>
          <a:prstGeom prst="rect">
            <a:avLst/>
          </a:prstGeom>
          <a:solidFill>
            <a:srgbClr val="FFFF00"/>
          </a:solidFill>
        </p:spPr>
        <p:txBody>
          <a:bodyPr vert="horz" wrap="square" lIns="0" tIns="0" rIns="0" bIns="0" rtlCol="0">
            <a:spAutoFit/>
          </a:bodyPr>
          <a:lstStyle/>
          <a:p>
            <a:pPr>
              <a:lnSpc>
                <a:spcPts val="2900"/>
              </a:lnSpc>
            </a:pPr>
            <a:r>
              <a:rPr sz="2500" spc="-20" dirty="0">
                <a:latin typeface="Calibri"/>
                <a:cs typeface="Calibri"/>
              </a:rPr>
              <a:t>N/A,</a:t>
            </a:r>
            <a:r>
              <a:rPr sz="2500" spc="-25" dirty="0">
                <a:latin typeface="Calibri"/>
                <a:cs typeface="Calibri"/>
              </a:rPr>
              <a:t> </a:t>
            </a:r>
            <a:r>
              <a:rPr sz="2500" spc="-5" dirty="0">
                <a:latin typeface="Calibri"/>
                <a:cs typeface="Calibri"/>
              </a:rPr>
              <a:t>shift</a:t>
            </a:r>
            <a:r>
              <a:rPr sz="2500" spc="-20" dirty="0">
                <a:latin typeface="Calibri"/>
                <a:cs typeface="Calibri"/>
              </a:rPr>
              <a:t> </a:t>
            </a:r>
            <a:r>
              <a:rPr sz="2500" spc="-15" dirty="0">
                <a:latin typeface="Calibri"/>
                <a:cs typeface="Calibri"/>
              </a:rPr>
              <a:t>to</a:t>
            </a:r>
            <a:r>
              <a:rPr sz="2500" spc="-20" dirty="0">
                <a:latin typeface="Calibri"/>
                <a:cs typeface="Calibri"/>
              </a:rPr>
              <a:t> </a:t>
            </a:r>
            <a:r>
              <a:rPr sz="2500" spc="-5" dirty="0">
                <a:latin typeface="Calibri"/>
                <a:cs typeface="Calibri"/>
              </a:rPr>
              <a:t>the</a:t>
            </a:r>
            <a:r>
              <a:rPr sz="2500" spc="-25" dirty="0">
                <a:latin typeface="Calibri"/>
                <a:cs typeface="Calibri"/>
              </a:rPr>
              <a:t> </a:t>
            </a:r>
            <a:r>
              <a:rPr sz="2500" spc="-10" dirty="0">
                <a:latin typeface="Calibri"/>
                <a:cs typeface="Calibri"/>
              </a:rPr>
              <a:t>left</a:t>
            </a:r>
            <a:endParaRPr sz="2500">
              <a:latin typeface="Calibri"/>
              <a:cs typeface="Calibri"/>
            </a:endParaRPr>
          </a:p>
        </p:txBody>
      </p:sp>
      <p:sp>
        <p:nvSpPr>
          <p:cNvPr id="5" name="object 5"/>
          <p:cNvSpPr txBox="1"/>
          <p:nvPr/>
        </p:nvSpPr>
        <p:spPr>
          <a:xfrm>
            <a:off x="1832282" y="2825849"/>
            <a:ext cx="3238500" cy="1778000"/>
          </a:xfrm>
          <a:prstGeom prst="rect">
            <a:avLst/>
          </a:prstGeom>
        </p:spPr>
        <p:txBody>
          <a:bodyPr vert="horz" wrap="square" lIns="0" tIns="12700" rIns="0" bIns="0" rtlCol="0">
            <a:spAutoFit/>
          </a:bodyPr>
          <a:lstStyle/>
          <a:p>
            <a:pPr marL="12700" marR="5080" indent="14604">
              <a:lnSpc>
                <a:spcPct val="114999"/>
              </a:lnSpc>
              <a:spcBef>
                <a:spcPts val="100"/>
              </a:spcBef>
              <a:tabLst>
                <a:tab pos="487680" algn="l"/>
              </a:tabLst>
            </a:pPr>
            <a:r>
              <a:rPr sz="2500" dirty="0">
                <a:latin typeface="Calibri"/>
                <a:cs typeface="Calibri"/>
              </a:rPr>
              <a:t>a.	</a:t>
            </a:r>
            <a:r>
              <a:rPr sz="2500" spc="-20" dirty="0">
                <a:latin typeface="Calibri"/>
                <a:cs typeface="Calibri"/>
              </a:rPr>
              <a:t>N/A, </a:t>
            </a:r>
            <a:r>
              <a:rPr sz="2500" spc="-5" dirty="0">
                <a:latin typeface="Calibri"/>
                <a:cs typeface="Calibri"/>
              </a:rPr>
              <a:t>shift </a:t>
            </a:r>
            <a:r>
              <a:rPr sz="2500" spc="-15" dirty="0">
                <a:latin typeface="Calibri"/>
                <a:cs typeface="Calibri"/>
              </a:rPr>
              <a:t>to </a:t>
            </a:r>
            <a:r>
              <a:rPr sz="2500" spc="-5" dirty="0">
                <a:latin typeface="Calibri"/>
                <a:cs typeface="Calibri"/>
              </a:rPr>
              <a:t>the </a:t>
            </a:r>
            <a:r>
              <a:rPr sz="2500" spc="-10" dirty="0">
                <a:latin typeface="Calibri"/>
                <a:cs typeface="Calibri"/>
              </a:rPr>
              <a:t>right </a:t>
            </a:r>
            <a:r>
              <a:rPr sz="2500" spc="-555" dirty="0">
                <a:latin typeface="Calibri"/>
                <a:cs typeface="Calibri"/>
              </a:rPr>
              <a:t> </a:t>
            </a:r>
            <a:r>
              <a:rPr sz="2500" spc="-5" dirty="0">
                <a:latin typeface="Calibri"/>
                <a:cs typeface="Calibri"/>
              </a:rPr>
              <a:t>b.</a:t>
            </a:r>
            <a:endParaRPr sz="2500">
              <a:latin typeface="Calibri"/>
              <a:cs typeface="Calibri"/>
            </a:endParaRPr>
          </a:p>
          <a:p>
            <a:pPr marL="45085">
              <a:lnSpc>
                <a:spcPct val="100000"/>
              </a:lnSpc>
              <a:spcBef>
                <a:spcPts val="450"/>
              </a:spcBef>
            </a:pPr>
            <a:r>
              <a:rPr sz="2500" spc="-5" dirty="0">
                <a:latin typeface="Calibri"/>
                <a:cs typeface="Calibri"/>
              </a:rPr>
              <a:t>c.</a:t>
            </a:r>
            <a:endParaRPr sz="2500">
              <a:latin typeface="Calibri"/>
              <a:cs typeface="Calibri"/>
            </a:endParaRPr>
          </a:p>
          <a:p>
            <a:pPr marL="12700">
              <a:lnSpc>
                <a:spcPct val="100000"/>
              </a:lnSpc>
              <a:spcBef>
                <a:spcPts val="450"/>
              </a:spcBef>
            </a:pPr>
            <a:r>
              <a:rPr sz="2500" spc="-5" dirty="0">
                <a:latin typeface="Calibri"/>
                <a:cs typeface="Calibri"/>
              </a:rPr>
              <a:t>d.</a:t>
            </a:r>
            <a:endParaRPr sz="2500">
              <a:latin typeface="Calibri"/>
              <a:cs typeface="Calibri"/>
            </a:endParaRPr>
          </a:p>
        </p:txBody>
      </p:sp>
      <p:sp>
        <p:nvSpPr>
          <p:cNvPr id="6" name="object 6"/>
          <p:cNvSpPr txBox="1"/>
          <p:nvPr/>
        </p:nvSpPr>
        <p:spPr>
          <a:xfrm>
            <a:off x="2307806" y="3702149"/>
            <a:ext cx="2945765" cy="901700"/>
          </a:xfrm>
          <a:prstGeom prst="rect">
            <a:avLst/>
          </a:prstGeom>
        </p:spPr>
        <p:txBody>
          <a:bodyPr vert="horz" wrap="square" lIns="0" tIns="69850" rIns="0" bIns="0" rtlCol="0">
            <a:spAutoFit/>
          </a:bodyPr>
          <a:lstStyle/>
          <a:p>
            <a:pPr marL="12700">
              <a:lnSpc>
                <a:spcPct val="100000"/>
              </a:lnSpc>
              <a:spcBef>
                <a:spcPts val="550"/>
              </a:spcBef>
            </a:pPr>
            <a:r>
              <a:rPr sz="2500" spc="-5" dirty="0">
                <a:latin typeface="Calibri"/>
                <a:cs typeface="Calibri"/>
              </a:rPr>
              <a:t>slope,</a:t>
            </a:r>
            <a:r>
              <a:rPr sz="2500" spc="-35" dirty="0">
                <a:latin typeface="Calibri"/>
                <a:cs typeface="Calibri"/>
              </a:rPr>
              <a:t> </a:t>
            </a:r>
            <a:r>
              <a:rPr sz="2500" spc="-20" dirty="0">
                <a:latin typeface="Calibri"/>
                <a:cs typeface="Calibri"/>
              </a:rPr>
              <a:t>flatten</a:t>
            </a:r>
            <a:endParaRPr sz="2500">
              <a:latin typeface="Calibri"/>
              <a:cs typeface="Calibri"/>
            </a:endParaRPr>
          </a:p>
          <a:p>
            <a:pPr marL="12700">
              <a:lnSpc>
                <a:spcPct val="100000"/>
              </a:lnSpc>
              <a:spcBef>
                <a:spcPts val="450"/>
              </a:spcBef>
            </a:pPr>
            <a:r>
              <a:rPr sz="2500" spc="-5" dirty="0">
                <a:latin typeface="Calibri"/>
                <a:cs typeface="Calibri"/>
              </a:rPr>
              <a:t>slope,</a:t>
            </a:r>
            <a:r>
              <a:rPr sz="2500" spc="-35" dirty="0">
                <a:latin typeface="Calibri"/>
                <a:cs typeface="Calibri"/>
              </a:rPr>
              <a:t> </a:t>
            </a:r>
            <a:r>
              <a:rPr sz="2500" spc="-10" dirty="0">
                <a:latin typeface="Calibri"/>
                <a:cs typeface="Calibri"/>
              </a:rPr>
              <a:t>become</a:t>
            </a:r>
            <a:r>
              <a:rPr sz="2500" spc="-30" dirty="0">
                <a:latin typeface="Calibri"/>
                <a:cs typeface="Calibri"/>
              </a:rPr>
              <a:t> </a:t>
            </a:r>
            <a:r>
              <a:rPr sz="2500" spc="-15" dirty="0">
                <a:latin typeface="Calibri"/>
                <a:cs typeface="Calibri"/>
              </a:rPr>
              <a:t>steeper</a:t>
            </a:r>
            <a:endParaRPr sz="2500">
              <a:latin typeface="Calibri"/>
              <a:cs typeface="Calibri"/>
            </a:endParaRPr>
          </a:p>
        </p:txBody>
      </p:sp>
      <p:sp>
        <p:nvSpPr>
          <p:cNvPr id="7" name="object 7"/>
          <p:cNvSpPr txBox="1"/>
          <p:nvPr/>
        </p:nvSpPr>
        <p:spPr>
          <a:xfrm>
            <a:off x="1393406" y="5073749"/>
            <a:ext cx="8894445" cy="406400"/>
          </a:xfrm>
          <a:prstGeom prst="rect">
            <a:avLst/>
          </a:prstGeom>
        </p:spPr>
        <p:txBody>
          <a:bodyPr vert="horz" wrap="square" lIns="0" tIns="12700" rIns="0" bIns="0" rtlCol="0">
            <a:spAutoFit/>
          </a:bodyPr>
          <a:lstStyle/>
          <a:p>
            <a:pPr marL="12700">
              <a:lnSpc>
                <a:spcPct val="100000"/>
              </a:lnSpc>
              <a:spcBef>
                <a:spcPts val="100"/>
              </a:spcBef>
            </a:pPr>
            <a:r>
              <a:rPr sz="2500" b="1" u="heavy" spc="-5" dirty="0">
                <a:solidFill>
                  <a:srgbClr val="1155CC"/>
                </a:solidFill>
                <a:uFill>
                  <a:solidFill>
                    <a:srgbClr val="1155CC"/>
                  </a:solidFill>
                </a:uFill>
                <a:latin typeface="Calibri"/>
                <a:cs typeface="Calibri"/>
              </a:rPr>
              <a:t>Q30:</a:t>
            </a:r>
            <a:r>
              <a:rPr sz="2500" b="1" spc="-10" dirty="0">
                <a:solidFill>
                  <a:srgbClr val="1155CC"/>
                </a:solidFill>
                <a:latin typeface="Calibri"/>
                <a:cs typeface="Calibri"/>
              </a:rPr>
              <a:t> </a:t>
            </a:r>
            <a:r>
              <a:rPr sz="2500" spc="-10" dirty="0">
                <a:latin typeface="Calibri"/>
                <a:cs typeface="Calibri"/>
              </a:rPr>
              <a:t>Where</a:t>
            </a:r>
            <a:r>
              <a:rPr sz="2500" spc="-5" dirty="0">
                <a:latin typeface="Calibri"/>
                <a:cs typeface="Calibri"/>
              </a:rPr>
              <a:t> on</a:t>
            </a:r>
            <a:r>
              <a:rPr sz="2500" spc="-10" dirty="0">
                <a:latin typeface="Calibri"/>
                <a:cs typeface="Calibri"/>
              </a:rPr>
              <a:t> </a:t>
            </a:r>
            <a:r>
              <a:rPr sz="2500" spc="-5" dirty="0">
                <a:latin typeface="Calibri"/>
                <a:cs typeface="Calibri"/>
              </a:rPr>
              <a:t>the </a:t>
            </a:r>
            <a:r>
              <a:rPr sz="2500" spc="-15" dirty="0">
                <a:latin typeface="Calibri"/>
                <a:cs typeface="Calibri"/>
              </a:rPr>
              <a:t>indifference</a:t>
            </a:r>
            <a:r>
              <a:rPr sz="2500" spc="-5" dirty="0">
                <a:latin typeface="Calibri"/>
                <a:cs typeface="Calibri"/>
              </a:rPr>
              <a:t> curve</a:t>
            </a:r>
            <a:r>
              <a:rPr sz="2500" spc="-10" dirty="0">
                <a:latin typeface="Calibri"/>
                <a:cs typeface="Calibri"/>
              </a:rPr>
              <a:t> would</a:t>
            </a:r>
            <a:r>
              <a:rPr sz="2500" spc="-5" dirty="0">
                <a:latin typeface="Calibri"/>
                <a:cs typeface="Calibri"/>
              </a:rPr>
              <a:t> </a:t>
            </a:r>
            <a:r>
              <a:rPr sz="2500" spc="-15" dirty="0">
                <a:latin typeface="Calibri"/>
                <a:cs typeface="Calibri"/>
              </a:rPr>
              <a:t>you</a:t>
            </a:r>
            <a:r>
              <a:rPr sz="2500" spc="-5" dirty="0">
                <a:latin typeface="Calibri"/>
                <a:cs typeface="Calibri"/>
              </a:rPr>
              <a:t> </a:t>
            </a:r>
            <a:r>
              <a:rPr sz="2500" spc="-10" dirty="0">
                <a:latin typeface="Calibri"/>
                <a:cs typeface="Calibri"/>
              </a:rPr>
              <a:t>expect </a:t>
            </a:r>
            <a:r>
              <a:rPr sz="2500" dirty="0">
                <a:latin typeface="Calibri"/>
                <a:cs typeface="Calibri"/>
              </a:rPr>
              <a:t>a</a:t>
            </a:r>
            <a:r>
              <a:rPr sz="2500" spc="-5" dirty="0">
                <a:latin typeface="Calibri"/>
                <a:cs typeface="Calibri"/>
              </a:rPr>
              <a:t> high </a:t>
            </a:r>
            <a:r>
              <a:rPr sz="2500" spc="-15" dirty="0">
                <a:latin typeface="Calibri"/>
                <a:cs typeface="Calibri"/>
              </a:rPr>
              <a:t>MRS?</a:t>
            </a:r>
            <a:endParaRPr sz="2500">
              <a:latin typeface="Calibri"/>
              <a:cs typeface="Calibri"/>
            </a:endParaRPr>
          </a:p>
        </p:txBody>
      </p:sp>
      <p:sp>
        <p:nvSpPr>
          <p:cNvPr id="8" name="object 8"/>
          <p:cNvSpPr txBox="1"/>
          <p:nvPr/>
        </p:nvSpPr>
        <p:spPr>
          <a:xfrm>
            <a:off x="2320506" y="6546949"/>
            <a:ext cx="5213350" cy="381000"/>
          </a:xfrm>
          <a:prstGeom prst="rect">
            <a:avLst/>
          </a:prstGeom>
          <a:solidFill>
            <a:srgbClr val="FFFF00"/>
          </a:solidFill>
        </p:spPr>
        <p:txBody>
          <a:bodyPr vert="horz" wrap="square" lIns="0" tIns="0" rIns="0" bIns="0" rtlCol="0">
            <a:spAutoFit/>
          </a:bodyPr>
          <a:lstStyle/>
          <a:p>
            <a:pPr>
              <a:lnSpc>
                <a:spcPts val="2900"/>
              </a:lnSpc>
            </a:pPr>
            <a:r>
              <a:rPr sz="2500" spc="-5" dirty="0">
                <a:latin typeface="Calibri"/>
                <a:cs typeface="Calibri"/>
              </a:rPr>
              <a:t>on</a:t>
            </a:r>
            <a:r>
              <a:rPr sz="2500" spc="-10" dirty="0">
                <a:latin typeface="Calibri"/>
                <a:cs typeface="Calibri"/>
              </a:rPr>
              <a:t> </a:t>
            </a:r>
            <a:r>
              <a:rPr sz="2500" spc="-5" dirty="0">
                <a:latin typeface="Calibri"/>
                <a:cs typeface="Calibri"/>
              </a:rPr>
              <a:t>the</a:t>
            </a:r>
            <a:r>
              <a:rPr sz="2500" spc="5" dirty="0">
                <a:latin typeface="Calibri"/>
                <a:cs typeface="Calibri"/>
              </a:rPr>
              <a:t> </a:t>
            </a:r>
            <a:r>
              <a:rPr sz="2500" spc="-15" dirty="0">
                <a:latin typeface="Calibri"/>
                <a:cs typeface="Calibri"/>
              </a:rPr>
              <a:t>steeper</a:t>
            </a:r>
            <a:r>
              <a:rPr sz="2500" spc="-5" dirty="0">
                <a:latin typeface="Calibri"/>
                <a:cs typeface="Calibri"/>
              </a:rPr>
              <a:t> side of</a:t>
            </a:r>
            <a:r>
              <a:rPr sz="2500" spc="-10" dirty="0">
                <a:latin typeface="Calibri"/>
                <a:cs typeface="Calibri"/>
              </a:rPr>
              <a:t> </a:t>
            </a:r>
            <a:r>
              <a:rPr sz="2500" spc="-15" dirty="0">
                <a:latin typeface="Calibri"/>
                <a:cs typeface="Calibri"/>
              </a:rPr>
              <a:t>indifference</a:t>
            </a:r>
            <a:r>
              <a:rPr sz="2500" spc="-10" dirty="0">
                <a:latin typeface="Calibri"/>
                <a:cs typeface="Calibri"/>
              </a:rPr>
              <a:t> </a:t>
            </a:r>
            <a:r>
              <a:rPr sz="2500" spc="-5" dirty="0">
                <a:latin typeface="Calibri"/>
                <a:cs typeface="Calibri"/>
              </a:rPr>
              <a:t>curve</a:t>
            </a:r>
            <a:endParaRPr sz="2500">
              <a:latin typeface="Calibri"/>
              <a:cs typeface="Calibri"/>
            </a:endParaRPr>
          </a:p>
        </p:txBody>
      </p:sp>
      <p:sp>
        <p:nvSpPr>
          <p:cNvPr id="9" name="object 9"/>
          <p:cNvSpPr txBox="1"/>
          <p:nvPr/>
        </p:nvSpPr>
        <p:spPr>
          <a:xfrm>
            <a:off x="1832282" y="5588099"/>
            <a:ext cx="6619875" cy="1778000"/>
          </a:xfrm>
          <a:prstGeom prst="rect">
            <a:avLst/>
          </a:prstGeom>
        </p:spPr>
        <p:txBody>
          <a:bodyPr vert="horz" wrap="square" lIns="0" tIns="69850" rIns="0" bIns="0" rtlCol="0">
            <a:spAutoFit/>
          </a:bodyPr>
          <a:lstStyle/>
          <a:p>
            <a:pPr marL="487680" indent="-461009">
              <a:lnSpc>
                <a:spcPct val="100000"/>
              </a:lnSpc>
              <a:spcBef>
                <a:spcPts val="550"/>
              </a:spcBef>
              <a:buAutoNum type="alphaLcPeriod"/>
              <a:tabLst>
                <a:tab pos="487680" algn="l"/>
                <a:tab pos="488315" algn="l"/>
              </a:tabLst>
            </a:pPr>
            <a:r>
              <a:rPr sz="2500" spc="-5" dirty="0">
                <a:latin typeface="Calibri"/>
                <a:cs typeface="Calibri"/>
              </a:rPr>
              <a:t>when</a:t>
            </a:r>
            <a:r>
              <a:rPr sz="2500" spc="-10" dirty="0">
                <a:latin typeface="Calibri"/>
                <a:cs typeface="Calibri"/>
              </a:rPr>
              <a:t> </a:t>
            </a:r>
            <a:r>
              <a:rPr sz="2500" spc="-5" dirty="0">
                <a:latin typeface="Calibri"/>
                <a:cs typeface="Calibri"/>
              </a:rPr>
              <a:t>the </a:t>
            </a:r>
            <a:r>
              <a:rPr sz="2500" spc="-10" dirty="0">
                <a:latin typeface="Calibri"/>
                <a:cs typeface="Calibri"/>
              </a:rPr>
              <a:t>quantity</a:t>
            </a:r>
            <a:r>
              <a:rPr sz="2500" spc="-5" dirty="0">
                <a:latin typeface="Calibri"/>
                <a:cs typeface="Calibri"/>
              </a:rPr>
              <a:t> of the </a:t>
            </a:r>
            <a:r>
              <a:rPr sz="2500" spc="-10" dirty="0">
                <a:latin typeface="Calibri"/>
                <a:cs typeface="Calibri"/>
              </a:rPr>
              <a:t>good</a:t>
            </a:r>
            <a:r>
              <a:rPr sz="2500" spc="-5" dirty="0">
                <a:latin typeface="Calibri"/>
                <a:cs typeface="Calibri"/>
              </a:rPr>
              <a:t> on the </a:t>
            </a:r>
            <a:r>
              <a:rPr sz="2500" spc="-20" dirty="0">
                <a:latin typeface="Calibri"/>
                <a:cs typeface="Calibri"/>
              </a:rPr>
              <a:t>y-axis</a:t>
            </a:r>
            <a:r>
              <a:rPr sz="2500" spc="-5" dirty="0">
                <a:latin typeface="Calibri"/>
                <a:cs typeface="Calibri"/>
              </a:rPr>
              <a:t> is </a:t>
            </a:r>
            <a:r>
              <a:rPr sz="2500" dirty="0">
                <a:latin typeface="Calibri"/>
                <a:cs typeface="Calibri"/>
              </a:rPr>
              <a:t>0</a:t>
            </a:r>
            <a:endParaRPr sz="2500">
              <a:latin typeface="Calibri"/>
              <a:cs typeface="Calibri"/>
            </a:endParaRPr>
          </a:p>
          <a:p>
            <a:pPr marL="45085" marR="1183640" indent="-33020">
              <a:lnSpc>
                <a:spcPct val="114999"/>
              </a:lnSpc>
              <a:buAutoNum type="alphaLcPeriod"/>
              <a:tabLst>
                <a:tab pos="487680" algn="l"/>
                <a:tab pos="488315" algn="l"/>
              </a:tabLst>
            </a:pPr>
            <a:r>
              <a:rPr sz="2500" spc="-5" dirty="0">
                <a:latin typeface="Calibri"/>
                <a:cs typeface="Calibri"/>
              </a:rPr>
              <a:t>In the middle of the </a:t>
            </a:r>
            <a:r>
              <a:rPr sz="2500" spc="-15" dirty="0">
                <a:latin typeface="Calibri"/>
                <a:cs typeface="Calibri"/>
              </a:rPr>
              <a:t>indifference </a:t>
            </a:r>
            <a:r>
              <a:rPr sz="2500" spc="-5" dirty="0">
                <a:latin typeface="Calibri"/>
                <a:cs typeface="Calibri"/>
              </a:rPr>
              <a:t>curve </a:t>
            </a:r>
            <a:r>
              <a:rPr sz="2500" spc="-555" dirty="0">
                <a:latin typeface="Calibri"/>
                <a:cs typeface="Calibri"/>
              </a:rPr>
              <a:t> </a:t>
            </a:r>
            <a:r>
              <a:rPr sz="2500" spc="-5" dirty="0">
                <a:latin typeface="Calibri"/>
                <a:cs typeface="Calibri"/>
              </a:rPr>
              <a:t>c.</a:t>
            </a:r>
            <a:endParaRPr sz="2500">
              <a:latin typeface="Calibri"/>
              <a:cs typeface="Calibri"/>
            </a:endParaRPr>
          </a:p>
          <a:p>
            <a:pPr marL="12700">
              <a:lnSpc>
                <a:spcPct val="100000"/>
              </a:lnSpc>
              <a:spcBef>
                <a:spcPts val="450"/>
              </a:spcBef>
            </a:pPr>
            <a:r>
              <a:rPr sz="2500" spc="-5" dirty="0">
                <a:latin typeface="Calibri"/>
                <a:cs typeface="Calibri"/>
              </a:rPr>
              <a:t>d.</a:t>
            </a:r>
            <a:endParaRPr sz="2500">
              <a:latin typeface="Calibri"/>
              <a:cs typeface="Calibri"/>
            </a:endParaRPr>
          </a:p>
        </p:txBody>
      </p:sp>
      <p:sp>
        <p:nvSpPr>
          <p:cNvPr id="10" name="object 10"/>
          <p:cNvSpPr txBox="1"/>
          <p:nvPr/>
        </p:nvSpPr>
        <p:spPr>
          <a:xfrm>
            <a:off x="2307806" y="6959699"/>
            <a:ext cx="7155180"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Calibri"/>
                <a:cs typeface="Calibri"/>
              </a:rPr>
              <a:t>when</a:t>
            </a:r>
            <a:r>
              <a:rPr sz="2500" spc="-10" dirty="0">
                <a:latin typeface="Calibri"/>
                <a:cs typeface="Calibri"/>
              </a:rPr>
              <a:t> </a:t>
            </a:r>
            <a:r>
              <a:rPr sz="2500" spc="-5" dirty="0">
                <a:latin typeface="Calibri"/>
                <a:cs typeface="Calibri"/>
              </a:rPr>
              <a:t>the </a:t>
            </a:r>
            <a:r>
              <a:rPr sz="2500" spc="-10" dirty="0">
                <a:latin typeface="Calibri"/>
                <a:cs typeface="Calibri"/>
              </a:rPr>
              <a:t>quantity</a:t>
            </a:r>
            <a:r>
              <a:rPr sz="2500" spc="-5" dirty="0">
                <a:latin typeface="Calibri"/>
                <a:cs typeface="Calibri"/>
              </a:rPr>
              <a:t> of</a:t>
            </a:r>
            <a:r>
              <a:rPr sz="2500" spc="-10" dirty="0">
                <a:latin typeface="Calibri"/>
                <a:cs typeface="Calibri"/>
              </a:rPr>
              <a:t> </a:t>
            </a:r>
            <a:r>
              <a:rPr sz="2500" spc="-5" dirty="0">
                <a:latin typeface="Calibri"/>
                <a:cs typeface="Calibri"/>
              </a:rPr>
              <a:t>the </a:t>
            </a:r>
            <a:r>
              <a:rPr sz="2500" spc="-10" dirty="0">
                <a:latin typeface="Calibri"/>
                <a:cs typeface="Calibri"/>
              </a:rPr>
              <a:t>good</a:t>
            </a:r>
            <a:r>
              <a:rPr sz="2500" spc="-5" dirty="0">
                <a:latin typeface="Calibri"/>
                <a:cs typeface="Calibri"/>
              </a:rPr>
              <a:t> on the</a:t>
            </a:r>
            <a:r>
              <a:rPr sz="2500" spc="-10" dirty="0">
                <a:latin typeface="Calibri"/>
                <a:cs typeface="Calibri"/>
              </a:rPr>
              <a:t> </a:t>
            </a:r>
            <a:r>
              <a:rPr sz="2500" spc="-20" dirty="0">
                <a:latin typeface="Calibri"/>
                <a:cs typeface="Calibri"/>
              </a:rPr>
              <a:t>x-axis</a:t>
            </a:r>
            <a:r>
              <a:rPr sz="2500" spc="-5" dirty="0">
                <a:latin typeface="Calibri"/>
                <a:cs typeface="Calibri"/>
              </a:rPr>
              <a:t> is </a:t>
            </a:r>
            <a:r>
              <a:rPr sz="2500" spc="-10" dirty="0">
                <a:latin typeface="Calibri"/>
                <a:cs typeface="Calibri"/>
              </a:rPr>
              <a:t>very</a:t>
            </a:r>
            <a:r>
              <a:rPr sz="2500" spc="-5" dirty="0">
                <a:latin typeface="Calibri"/>
                <a:cs typeface="Calibri"/>
              </a:rPr>
              <a:t> high</a:t>
            </a:r>
            <a:endParaRPr sz="25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5087325"/>
            <a:ext cx="18288635" cy="5200015"/>
            <a:chOff x="0" y="5087325"/>
            <a:chExt cx="18288635" cy="5200015"/>
          </a:xfrm>
        </p:grpSpPr>
        <p:pic>
          <p:nvPicPr>
            <p:cNvPr id="3" name="object 3"/>
            <p:cNvPicPr/>
            <p:nvPr/>
          </p:nvPicPr>
          <p:blipFill>
            <a:blip r:embed="rId2" cstate="print"/>
            <a:stretch>
              <a:fillRect/>
            </a:stretch>
          </p:blipFill>
          <p:spPr>
            <a:xfrm>
              <a:off x="1981224" y="5087325"/>
              <a:ext cx="3746863" cy="3725927"/>
            </a:xfrm>
            <a:prstGeom prst="rect">
              <a:avLst/>
            </a:prstGeom>
          </p:spPr>
        </p:pic>
        <p:pic>
          <p:nvPicPr>
            <p:cNvPr id="4" name="object 4"/>
            <p:cNvPicPr/>
            <p:nvPr/>
          </p:nvPicPr>
          <p:blipFill>
            <a:blip r:embed="rId3" cstate="print"/>
            <a:stretch>
              <a:fillRect/>
            </a:stretch>
          </p:blipFill>
          <p:spPr>
            <a:xfrm>
              <a:off x="7126831" y="5160305"/>
              <a:ext cx="4066612" cy="3695683"/>
            </a:xfrm>
            <a:prstGeom prst="rect">
              <a:avLst/>
            </a:prstGeom>
          </p:spPr>
        </p:pic>
        <p:pic>
          <p:nvPicPr>
            <p:cNvPr id="5" name="object 5"/>
            <p:cNvPicPr/>
            <p:nvPr/>
          </p:nvPicPr>
          <p:blipFill>
            <a:blip r:embed="rId4" cstate="print"/>
            <a:stretch>
              <a:fillRect/>
            </a:stretch>
          </p:blipFill>
          <p:spPr>
            <a:xfrm>
              <a:off x="12065249" y="5228436"/>
              <a:ext cx="4115024" cy="3755775"/>
            </a:xfrm>
            <a:prstGeom prst="rect">
              <a:avLst/>
            </a:prstGeom>
          </p:spPr>
        </p:pic>
      </p:grpSp>
      <p:sp>
        <p:nvSpPr>
          <p:cNvPr id="6" name="object 6"/>
          <p:cNvSpPr txBox="1">
            <a:spLocks noGrp="1"/>
          </p:cNvSpPr>
          <p:nvPr>
            <p:ph type="title"/>
          </p:nvPr>
        </p:nvSpPr>
        <p:spPr>
          <a:xfrm>
            <a:off x="984725" y="882009"/>
            <a:ext cx="1020191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0" dirty="0">
                <a:latin typeface="Calibri"/>
                <a:cs typeface="Calibri"/>
              </a:rPr>
              <a:t> Utility </a:t>
            </a:r>
            <a:r>
              <a:rPr sz="4100" dirty="0">
                <a:latin typeface="Calibri"/>
                <a:cs typeface="Calibri"/>
              </a:rPr>
              <a:t>&amp;</a:t>
            </a:r>
            <a:r>
              <a:rPr sz="4100" spc="-10" dirty="0">
                <a:latin typeface="Calibri"/>
                <a:cs typeface="Calibri"/>
              </a:rPr>
              <a:t> </a:t>
            </a:r>
            <a:r>
              <a:rPr sz="4100" spc="-5" dirty="0">
                <a:latin typeface="Calibri"/>
                <a:cs typeface="Calibri"/>
              </a:rPr>
              <a:t>Demand </a:t>
            </a:r>
            <a:r>
              <a:rPr sz="4100" dirty="0">
                <a:latin typeface="Calibri"/>
                <a:cs typeface="Calibri"/>
              </a:rPr>
              <a:t>-</a:t>
            </a:r>
            <a:r>
              <a:rPr sz="4100" spc="-5" dirty="0">
                <a:latin typeface="Calibri"/>
                <a:cs typeface="Calibri"/>
              </a:rPr>
              <a:t> </a:t>
            </a:r>
            <a:r>
              <a:rPr sz="4100" spc="-15" dirty="0">
                <a:latin typeface="Calibri"/>
                <a:cs typeface="Calibri"/>
              </a:rPr>
              <a:t>Degree</a:t>
            </a:r>
            <a:r>
              <a:rPr sz="4100" spc="-5" dirty="0">
                <a:latin typeface="Calibri"/>
                <a:cs typeface="Calibri"/>
              </a:rPr>
              <a:t> of</a:t>
            </a:r>
            <a:r>
              <a:rPr sz="4100" spc="-10" dirty="0">
                <a:latin typeface="Calibri"/>
                <a:cs typeface="Calibri"/>
              </a:rPr>
              <a:t> </a:t>
            </a:r>
            <a:r>
              <a:rPr sz="4100" spc="-15" dirty="0">
                <a:latin typeface="Calibri"/>
                <a:cs typeface="Calibri"/>
              </a:rPr>
              <a:t>Substitutability</a:t>
            </a:r>
            <a:endParaRPr sz="4100">
              <a:latin typeface="Calibri"/>
              <a:cs typeface="Calibri"/>
            </a:endParaRPr>
          </a:p>
        </p:txBody>
      </p:sp>
      <p:sp>
        <p:nvSpPr>
          <p:cNvPr id="7" name="object 7"/>
          <p:cNvSpPr txBox="1"/>
          <p:nvPr/>
        </p:nvSpPr>
        <p:spPr>
          <a:xfrm>
            <a:off x="1430258" y="2006699"/>
            <a:ext cx="9341485" cy="406400"/>
          </a:xfrm>
          <a:prstGeom prst="rect">
            <a:avLst/>
          </a:prstGeom>
        </p:spPr>
        <p:txBody>
          <a:bodyPr vert="horz" wrap="square" lIns="0" tIns="12700" rIns="0" bIns="0" rtlCol="0">
            <a:spAutoFit/>
          </a:bodyPr>
          <a:lstStyle/>
          <a:p>
            <a:pPr marL="432434" indent="-420370">
              <a:lnSpc>
                <a:spcPct val="100000"/>
              </a:lnSpc>
              <a:spcBef>
                <a:spcPts val="100"/>
              </a:spcBef>
              <a:buFont typeface="Arial"/>
              <a:buChar char="●"/>
              <a:tabLst>
                <a:tab pos="432434" algn="l"/>
                <a:tab pos="433070" algn="l"/>
              </a:tabLst>
            </a:pPr>
            <a:r>
              <a:rPr sz="2500" b="1" spc="-10" dirty="0">
                <a:latin typeface="Calibri"/>
                <a:cs typeface="Calibri"/>
              </a:rPr>
              <a:t>degree</a:t>
            </a:r>
            <a:r>
              <a:rPr sz="2500" b="1" dirty="0">
                <a:latin typeface="Calibri"/>
                <a:cs typeface="Calibri"/>
              </a:rPr>
              <a:t> </a:t>
            </a:r>
            <a:r>
              <a:rPr sz="2500" b="1" spc="-5" dirty="0">
                <a:latin typeface="Calibri"/>
                <a:cs typeface="Calibri"/>
              </a:rPr>
              <a:t>of</a:t>
            </a:r>
            <a:r>
              <a:rPr sz="2500" b="1" dirty="0">
                <a:latin typeface="Calibri"/>
                <a:cs typeface="Calibri"/>
              </a:rPr>
              <a:t> </a:t>
            </a:r>
            <a:r>
              <a:rPr sz="2500" b="1" spc="-10" dirty="0">
                <a:latin typeface="Calibri"/>
                <a:cs typeface="Calibri"/>
              </a:rPr>
              <a:t>substitutability</a:t>
            </a:r>
            <a:r>
              <a:rPr sz="2500" spc="-10" dirty="0">
                <a:latin typeface="Calibri"/>
                <a:cs typeface="Calibri"/>
              </a:rPr>
              <a:t>:</a:t>
            </a:r>
            <a:r>
              <a:rPr sz="2500" dirty="0">
                <a:latin typeface="Calibri"/>
                <a:cs typeface="Calibri"/>
              </a:rPr>
              <a:t> </a:t>
            </a:r>
            <a:r>
              <a:rPr sz="2500" spc="-20" dirty="0">
                <a:latin typeface="Calibri"/>
                <a:cs typeface="Calibri"/>
              </a:rPr>
              <a:t>affects</a:t>
            </a:r>
            <a:r>
              <a:rPr sz="2500" dirty="0">
                <a:latin typeface="Calibri"/>
                <a:cs typeface="Calibri"/>
              </a:rPr>
              <a:t> </a:t>
            </a:r>
            <a:r>
              <a:rPr sz="2500" spc="-5" dirty="0">
                <a:latin typeface="Calibri"/>
                <a:cs typeface="Calibri"/>
              </a:rPr>
              <a:t>the</a:t>
            </a:r>
            <a:r>
              <a:rPr sz="2500" dirty="0">
                <a:latin typeface="Calibri"/>
                <a:cs typeface="Calibri"/>
              </a:rPr>
              <a:t> </a:t>
            </a:r>
            <a:r>
              <a:rPr sz="2500" spc="-5" dirty="0">
                <a:latin typeface="Calibri"/>
                <a:cs typeface="Calibri"/>
              </a:rPr>
              <a:t>shape</a:t>
            </a:r>
            <a:r>
              <a:rPr sz="2500" dirty="0">
                <a:latin typeface="Calibri"/>
                <a:cs typeface="Calibri"/>
              </a:rPr>
              <a:t> </a:t>
            </a:r>
            <a:r>
              <a:rPr sz="2500" spc="-5" dirty="0">
                <a:latin typeface="Calibri"/>
                <a:cs typeface="Calibri"/>
              </a:rPr>
              <a:t>of</a:t>
            </a:r>
            <a:r>
              <a:rPr sz="2500" dirty="0">
                <a:latin typeface="Calibri"/>
                <a:cs typeface="Calibri"/>
              </a:rPr>
              <a:t> </a:t>
            </a:r>
            <a:r>
              <a:rPr sz="2500" spc="-5" dirty="0">
                <a:latin typeface="Calibri"/>
                <a:cs typeface="Calibri"/>
              </a:rPr>
              <a:t>the</a:t>
            </a:r>
            <a:r>
              <a:rPr sz="2500" dirty="0">
                <a:latin typeface="Calibri"/>
                <a:cs typeface="Calibri"/>
              </a:rPr>
              <a:t> </a:t>
            </a:r>
            <a:r>
              <a:rPr sz="2500" spc="-15" dirty="0">
                <a:latin typeface="Calibri"/>
                <a:cs typeface="Calibri"/>
              </a:rPr>
              <a:t>indifference</a:t>
            </a:r>
            <a:r>
              <a:rPr sz="2500" dirty="0">
                <a:latin typeface="Calibri"/>
                <a:cs typeface="Calibri"/>
              </a:rPr>
              <a:t> </a:t>
            </a:r>
            <a:r>
              <a:rPr sz="2500" spc="-5" dirty="0">
                <a:latin typeface="Calibri"/>
                <a:cs typeface="Calibri"/>
              </a:rPr>
              <a:t>curve</a:t>
            </a:r>
            <a:endParaRPr sz="2500">
              <a:latin typeface="Calibri"/>
              <a:cs typeface="Calibri"/>
            </a:endParaRPr>
          </a:p>
        </p:txBody>
      </p:sp>
      <p:graphicFrame>
        <p:nvGraphicFramePr>
          <p:cNvPr id="8" name="object 8"/>
          <p:cNvGraphicFramePr>
            <a:graphicFrameLocks noGrp="1"/>
          </p:cNvGraphicFramePr>
          <p:nvPr/>
        </p:nvGraphicFramePr>
        <p:xfrm>
          <a:off x="1315600" y="2737625"/>
          <a:ext cx="15647035" cy="2118273"/>
        </p:xfrm>
        <a:graphic>
          <a:graphicData uri="http://schemas.openxmlformats.org/drawingml/2006/table">
            <a:tbl>
              <a:tblPr firstRow="1" bandRow="1">
                <a:tableStyleId>{2D5ABB26-0587-4C30-8999-92F81FD0307C}</a:tableStyleId>
              </a:tblPr>
              <a:tblGrid>
                <a:gridCol w="5218430">
                  <a:extLst>
                    <a:ext uri="{9D8B030D-6E8A-4147-A177-3AD203B41FA5}">
                      <a16:colId xmlns:a16="http://schemas.microsoft.com/office/drawing/2014/main" val="20000"/>
                    </a:ext>
                  </a:extLst>
                </a:gridCol>
                <a:gridCol w="5218430">
                  <a:extLst>
                    <a:ext uri="{9D8B030D-6E8A-4147-A177-3AD203B41FA5}">
                      <a16:colId xmlns:a16="http://schemas.microsoft.com/office/drawing/2014/main" val="20001"/>
                    </a:ext>
                  </a:extLst>
                </a:gridCol>
                <a:gridCol w="5210175">
                  <a:extLst>
                    <a:ext uri="{9D8B030D-6E8A-4147-A177-3AD203B41FA5}">
                      <a16:colId xmlns:a16="http://schemas.microsoft.com/office/drawing/2014/main" val="20002"/>
                    </a:ext>
                  </a:extLst>
                </a:gridCol>
              </a:tblGrid>
              <a:tr h="533349">
                <a:tc>
                  <a:txBody>
                    <a:bodyPr/>
                    <a:lstStyle/>
                    <a:p>
                      <a:pPr algn="ctr">
                        <a:lnSpc>
                          <a:spcPct val="100000"/>
                        </a:lnSpc>
                        <a:spcBef>
                          <a:spcPts val="580"/>
                        </a:spcBef>
                      </a:pPr>
                      <a:r>
                        <a:rPr sz="2300" b="1" spc="-10" dirty="0">
                          <a:latin typeface="Calibri"/>
                          <a:cs typeface="Calibri"/>
                        </a:rPr>
                        <a:t>Ordinary</a:t>
                      </a:r>
                      <a:r>
                        <a:rPr sz="2300" b="1" spc="-35" dirty="0">
                          <a:latin typeface="Calibri"/>
                          <a:cs typeface="Calibri"/>
                        </a:rPr>
                        <a:t> </a:t>
                      </a:r>
                      <a:r>
                        <a:rPr sz="2300" b="1" spc="-5" dirty="0">
                          <a:latin typeface="Calibri"/>
                          <a:cs typeface="Calibri"/>
                        </a:rPr>
                        <a:t>Goods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5" dirty="0">
                          <a:latin typeface="Calibri"/>
                          <a:cs typeface="Calibri"/>
                        </a:rPr>
                        <a:t>Perfect</a:t>
                      </a:r>
                      <a:r>
                        <a:rPr sz="2300" b="1" spc="-30" dirty="0">
                          <a:latin typeface="Calibri"/>
                          <a:cs typeface="Calibri"/>
                        </a:rPr>
                        <a:t> </a:t>
                      </a:r>
                      <a:r>
                        <a:rPr sz="2300" b="1" spc="-15" dirty="0">
                          <a:latin typeface="Calibri"/>
                          <a:cs typeface="Calibri"/>
                        </a:rPr>
                        <a:t>Substitutes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0" dirty="0">
                          <a:latin typeface="Calibri"/>
                          <a:cs typeface="Calibri"/>
                        </a:rPr>
                        <a:t>Complements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924">
                <a:tc>
                  <a:txBody>
                    <a:bodyPr/>
                    <a:lstStyle/>
                    <a:p>
                      <a:pPr marL="542925" marR="329565" indent="-405130">
                        <a:lnSpc>
                          <a:spcPct val="100000"/>
                        </a:lnSpc>
                        <a:spcBef>
                          <a:spcPts val="580"/>
                        </a:spcBef>
                        <a:buFont typeface="Arial MT"/>
                        <a:buChar char="●"/>
                        <a:tabLst>
                          <a:tab pos="542290" algn="l"/>
                          <a:tab pos="542925" algn="l"/>
                        </a:tabLst>
                      </a:pPr>
                      <a:r>
                        <a:rPr sz="2300" spc="-10" dirty="0">
                          <a:latin typeface="Calibri"/>
                          <a:cs typeface="Calibri"/>
                        </a:rPr>
                        <a:t>goods that can substitute </a:t>
                      </a:r>
                      <a:r>
                        <a:rPr sz="2300" spc="-5" dirty="0">
                          <a:latin typeface="Calibri"/>
                          <a:cs typeface="Calibri"/>
                        </a:rPr>
                        <a:t>each other </a:t>
                      </a:r>
                      <a:r>
                        <a:rPr sz="2300" spc="-505" dirty="0">
                          <a:latin typeface="Calibri"/>
                          <a:cs typeface="Calibri"/>
                        </a:rPr>
                        <a:t> </a:t>
                      </a:r>
                      <a:r>
                        <a:rPr sz="2300" spc="-15" dirty="0">
                          <a:latin typeface="Calibri"/>
                          <a:cs typeface="Calibri"/>
                        </a:rPr>
                        <a:t>to</a:t>
                      </a:r>
                      <a:r>
                        <a:rPr sz="2300" spc="-10" dirty="0">
                          <a:latin typeface="Calibri"/>
                          <a:cs typeface="Calibri"/>
                        </a:rPr>
                        <a:t> </a:t>
                      </a:r>
                      <a:r>
                        <a:rPr sz="2300" dirty="0">
                          <a:latin typeface="Calibri"/>
                          <a:cs typeface="Calibri"/>
                        </a:rPr>
                        <a:t>a</a:t>
                      </a:r>
                      <a:r>
                        <a:rPr sz="2300" spc="-5" dirty="0">
                          <a:latin typeface="Calibri"/>
                          <a:cs typeface="Calibri"/>
                        </a:rPr>
                        <a:t> </a:t>
                      </a:r>
                      <a:r>
                        <a:rPr sz="2300" spc="-10" dirty="0">
                          <a:latin typeface="Calibri"/>
                          <a:cs typeface="Calibri"/>
                        </a:rPr>
                        <a:t>certain degree</a:t>
                      </a:r>
                      <a:endParaRPr sz="2300">
                        <a:latin typeface="Calibri"/>
                        <a:cs typeface="Calibri"/>
                      </a:endParaRPr>
                    </a:p>
                    <a:p>
                      <a:pPr marL="542925" indent="-405130">
                        <a:lnSpc>
                          <a:spcPct val="100000"/>
                        </a:lnSpc>
                        <a:buFont typeface="Arial MT"/>
                        <a:buChar char="●"/>
                        <a:tabLst>
                          <a:tab pos="542290" algn="l"/>
                          <a:tab pos="542925" algn="l"/>
                        </a:tabLst>
                      </a:pPr>
                      <a:r>
                        <a:rPr sz="2300" spc="-5" dirty="0">
                          <a:latin typeface="Calibri"/>
                          <a:cs typeface="Calibri"/>
                        </a:rPr>
                        <a:t>eg.</a:t>
                      </a:r>
                      <a:r>
                        <a:rPr sz="2300" spc="-20" dirty="0">
                          <a:latin typeface="Calibri"/>
                          <a:cs typeface="Calibri"/>
                        </a:rPr>
                        <a:t> </a:t>
                      </a:r>
                      <a:r>
                        <a:rPr sz="2300" spc="-10" dirty="0">
                          <a:latin typeface="Calibri"/>
                          <a:cs typeface="Calibri"/>
                        </a:rPr>
                        <a:t>movie</a:t>
                      </a:r>
                      <a:r>
                        <a:rPr sz="2300" spc="-20" dirty="0">
                          <a:latin typeface="Calibri"/>
                          <a:cs typeface="Calibri"/>
                        </a:rPr>
                        <a:t> </a:t>
                      </a:r>
                      <a:r>
                        <a:rPr sz="2300" dirty="0">
                          <a:latin typeface="Calibri"/>
                          <a:cs typeface="Calibri"/>
                        </a:rPr>
                        <a:t>and</a:t>
                      </a:r>
                      <a:r>
                        <a:rPr sz="2300" spc="-20" dirty="0">
                          <a:latin typeface="Calibri"/>
                          <a:cs typeface="Calibri"/>
                        </a:rPr>
                        <a:t> </a:t>
                      </a:r>
                      <a:r>
                        <a:rPr sz="2300" spc="-30" dirty="0">
                          <a:latin typeface="Calibri"/>
                          <a:cs typeface="Calibri"/>
                        </a:rPr>
                        <a:t>coke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368935" indent="-405130">
                        <a:lnSpc>
                          <a:spcPct val="100000"/>
                        </a:lnSpc>
                        <a:spcBef>
                          <a:spcPts val="580"/>
                        </a:spcBef>
                        <a:buFont typeface="Arial MT"/>
                        <a:buChar char="●"/>
                        <a:tabLst>
                          <a:tab pos="542290" algn="l"/>
                          <a:tab pos="542925" algn="l"/>
                        </a:tabLst>
                      </a:pPr>
                      <a:r>
                        <a:rPr sz="2300" spc="-10" dirty="0">
                          <a:latin typeface="Calibri"/>
                          <a:cs typeface="Calibri"/>
                        </a:rPr>
                        <a:t>goods that can very </a:t>
                      </a:r>
                      <a:r>
                        <a:rPr sz="2300" spc="-5" dirty="0">
                          <a:latin typeface="Calibri"/>
                          <a:cs typeface="Calibri"/>
                        </a:rPr>
                        <a:t>easily </a:t>
                      </a:r>
                      <a:r>
                        <a:rPr sz="2300" spc="-10" dirty="0">
                          <a:latin typeface="Calibri"/>
                          <a:cs typeface="Calibri"/>
                        </a:rPr>
                        <a:t>substitute </a:t>
                      </a:r>
                      <a:r>
                        <a:rPr sz="2300" spc="-505" dirty="0">
                          <a:latin typeface="Calibri"/>
                          <a:cs typeface="Calibri"/>
                        </a:rPr>
                        <a:t> </a:t>
                      </a:r>
                      <a:r>
                        <a:rPr sz="2300" spc="-20" dirty="0">
                          <a:latin typeface="Calibri"/>
                          <a:cs typeface="Calibri"/>
                        </a:rPr>
                        <a:t>for</a:t>
                      </a:r>
                      <a:r>
                        <a:rPr sz="2300" spc="-10" dirty="0">
                          <a:latin typeface="Calibri"/>
                          <a:cs typeface="Calibri"/>
                        </a:rPr>
                        <a:t> </a:t>
                      </a:r>
                      <a:r>
                        <a:rPr sz="2300" spc="-5" dirty="0">
                          <a:latin typeface="Calibri"/>
                          <a:cs typeface="Calibri"/>
                        </a:rPr>
                        <a:t>each other</a:t>
                      </a:r>
                      <a:endParaRPr sz="2300">
                        <a:latin typeface="Calibri"/>
                        <a:cs typeface="Calibri"/>
                      </a:endParaRPr>
                    </a:p>
                    <a:p>
                      <a:pPr marL="542925" marR="545465" indent="-405130">
                        <a:lnSpc>
                          <a:spcPct val="100000"/>
                        </a:lnSpc>
                        <a:buFont typeface="Arial MT"/>
                        <a:buChar char="●"/>
                        <a:tabLst>
                          <a:tab pos="542290" algn="l"/>
                          <a:tab pos="542925" algn="l"/>
                        </a:tabLst>
                      </a:pPr>
                      <a:r>
                        <a:rPr sz="2300" spc="-5" dirty="0">
                          <a:latin typeface="Calibri"/>
                          <a:cs typeface="Calibri"/>
                        </a:rPr>
                        <a:t>eg. pens </a:t>
                      </a:r>
                      <a:r>
                        <a:rPr sz="2300" spc="-15" dirty="0">
                          <a:latin typeface="Calibri"/>
                          <a:cs typeface="Calibri"/>
                        </a:rPr>
                        <a:t>from </a:t>
                      </a:r>
                      <a:r>
                        <a:rPr sz="2300" spc="-20" dirty="0">
                          <a:latin typeface="Calibri"/>
                          <a:cs typeface="Calibri"/>
                        </a:rPr>
                        <a:t>Superstore </a:t>
                      </a:r>
                      <a:r>
                        <a:rPr sz="2300" dirty="0">
                          <a:latin typeface="Calibri"/>
                          <a:cs typeface="Calibri"/>
                        </a:rPr>
                        <a:t>and </a:t>
                      </a:r>
                      <a:r>
                        <a:rPr sz="2300" spc="-5" dirty="0">
                          <a:latin typeface="Calibri"/>
                          <a:cs typeface="Calibri"/>
                        </a:rPr>
                        <a:t>pens </a:t>
                      </a:r>
                      <a:r>
                        <a:rPr sz="2300" spc="-505" dirty="0">
                          <a:latin typeface="Calibri"/>
                          <a:cs typeface="Calibri"/>
                        </a:rPr>
                        <a:t> </a:t>
                      </a:r>
                      <a:r>
                        <a:rPr sz="2300" spc="-15" dirty="0">
                          <a:latin typeface="Calibri"/>
                          <a:cs typeface="Calibri"/>
                        </a:rPr>
                        <a:t>from</a:t>
                      </a:r>
                      <a:r>
                        <a:rPr sz="2300" spc="-10" dirty="0">
                          <a:latin typeface="Calibri"/>
                          <a:cs typeface="Calibri"/>
                        </a:rPr>
                        <a:t> </a:t>
                      </a:r>
                      <a:r>
                        <a:rPr sz="2300" spc="-15" dirty="0">
                          <a:latin typeface="Calibri"/>
                          <a:cs typeface="Calibri"/>
                        </a:rPr>
                        <a:t>Walmart</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438784" indent="-405130">
                        <a:lnSpc>
                          <a:spcPct val="100000"/>
                        </a:lnSpc>
                        <a:spcBef>
                          <a:spcPts val="580"/>
                        </a:spcBef>
                        <a:buFont typeface="Arial MT"/>
                        <a:buChar char="●"/>
                        <a:tabLst>
                          <a:tab pos="542290" algn="l"/>
                          <a:tab pos="542925" algn="l"/>
                        </a:tabLst>
                      </a:pPr>
                      <a:r>
                        <a:rPr sz="2300" spc="-10" dirty="0">
                          <a:latin typeface="Calibri"/>
                          <a:cs typeface="Calibri"/>
                        </a:rPr>
                        <a:t>goods that complement </a:t>
                      </a:r>
                      <a:r>
                        <a:rPr sz="2300" spc="-5" dirty="0">
                          <a:latin typeface="Calibri"/>
                          <a:cs typeface="Calibri"/>
                        </a:rPr>
                        <a:t>each </a:t>
                      </a:r>
                      <a:r>
                        <a:rPr sz="2300" spc="-40" dirty="0">
                          <a:latin typeface="Calibri"/>
                          <a:cs typeface="Calibri"/>
                        </a:rPr>
                        <a:t>other, </a:t>
                      </a:r>
                      <a:r>
                        <a:rPr sz="2300" spc="-505" dirty="0">
                          <a:latin typeface="Calibri"/>
                          <a:cs typeface="Calibri"/>
                        </a:rPr>
                        <a:t> </a:t>
                      </a:r>
                      <a:r>
                        <a:rPr sz="2300" spc="-5" dirty="0">
                          <a:latin typeface="Calibri"/>
                          <a:cs typeface="Calibri"/>
                        </a:rPr>
                        <a:t>can’t</a:t>
                      </a:r>
                      <a:r>
                        <a:rPr sz="2300" spc="-10" dirty="0">
                          <a:latin typeface="Calibri"/>
                          <a:cs typeface="Calibri"/>
                        </a:rPr>
                        <a:t> replace </a:t>
                      </a:r>
                      <a:r>
                        <a:rPr sz="2300" spc="-5" dirty="0">
                          <a:latin typeface="Calibri"/>
                          <a:cs typeface="Calibri"/>
                        </a:rPr>
                        <a:t>each</a:t>
                      </a:r>
                      <a:r>
                        <a:rPr sz="2300" spc="-10" dirty="0">
                          <a:latin typeface="Calibri"/>
                          <a:cs typeface="Calibri"/>
                        </a:rPr>
                        <a:t> </a:t>
                      </a:r>
                      <a:r>
                        <a:rPr sz="2300" spc="-5" dirty="0">
                          <a:latin typeface="Calibri"/>
                          <a:cs typeface="Calibri"/>
                        </a:rPr>
                        <a:t>other</a:t>
                      </a:r>
                      <a:r>
                        <a:rPr sz="2300" spc="-10" dirty="0">
                          <a:latin typeface="Calibri"/>
                          <a:cs typeface="Calibri"/>
                        </a:rPr>
                        <a:t> </a:t>
                      </a:r>
                      <a:r>
                        <a:rPr sz="2300" spc="-15" dirty="0">
                          <a:latin typeface="Calibri"/>
                          <a:cs typeface="Calibri"/>
                        </a:rPr>
                        <a:t>at</a:t>
                      </a:r>
                      <a:r>
                        <a:rPr sz="2300" spc="-10" dirty="0">
                          <a:latin typeface="Calibri"/>
                          <a:cs typeface="Calibri"/>
                        </a:rPr>
                        <a:t> </a:t>
                      </a:r>
                      <a:r>
                        <a:rPr sz="2300" dirty="0">
                          <a:latin typeface="Calibri"/>
                          <a:cs typeface="Calibri"/>
                        </a:rPr>
                        <a:t>all</a:t>
                      </a:r>
                      <a:endParaRPr sz="2300">
                        <a:latin typeface="Calibri"/>
                        <a:cs typeface="Calibri"/>
                      </a:endParaRPr>
                    </a:p>
                    <a:p>
                      <a:pPr marL="542925" indent="-405130">
                        <a:lnSpc>
                          <a:spcPct val="100000"/>
                        </a:lnSpc>
                        <a:buFont typeface="Arial MT"/>
                        <a:buChar char="●"/>
                        <a:tabLst>
                          <a:tab pos="542290" algn="l"/>
                          <a:tab pos="542925" algn="l"/>
                        </a:tabLst>
                      </a:pPr>
                      <a:r>
                        <a:rPr sz="2300" spc="-5" dirty="0">
                          <a:latin typeface="Calibri"/>
                          <a:cs typeface="Calibri"/>
                        </a:rPr>
                        <a:t>eg.</a:t>
                      </a:r>
                      <a:r>
                        <a:rPr sz="2300" spc="-20" dirty="0">
                          <a:latin typeface="Calibri"/>
                          <a:cs typeface="Calibri"/>
                        </a:rPr>
                        <a:t> </a:t>
                      </a:r>
                      <a:r>
                        <a:rPr sz="2300" spc="-10" dirty="0">
                          <a:latin typeface="Calibri"/>
                          <a:cs typeface="Calibri"/>
                        </a:rPr>
                        <a:t>left</a:t>
                      </a:r>
                      <a:r>
                        <a:rPr sz="2300" spc="-15" dirty="0">
                          <a:latin typeface="Calibri"/>
                          <a:cs typeface="Calibri"/>
                        </a:rPr>
                        <a:t> </a:t>
                      </a:r>
                      <a:r>
                        <a:rPr sz="2300" dirty="0">
                          <a:latin typeface="Calibri"/>
                          <a:cs typeface="Calibri"/>
                        </a:rPr>
                        <a:t>and</a:t>
                      </a:r>
                      <a:r>
                        <a:rPr sz="2300" spc="-15" dirty="0">
                          <a:latin typeface="Calibri"/>
                          <a:cs typeface="Calibri"/>
                        </a:rPr>
                        <a:t> </a:t>
                      </a:r>
                      <a:r>
                        <a:rPr sz="2300" spc="-10" dirty="0">
                          <a:latin typeface="Calibri"/>
                          <a:cs typeface="Calibri"/>
                        </a:rPr>
                        <a:t>right</a:t>
                      </a:r>
                      <a:r>
                        <a:rPr sz="2300" spc="-15" dirty="0">
                          <a:latin typeface="Calibri"/>
                          <a:cs typeface="Calibri"/>
                        </a:rPr>
                        <a:t> </a:t>
                      </a:r>
                      <a:r>
                        <a:rPr sz="2300" spc="-20" dirty="0">
                          <a:latin typeface="Calibri"/>
                          <a:cs typeface="Calibri"/>
                        </a:rPr>
                        <a:t>sneakers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93400" y="2181950"/>
            <a:ext cx="6335399" cy="6335399"/>
          </a:xfrm>
          <a:prstGeom prst="rect">
            <a:avLst/>
          </a:prstGeom>
        </p:spPr>
      </p:pic>
      <p:sp>
        <p:nvSpPr>
          <p:cNvPr id="3" name="object 3"/>
          <p:cNvSpPr txBox="1">
            <a:spLocks noGrp="1"/>
          </p:cNvSpPr>
          <p:nvPr>
            <p:ph type="title"/>
          </p:nvPr>
        </p:nvSpPr>
        <p:spPr>
          <a:xfrm>
            <a:off x="984725" y="882009"/>
            <a:ext cx="960247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20"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0" dirty="0">
                <a:latin typeface="Calibri"/>
                <a:cs typeface="Calibri"/>
              </a:rPr>
              <a:t> </a:t>
            </a:r>
            <a:r>
              <a:rPr sz="4100" spc="-15" dirty="0">
                <a:latin typeface="Calibri"/>
                <a:cs typeface="Calibri"/>
              </a:rPr>
              <a:t>Best</a:t>
            </a:r>
            <a:r>
              <a:rPr sz="4100" spc="-20" dirty="0">
                <a:latin typeface="Calibri"/>
                <a:cs typeface="Calibri"/>
              </a:rPr>
              <a:t> Affordable </a:t>
            </a:r>
            <a:r>
              <a:rPr sz="4100" spc="-5" dirty="0">
                <a:latin typeface="Calibri"/>
                <a:cs typeface="Calibri"/>
              </a:rPr>
              <a:t>Choice</a:t>
            </a:r>
            <a:endParaRPr sz="4100">
              <a:latin typeface="Calibri"/>
              <a:cs typeface="Calibri"/>
            </a:endParaRPr>
          </a:p>
        </p:txBody>
      </p:sp>
      <p:sp>
        <p:nvSpPr>
          <p:cNvPr id="4" name="object 4"/>
          <p:cNvSpPr txBox="1"/>
          <p:nvPr/>
        </p:nvSpPr>
        <p:spPr>
          <a:xfrm>
            <a:off x="1320792" y="2182330"/>
            <a:ext cx="6934834" cy="1848485"/>
          </a:xfrm>
          <a:prstGeom prst="rect">
            <a:avLst/>
          </a:prstGeom>
        </p:spPr>
        <p:txBody>
          <a:bodyPr vert="horz" wrap="square" lIns="0" tIns="71755" rIns="0" bIns="0" rtlCol="0">
            <a:spAutoFit/>
          </a:bodyPr>
          <a:lstStyle/>
          <a:p>
            <a:pPr marL="440055" indent="-427990">
              <a:lnSpc>
                <a:spcPct val="100000"/>
              </a:lnSpc>
              <a:spcBef>
                <a:spcPts val="565"/>
              </a:spcBef>
              <a:buFont typeface="Arial"/>
              <a:buChar char="●"/>
              <a:tabLst>
                <a:tab pos="440055" algn="l"/>
                <a:tab pos="440690" algn="l"/>
              </a:tabLst>
            </a:pPr>
            <a:r>
              <a:rPr sz="2600" b="1" spc="-15" dirty="0">
                <a:latin typeface="Calibri"/>
                <a:cs typeface="Calibri"/>
              </a:rPr>
              <a:t>Characteristics</a:t>
            </a:r>
            <a:r>
              <a:rPr sz="2600" b="1" spc="-10" dirty="0">
                <a:latin typeface="Calibri"/>
                <a:cs typeface="Calibri"/>
              </a:rPr>
              <a:t> </a:t>
            </a:r>
            <a:r>
              <a:rPr sz="2600" b="1" spc="-5" dirty="0">
                <a:latin typeface="Calibri"/>
                <a:cs typeface="Calibri"/>
              </a:rPr>
              <a:t>of the </a:t>
            </a:r>
            <a:r>
              <a:rPr sz="2600" b="1" spc="-15" dirty="0">
                <a:latin typeface="Calibri"/>
                <a:cs typeface="Calibri"/>
              </a:rPr>
              <a:t>best</a:t>
            </a:r>
            <a:r>
              <a:rPr sz="2600" b="1" spc="-5" dirty="0">
                <a:latin typeface="Calibri"/>
                <a:cs typeface="Calibri"/>
              </a:rPr>
              <a:t> </a:t>
            </a:r>
            <a:r>
              <a:rPr sz="2600" b="1" spc="-15" dirty="0">
                <a:latin typeface="Calibri"/>
                <a:cs typeface="Calibri"/>
              </a:rPr>
              <a:t>affordable</a:t>
            </a:r>
            <a:r>
              <a:rPr sz="2600" b="1" spc="-5" dirty="0">
                <a:latin typeface="Calibri"/>
                <a:cs typeface="Calibri"/>
              </a:rPr>
              <a:t> </a:t>
            </a:r>
            <a:r>
              <a:rPr sz="2600" b="1" spc="5" dirty="0">
                <a:latin typeface="Calibri"/>
                <a:cs typeface="Calibri"/>
              </a:rPr>
              <a:t>choice</a:t>
            </a:r>
            <a:r>
              <a:rPr sz="2600" spc="5" dirty="0">
                <a:latin typeface="Calibri"/>
                <a:cs typeface="Calibri"/>
              </a:rPr>
              <a:t>:</a:t>
            </a:r>
            <a:endParaRPr sz="2600">
              <a:latin typeface="Calibri"/>
              <a:cs typeface="Calibri"/>
            </a:endParaRPr>
          </a:p>
          <a:p>
            <a:pPr marL="897255" lvl="1" indent="-427990">
              <a:lnSpc>
                <a:spcPct val="100000"/>
              </a:lnSpc>
              <a:spcBef>
                <a:spcPts val="470"/>
              </a:spcBef>
              <a:buFont typeface="Arial MT"/>
              <a:buChar char="○"/>
              <a:tabLst>
                <a:tab pos="897255" algn="l"/>
                <a:tab pos="897890" algn="l"/>
              </a:tabLst>
            </a:pPr>
            <a:r>
              <a:rPr sz="2600" spc="-5" dirty="0">
                <a:latin typeface="Calibri"/>
                <a:cs typeface="Calibri"/>
              </a:rPr>
              <a:t>On</a:t>
            </a:r>
            <a:r>
              <a:rPr sz="2600" spc="-10" dirty="0">
                <a:latin typeface="Calibri"/>
                <a:cs typeface="Calibri"/>
              </a:rPr>
              <a:t> </a:t>
            </a:r>
            <a:r>
              <a:rPr sz="2600" spc="-5" dirty="0">
                <a:latin typeface="Calibri"/>
                <a:cs typeface="Calibri"/>
              </a:rPr>
              <a:t>the</a:t>
            </a:r>
            <a:r>
              <a:rPr sz="2600" spc="-15" dirty="0">
                <a:latin typeface="Calibri"/>
                <a:cs typeface="Calibri"/>
              </a:rPr>
              <a:t> </a:t>
            </a:r>
            <a:r>
              <a:rPr sz="2600" spc="-10" dirty="0">
                <a:latin typeface="Calibri"/>
                <a:cs typeface="Calibri"/>
              </a:rPr>
              <a:t>budget</a:t>
            </a:r>
            <a:r>
              <a:rPr sz="2600" spc="-15" dirty="0">
                <a:latin typeface="Calibri"/>
                <a:cs typeface="Calibri"/>
              </a:rPr>
              <a:t> </a:t>
            </a:r>
            <a:r>
              <a:rPr sz="2600" spc="-5" dirty="0">
                <a:latin typeface="Calibri"/>
                <a:cs typeface="Calibri"/>
              </a:rPr>
              <a:t>line</a:t>
            </a:r>
            <a:r>
              <a:rPr sz="2600" spc="-10" dirty="0">
                <a:latin typeface="Calibri"/>
                <a:cs typeface="Calibri"/>
              </a:rPr>
              <a:t> (spent</a:t>
            </a:r>
            <a:r>
              <a:rPr sz="2600" spc="-15" dirty="0">
                <a:latin typeface="Calibri"/>
                <a:cs typeface="Calibri"/>
              </a:rPr>
              <a:t> </a:t>
            </a:r>
            <a:r>
              <a:rPr sz="2600" dirty="0">
                <a:latin typeface="Calibri"/>
                <a:cs typeface="Calibri"/>
              </a:rPr>
              <a:t>all</a:t>
            </a:r>
            <a:r>
              <a:rPr sz="2600" spc="-10" dirty="0">
                <a:latin typeface="Calibri"/>
                <a:cs typeface="Calibri"/>
              </a:rPr>
              <a:t> </a:t>
            </a:r>
            <a:r>
              <a:rPr sz="2600" spc="-5" dirty="0">
                <a:latin typeface="Calibri"/>
                <a:cs typeface="Calibri"/>
              </a:rPr>
              <a:t>of</a:t>
            </a:r>
            <a:r>
              <a:rPr sz="2600" spc="-10" dirty="0">
                <a:latin typeface="Calibri"/>
                <a:cs typeface="Calibri"/>
              </a:rPr>
              <a:t> </a:t>
            </a:r>
            <a:r>
              <a:rPr sz="2600" spc="-5" dirty="0">
                <a:latin typeface="Calibri"/>
                <a:cs typeface="Calibri"/>
              </a:rPr>
              <a:t>their</a:t>
            </a:r>
            <a:r>
              <a:rPr sz="2600" spc="-15" dirty="0">
                <a:latin typeface="Calibri"/>
                <a:cs typeface="Calibri"/>
              </a:rPr>
              <a:t> </a:t>
            </a:r>
            <a:r>
              <a:rPr sz="2600" spc="-10" dirty="0">
                <a:latin typeface="Calibri"/>
                <a:cs typeface="Calibri"/>
              </a:rPr>
              <a:t>income)</a:t>
            </a:r>
            <a:endParaRPr sz="2600">
              <a:latin typeface="Calibri"/>
              <a:cs typeface="Calibri"/>
            </a:endParaRPr>
          </a:p>
          <a:p>
            <a:pPr marL="897255" lvl="1" indent="-427990">
              <a:lnSpc>
                <a:spcPct val="100000"/>
              </a:lnSpc>
              <a:spcBef>
                <a:spcPts val="470"/>
              </a:spcBef>
              <a:buFont typeface="Arial MT"/>
              <a:buChar char="○"/>
              <a:tabLst>
                <a:tab pos="897255" algn="l"/>
                <a:tab pos="897890" algn="l"/>
              </a:tabLst>
            </a:pPr>
            <a:r>
              <a:rPr sz="2600" spc="-5" dirty="0">
                <a:latin typeface="Calibri"/>
                <a:cs typeface="Calibri"/>
              </a:rPr>
              <a:t>On</a:t>
            </a:r>
            <a:r>
              <a:rPr sz="2600" spc="-15" dirty="0">
                <a:latin typeface="Calibri"/>
                <a:cs typeface="Calibri"/>
              </a:rPr>
              <a:t> </a:t>
            </a:r>
            <a:r>
              <a:rPr sz="2600" spc="-5" dirty="0">
                <a:latin typeface="Calibri"/>
                <a:cs typeface="Calibri"/>
              </a:rPr>
              <a:t>the</a:t>
            </a:r>
            <a:r>
              <a:rPr sz="2600" spc="-20" dirty="0">
                <a:latin typeface="Calibri"/>
                <a:cs typeface="Calibri"/>
              </a:rPr>
              <a:t> </a:t>
            </a:r>
            <a:r>
              <a:rPr sz="2600" spc="-10" dirty="0">
                <a:latin typeface="Calibri"/>
                <a:cs typeface="Calibri"/>
              </a:rPr>
              <a:t>highest</a:t>
            </a:r>
            <a:r>
              <a:rPr sz="2600" spc="-20" dirty="0">
                <a:latin typeface="Calibri"/>
                <a:cs typeface="Calibri"/>
              </a:rPr>
              <a:t> </a:t>
            </a:r>
            <a:r>
              <a:rPr sz="2600" spc="-10" dirty="0">
                <a:latin typeface="Calibri"/>
                <a:cs typeface="Calibri"/>
              </a:rPr>
              <a:t>attainable</a:t>
            </a:r>
            <a:r>
              <a:rPr sz="2600" spc="-15" dirty="0">
                <a:latin typeface="Calibri"/>
                <a:cs typeface="Calibri"/>
              </a:rPr>
              <a:t> indifference </a:t>
            </a:r>
            <a:r>
              <a:rPr sz="2600" spc="-5" dirty="0">
                <a:latin typeface="Calibri"/>
                <a:cs typeface="Calibri"/>
              </a:rPr>
              <a:t>curve</a:t>
            </a:r>
            <a:endParaRPr sz="2600">
              <a:latin typeface="Calibri"/>
              <a:cs typeface="Calibri"/>
            </a:endParaRPr>
          </a:p>
          <a:p>
            <a:pPr marL="897255" lvl="1" indent="-427990">
              <a:lnSpc>
                <a:spcPct val="100000"/>
              </a:lnSpc>
              <a:spcBef>
                <a:spcPts val="465"/>
              </a:spcBef>
              <a:buFont typeface="Arial MT"/>
              <a:buChar char="○"/>
              <a:tabLst>
                <a:tab pos="897255" algn="l"/>
                <a:tab pos="897890" algn="l"/>
              </a:tabLst>
            </a:pPr>
            <a:r>
              <a:rPr sz="2600" spc="-15" dirty="0">
                <a:latin typeface="Calibri"/>
                <a:cs typeface="Calibri"/>
              </a:rPr>
              <a:t>MRS </a:t>
            </a:r>
            <a:r>
              <a:rPr sz="2600" dirty="0">
                <a:latin typeface="Calibri"/>
                <a:cs typeface="Calibri"/>
              </a:rPr>
              <a:t>=</a:t>
            </a:r>
            <a:r>
              <a:rPr sz="2600" spc="-10" dirty="0">
                <a:latin typeface="Calibri"/>
                <a:cs typeface="Calibri"/>
              </a:rPr>
              <a:t> </a:t>
            </a:r>
            <a:r>
              <a:rPr sz="2600" spc="-5" dirty="0">
                <a:latin typeface="Calibri"/>
                <a:cs typeface="Calibri"/>
              </a:rPr>
              <a:t>the</a:t>
            </a:r>
            <a:r>
              <a:rPr sz="2600" spc="-20" dirty="0">
                <a:latin typeface="Calibri"/>
                <a:cs typeface="Calibri"/>
              </a:rPr>
              <a:t> </a:t>
            </a:r>
            <a:r>
              <a:rPr sz="2600" spc="-15" dirty="0">
                <a:latin typeface="Calibri"/>
                <a:cs typeface="Calibri"/>
              </a:rPr>
              <a:t>relative</a:t>
            </a:r>
            <a:r>
              <a:rPr sz="2600" spc="-10" dirty="0">
                <a:latin typeface="Calibri"/>
                <a:cs typeface="Calibri"/>
              </a:rPr>
              <a:t> </a:t>
            </a:r>
            <a:r>
              <a:rPr sz="2600" spc="-5" dirty="0">
                <a:latin typeface="Calibri"/>
                <a:cs typeface="Calibri"/>
              </a:rPr>
              <a:t>price</a:t>
            </a:r>
            <a:r>
              <a:rPr sz="2600" spc="-10" dirty="0">
                <a:latin typeface="Calibri"/>
                <a:cs typeface="Calibri"/>
              </a:rPr>
              <a:t> </a:t>
            </a:r>
            <a:r>
              <a:rPr sz="2600" spc="-5" dirty="0">
                <a:latin typeface="Calibri"/>
                <a:cs typeface="Calibri"/>
              </a:rPr>
              <a:t>of</a:t>
            </a:r>
            <a:r>
              <a:rPr sz="2600" spc="-15" dirty="0">
                <a:latin typeface="Calibri"/>
                <a:cs typeface="Calibri"/>
              </a:rPr>
              <a:t> </a:t>
            </a:r>
            <a:r>
              <a:rPr sz="2600" spc="-5" dirty="0">
                <a:latin typeface="Calibri"/>
                <a:cs typeface="Calibri"/>
              </a:rPr>
              <a:t>the</a:t>
            </a:r>
            <a:r>
              <a:rPr sz="2600" spc="-15" dirty="0">
                <a:latin typeface="Calibri"/>
                <a:cs typeface="Calibri"/>
              </a:rPr>
              <a:t> </a:t>
            </a:r>
            <a:r>
              <a:rPr sz="2600" dirty="0">
                <a:latin typeface="Calibri"/>
                <a:cs typeface="Calibri"/>
              </a:rPr>
              <a:t>2</a:t>
            </a:r>
            <a:r>
              <a:rPr sz="2600" spc="-10" dirty="0">
                <a:latin typeface="Calibri"/>
                <a:cs typeface="Calibri"/>
              </a:rPr>
              <a:t> goods</a:t>
            </a:r>
            <a:endParaRPr sz="26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46975" y="183374"/>
            <a:ext cx="4298998" cy="8725274"/>
          </a:xfrm>
          <a:prstGeom prst="rect">
            <a:avLst/>
          </a:prstGeom>
        </p:spPr>
      </p:pic>
      <p:sp>
        <p:nvSpPr>
          <p:cNvPr id="3" name="object 3"/>
          <p:cNvSpPr txBox="1">
            <a:spLocks noGrp="1"/>
          </p:cNvSpPr>
          <p:nvPr>
            <p:ph type="title"/>
          </p:nvPr>
        </p:nvSpPr>
        <p:spPr>
          <a:xfrm>
            <a:off x="984725" y="882009"/>
            <a:ext cx="7100570"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5"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25"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20" dirty="0">
                <a:latin typeface="Calibri"/>
                <a:cs typeface="Calibri"/>
              </a:rPr>
              <a:t> </a:t>
            </a:r>
            <a:r>
              <a:rPr sz="4100" spc="-5" dirty="0">
                <a:latin typeface="Calibri"/>
                <a:cs typeface="Calibri"/>
              </a:rPr>
              <a:t>Price</a:t>
            </a:r>
            <a:r>
              <a:rPr sz="4100" spc="-15" dirty="0">
                <a:latin typeface="Calibri"/>
                <a:cs typeface="Calibri"/>
              </a:rPr>
              <a:t> </a:t>
            </a:r>
            <a:r>
              <a:rPr sz="4100" spc="-35" dirty="0">
                <a:latin typeface="Calibri"/>
                <a:cs typeface="Calibri"/>
              </a:rPr>
              <a:t>Effect</a:t>
            </a:r>
            <a:endParaRPr sz="4100">
              <a:latin typeface="Calibri"/>
              <a:cs typeface="Calibri"/>
            </a:endParaRPr>
          </a:p>
        </p:txBody>
      </p:sp>
      <p:sp>
        <p:nvSpPr>
          <p:cNvPr id="4" name="object 4"/>
          <p:cNvSpPr txBox="1"/>
          <p:nvPr/>
        </p:nvSpPr>
        <p:spPr>
          <a:xfrm>
            <a:off x="1320792" y="2043647"/>
            <a:ext cx="7075805" cy="3591560"/>
          </a:xfrm>
          <a:prstGeom prst="rect">
            <a:avLst/>
          </a:prstGeom>
        </p:spPr>
        <p:txBody>
          <a:bodyPr vert="horz" wrap="square" lIns="0" tIns="12700" rIns="0" bIns="0" rtlCol="0">
            <a:spAutoFit/>
          </a:bodyPr>
          <a:lstStyle/>
          <a:p>
            <a:pPr marL="440055" marR="5080" indent="-427990">
              <a:lnSpc>
                <a:spcPct val="150000"/>
              </a:lnSpc>
              <a:spcBef>
                <a:spcPts val="100"/>
              </a:spcBef>
              <a:buFont typeface="Arial"/>
              <a:buChar char="●"/>
              <a:tabLst>
                <a:tab pos="440055" algn="l"/>
                <a:tab pos="440690" algn="l"/>
              </a:tabLst>
            </a:pPr>
            <a:r>
              <a:rPr sz="2600" b="1" spc="-5" dirty="0">
                <a:latin typeface="Calibri"/>
                <a:cs typeface="Calibri"/>
              </a:rPr>
              <a:t>Price </a:t>
            </a:r>
            <a:r>
              <a:rPr sz="2600" b="1" spc="-20" dirty="0">
                <a:latin typeface="Calibri"/>
                <a:cs typeface="Calibri"/>
              </a:rPr>
              <a:t>Effect: </a:t>
            </a:r>
            <a:r>
              <a:rPr sz="2600" spc="-5" dirty="0">
                <a:latin typeface="Calibri"/>
                <a:cs typeface="Calibri"/>
              </a:rPr>
              <a:t>when </a:t>
            </a:r>
            <a:r>
              <a:rPr sz="2600" dirty="0">
                <a:latin typeface="Calibri"/>
                <a:cs typeface="Calibri"/>
              </a:rPr>
              <a:t>a </a:t>
            </a:r>
            <a:r>
              <a:rPr sz="2600" spc="-10" dirty="0">
                <a:latin typeface="Calibri"/>
                <a:cs typeface="Calibri"/>
              </a:rPr>
              <a:t>change </a:t>
            </a:r>
            <a:r>
              <a:rPr sz="2600" spc="-5" dirty="0">
                <a:latin typeface="Calibri"/>
                <a:cs typeface="Calibri"/>
              </a:rPr>
              <a:t>in the price of </a:t>
            </a:r>
            <a:r>
              <a:rPr sz="2600" dirty="0">
                <a:latin typeface="Calibri"/>
                <a:cs typeface="Calibri"/>
              </a:rPr>
              <a:t>a </a:t>
            </a:r>
            <a:r>
              <a:rPr sz="2600" spc="-10" dirty="0">
                <a:latin typeface="Calibri"/>
                <a:cs typeface="Calibri"/>
              </a:rPr>
              <a:t>good </a:t>
            </a:r>
            <a:r>
              <a:rPr sz="2600" spc="-575" dirty="0">
                <a:latin typeface="Calibri"/>
                <a:cs typeface="Calibri"/>
              </a:rPr>
              <a:t> </a:t>
            </a:r>
            <a:r>
              <a:rPr sz="2600" spc="-20" dirty="0">
                <a:latin typeface="Calibri"/>
                <a:cs typeface="Calibri"/>
              </a:rPr>
              <a:t>affects</a:t>
            </a:r>
            <a:r>
              <a:rPr sz="2600" spc="-10" dirty="0">
                <a:latin typeface="Calibri"/>
                <a:cs typeface="Calibri"/>
              </a:rPr>
              <a:t> </a:t>
            </a:r>
            <a:r>
              <a:rPr sz="2600" spc="-5" dirty="0">
                <a:latin typeface="Calibri"/>
                <a:cs typeface="Calibri"/>
              </a:rPr>
              <a:t>the</a:t>
            </a:r>
            <a:r>
              <a:rPr sz="2600" spc="-10" dirty="0">
                <a:latin typeface="Calibri"/>
                <a:cs typeface="Calibri"/>
              </a:rPr>
              <a:t> quantity </a:t>
            </a:r>
            <a:r>
              <a:rPr sz="2600" spc="-5" dirty="0">
                <a:latin typeface="Calibri"/>
                <a:cs typeface="Calibri"/>
              </a:rPr>
              <a:t>of the</a:t>
            </a:r>
            <a:r>
              <a:rPr sz="2600" spc="-10" dirty="0">
                <a:latin typeface="Calibri"/>
                <a:cs typeface="Calibri"/>
              </a:rPr>
              <a:t> good</a:t>
            </a:r>
            <a:r>
              <a:rPr sz="2600" spc="-5" dirty="0">
                <a:latin typeface="Calibri"/>
                <a:cs typeface="Calibri"/>
              </a:rPr>
              <a:t> </a:t>
            </a:r>
            <a:r>
              <a:rPr sz="2600" spc="-10" dirty="0">
                <a:latin typeface="Calibri"/>
                <a:cs typeface="Calibri"/>
              </a:rPr>
              <a:t>consumed</a:t>
            </a:r>
            <a:endParaRPr sz="2600">
              <a:latin typeface="Calibri"/>
              <a:cs typeface="Calibri"/>
            </a:endParaRPr>
          </a:p>
          <a:p>
            <a:pPr marL="440055" marR="549910" indent="-427990">
              <a:lnSpc>
                <a:spcPct val="150000"/>
              </a:lnSpc>
              <a:buFont typeface="Arial"/>
              <a:buChar char="●"/>
              <a:tabLst>
                <a:tab pos="440055" algn="l"/>
                <a:tab pos="440690" algn="l"/>
              </a:tabLst>
            </a:pPr>
            <a:r>
              <a:rPr sz="2600" spc="-5" dirty="0">
                <a:latin typeface="Calibri"/>
                <a:cs typeface="Calibri"/>
              </a:rPr>
              <a:t>Price </a:t>
            </a:r>
            <a:r>
              <a:rPr sz="2600" spc="-10" dirty="0">
                <a:latin typeface="Calibri"/>
                <a:cs typeface="Calibri"/>
              </a:rPr>
              <a:t>changes </a:t>
            </a:r>
            <a:r>
              <a:rPr sz="2600" dirty="0">
                <a:latin typeface="Calibri"/>
                <a:cs typeface="Calibri"/>
              </a:rPr>
              <a:t>&gt; </a:t>
            </a:r>
            <a:r>
              <a:rPr sz="2600" spc="-15" dirty="0">
                <a:latin typeface="Calibri"/>
                <a:cs typeface="Calibri"/>
              </a:rPr>
              <a:t>relative </a:t>
            </a:r>
            <a:r>
              <a:rPr sz="2600" spc="-5" dirty="0">
                <a:latin typeface="Calibri"/>
                <a:cs typeface="Calibri"/>
              </a:rPr>
              <a:t>price </a:t>
            </a:r>
            <a:r>
              <a:rPr sz="2600" spc="-10" dirty="0">
                <a:latin typeface="Calibri"/>
                <a:cs typeface="Calibri"/>
              </a:rPr>
              <a:t>changes </a:t>
            </a:r>
            <a:r>
              <a:rPr sz="2600" dirty="0">
                <a:latin typeface="Calibri"/>
                <a:cs typeface="Calibri"/>
              </a:rPr>
              <a:t>&gt; </a:t>
            </a:r>
            <a:r>
              <a:rPr sz="2600" spc="-5" dirty="0">
                <a:latin typeface="Calibri"/>
                <a:cs typeface="Calibri"/>
              </a:rPr>
              <a:t>slope </a:t>
            </a:r>
            <a:r>
              <a:rPr sz="2600" spc="-575" dirty="0">
                <a:latin typeface="Calibri"/>
                <a:cs typeface="Calibri"/>
              </a:rPr>
              <a:t> </a:t>
            </a:r>
            <a:r>
              <a:rPr sz="2600" spc="-10" dirty="0">
                <a:latin typeface="Calibri"/>
                <a:cs typeface="Calibri"/>
              </a:rPr>
              <a:t>changes </a:t>
            </a:r>
            <a:r>
              <a:rPr sz="2600" dirty="0">
                <a:latin typeface="Calibri"/>
                <a:cs typeface="Calibri"/>
              </a:rPr>
              <a:t>&gt;</a:t>
            </a:r>
            <a:r>
              <a:rPr sz="2600" spc="-5" dirty="0">
                <a:latin typeface="Calibri"/>
                <a:cs typeface="Calibri"/>
              </a:rPr>
              <a:t> </a:t>
            </a:r>
            <a:r>
              <a:rPr sz="2600" spc="-10" dirty="0">
                <a:latin typeface="Calibri"/>
                <a:cs typeface="Calibri"/>
              </a:rPr>
              <a:t>best </a:t>
            </a:r>
            <a:r>
              <a:rPr sz="2600" spc="-20" dirty="0">
                <a:latin typeface="Calibri"/>
                <a:cs typeface="Calibri"/>
              </a:rPr>
              <a:t>affordable</a:t>
            </a:r>
            <a:r>
              <a:rPr sz="2600" spc="-5" dirty="0">
                <a:latin typeface="Calibri"/>
                <a:cs typeface="Calibri"/>
              </a:rPr>
              <a:t> choice</a:t>
            </a:r>
            <a:r>
              <a:rPr sz="2600" spc="-10" dirty="0">
                <a:latin typeface="Calibri"/>
                <a:cs typeface="Calibri"/>
              </a:rPr>
              <a:t> changes</a:t>
            </a:r>
            <a:endParaRPr sz="2600">
              <a:latin typeface="Calibri"/>
              <a:cs typeface="Calibri"/>
            </a:endParaRPr>
          </a:p>
          <a:p>
            <a:pPr marL="440055" marR="608965" indent="-427990">
              <a:lnSpc>
                <a:spcPct val="150000"/>
              </a:lnSpc>
              <a:buFont typeface="Arial MT"/>
              <a:buChar char="●"/>
              <a:tabLst>
                <a:tab pos="440055" algn="l"/>
                <a:tab pos="440690" algn="l"/>
              </a:tabLst>
            </a:pPr>
            <a:r>
              <a:rPr sz="2600" spc="-5" dirty="0">
                <a:latin typeface="Calibri"/>
                <a:cs typeface="Calibri"/>
              </a:rPr>
              <a:t>Explains </a:t>
            </a:r>
            <a:r>
              <a:rPr sz="2600" spc="-20" dirty="0">
                <a:latin typeface="Calibri"/>
                <a:cs typeface="Calibri"/>
              </a:rPr>
              <a:t>why </a:t>
            </a:r>
            <a:r>
              <a:rPr sz="2600" spc="-5" dirty="0">
                <a:latin typeface="Calibri"/>
                <a:cs typeface="Calibri"/>
              </a:rPr>
              <a:t>the demand curve is </a:t>
            </a:r>
            <a:r>
              <a:rPr sz="2600" i="1" spc="-10" dirty="0">
                <a:latin typeface="Calibri"/>
                <a:cs typeface="Calibri"/>
              </a:rPr>
              <a:t>downward </a:t>
            </a:r>
            <a:r>
              <a:rPr sz="2600" i="1" spc="-575" dirty="0">
                <a:latin typeface="Calibri"/>
                <a:cs typeface="Calibri"/>
              </a:rPr>
              <a:t> </a:t>
            </a:r>
            <a:r>
              <a:rPr sz="2600" i="1" spc="-5" dirty="0">
                <a:latin typeface="Calibri"/>
                <a:cs typeface="Calibri"/>
              </a:rPr>
              <a:t>sloping</a:t>
            </a:r>
            <a:endParaRPr sz="26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46925" y="94466"/>
            <a:ext cx="4439920" cy="8832608"/>
          </a:xfrm>
          <a:prstGeom prst="rect">
            <a:avLst/>
          </a:prstGeom>
        </p:spPr>
      </p:pic>
      <p:sp>
        <p:nvSpPr>
          <p:cNvPr id="3" name="object 3"/>
          <p:cNvSpPr txBox="1">
            <a:spLocks noGrp="1"/>
          </p:cNvSpPr>
          <p:nvPr>
            <p:ph type="title"/>
          </p:nvPr>
        </p:nvSpPr>
        <p:spPr>
          <a:xfrm>
            <a:off x="984725" y="882009"/>
            <a:ext cx="762825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20" dirty="0">
                <a:latin typeface="Calibri"/>
                <a:cs typeface="Calibri"/>
              </a:rPr>
              <a:t> </a:t>
            </a:r>
            <a:r>
              <a:rPr sz="4100" spc="-10" dirty="0">
                <a:latin typeface="Calibri"/>
                <a:cs typeface="Calibri"/>
              </a:rPr>
              <a:t>Utility</a:t>
            </a:r>
            <a:r>
              <a:rPr sz="4100" spc="-20" dirty="0">
                <a:latin typeface="Calibri"/>
                <a:cs typeface="Calibri"/>
              </a:rPr>
              <a:t> </a:t>
            </a:r>
            <a:r>
              <a:rPr sz="4100" dirty="0">
                <a:latin typeface="Calibri"/>
                <a:cs typeface="Calibri"/>
              </a:rPr>
              <a:t>&amp;</a:t>
            </a:r>
            <a:r>
              <a:rPr sz="4100" spc="-20" dirty="0">
                <a:latin typeface="Calibri"/>
                <a:cs typeface="Calibri"/>
              </a:rPr>
              <a:t> </a:t>
            </a:r>
            <a:r>
              <a:rPr sz="4100" spc="-5" dirty="0">
                <a:latin typeface="Calibri"/>
                <a:cs typeface="Calibri"/>
              </a:rPr>
              <a:t>Demand</a:t>
            </a:r>
            <a:r>
              <a:rPr sz="4100" spc="-15" dirty="0">
                <a:latin typeface="Calibri"/>
                <a:cs typeface="Calibri"/>
              </a:rPr>
              <a:t> </a:t>
            </a:r>
            <a:r>
              <a:rPr sz="4100" dirty="0">
                <a:latin typeface="Calibri"/>
                <a:cs typeface="Calibri"/>
              </a:rPr>
              <a:t>-</a:t>
            </a:r>
            <a:r>
              <a:rPr sz="4100" spc="-15" dirty="0">
                <a:latin typeface="Calibri"/>
                <a:cs typeface="Calibri"/>
              </a:rPr>
              <a:t> </a:t>
            </a:r>
            <a:r>
              <a:rPr sz="4100" spc="-10" dirty="0">
                <a:latin typeface="Calibri"/>
                <a:cs typeface="Calibri"/>
              </a:rPr>
              <a:t>Income</a:t>
            </a:r>
            <a:r>
              <a:rPr sz="4100" spc="-20" dirty="0">
                <a:latin typeface="Calibri"/>
                <a:cs typeface="Calibri"/>
              </a:rPr>
              <a:t> </a:t>
            </a:r>
            <a:r>
              <a:rPr sz="4100" spc="-35" dirty="0">
                <a:latin typeface="Calibri"/>
                <a:cs typeface="Calibri"/>
              </a:rPr>
              <a:t>Effect</a:t>
            </a:r>
            <a:endParaRPr sz="4100">
              <a:latin typeface="Calibri"/>
              <a:cs typeface="Calibri"/>
            </a:endParaRPr>
          </a:p>
        </p:txBody>
      </p:sp>
      <p:sp>
        <p:nvSpPr>
          <p:cNvPr id="4" name="object 4"/>
          <p:cNvSpPr txBox="1"/>
          <p:nvPr/>
        </p:nvSpPr>
        <p:spPr>
          <a:xfrm>
            <a:off x="1320792" y="2043647"/>
            <a:ext cx="7374890" cy="4780280"/>
          </a:xfrm>
          <a:prstGeom prst="rect">
            <a:avLst/>
          </a:prstGeom>
        </p:spPr>
        <p:txBody>
          <a:bodyPr vert="horz" wrap="square" lIns="0" tIns="12700" rIns="0" bIns="0" rtlCol="0">
            <a:spAutoFit/>
          </a:bodyPr>
          <a:lstStyle/>
          <a:p>
            <a:pPr marL="440055" marR="336550" indent="-427990">
              <a:lnSpc>
                <a:spcPct val="150000"/>
              </a:lnSpc>
              <a:spcBef>
                <a:spcPts val="100"/>
              </a:spcBef>
              <a:buFont typeface="Arial"/>
              <a:buChar char="●"/>
              <a:tabLst>
                <a:tab pos="440055" algn="l"/>
                <a:tab pos="440690" algn="l"/>
              </a:tabLst>
            </a:pPr>
            <a:r>
              <a:rPr sz="2600" b="1" spc="-10" dirty="0">
                <a:latin typeface="Calibri"/>
                <a:cs typeface="Calibri"/>
              </a:rPr>
              <a:t>Income </a:t>
            </a:r>
            <a:r>
              <a:rPr sz="2600" b="1" spc="-20" dirty="0">
                <a:latin typeface="Calibri"/>
                <a:cs typeface="Calibri"/>
              </a:rPr>
              <a:t>Effect:</a:t>
            </a:r>
            <a:r>
              <a:rPr sz="2600" b="1" spc="5" dirty="0">
                <a:latin typeface="Calibri"/>
                <a:cs typeface="Calibri"/>
              </a:rPr>
              <a:t> </a:t>
            </a:r>
            <a:r>
              <a:rPr sz="2600" spc="-5" dirty="0">
                <a:latin typeface="Calibri"/>
                <a:cs typeface="Calibri"/>
              </a:rPr>
              <a:t>when </a:t>
            </a:r>
            <a:r>
              <a:rPr sz="2600" dirty="0">
                <a:latin typeface="Calibri"/>
                <a:cs typeface="Calibri"/>
              </a:rPr>
              <a:t>a</a:t>
            </a:r>
            <a:r>
              <a:rPr sz="2600" spc="-10" dirty="0">
                <a:latin typeface="Calibri"/>
                <a:cs typeface="Calibri"/>
              </a:rPr>
              <a:t> change</a:t>
            </a:r>
            <a:r>
              <a:rPr sz="2600" spc="-5" dirty="0">
                <a:latin typeface="Calibri"/>
                <a:cs typeface="Calibri"/>
              </a:rPr>
              <a:t> in</a:t>
            </a:r>
            <a:r>
              <a:rPr sz="2600" spc="-10" dirty="0">
                <a:latin typeface="Calibri"/>
                <a:cs typeface="Calibri"/>
              </a:rPr>
              <a:t> income</a:t>
            </a:r>
            <a:r>
              <a:rPr sz="2600" spc="-5" dirty="0">
                <a:latin typeface="Calibri"/>
                <a:cs typeface="Calibri"/>
              </a:rPr>
              <a:t> </a:t>
            </a:r>
            <a:r>
              <a:rPr sz="2600" spc="-10" dirty="0">
                <a:latin typeface="Calibri"/>
                <a:cs typeface="Calibri"/>
              </a:rPr>
              <a:t>changes </a:t>
            </a:r>
            <a:r>
              <a:rPr sz="2600" spc="-575" dirty="0">
                <a:latin typeface="Calibri"/>
                <a:cs typeface="Calibri"/>
              </a:rPr>
              <a:t> </a:t>
            </a:r>
            <a:r>
              <a:rPr sz="2600" spc="-5" dirty="0">
                <a:latin typeface="Calibri"/>
                <a:cs typeface="Calibri"/>
              </a:rPr>
              <a:t>the</a:t>
            </a:r>
            <a:r>
              <a:rPr sz="2600" spc="-15" dirty="0">
                <a:latin typeface="Calibri"/>
                <a:cs typeface="Calibri"/>
              </a:rPr>
              <a:t> </a:t>
            </a:r>
            <a:r>
              <a:rPr sz="2600" spc="-10" dirty="0">
                <a:latin typeface="Calibri"/>
                <a:cs typeface="Calibri"/>
              </a:rPr>
              <a:t>quantity </a:t>
            </a:r>
            <a:r>
              <a:rPr sz="2600" spc="-5" dirty="0">
                <a:latin typeface="Calibri"/>
                <a:cs typeface="Calibri"/>
              </a:rPr>
              <a:t>of the</a:t>
            </a:r>
            <a:r>
              <a:rPr sz="2600" spc="-10" dirty="0">
                <a:latin typeface="Calibri"/>
                <a:cs typeface="Calibri"/>
              </a:rPr>
              <a:t> good</a:t>
            </a:r>
            <a:r>
              <a:rPr sz="2600" spc="-5" dirty="0">
                <a:latin typeface="Calibri"/>
                <a:cs typeface="Calibri"/>
              </a:rPr>
              <a:t> </a:t>
            </a:r>
            <a:r>
              <a:rPr sz="2600" spc="-10" dirty="0">
                <a:latin typeface="Calibri"/>
                <a:cs typeface="Calibri"/>
              </a:rPr>
              <a:t>consumed</a:t>
            </a:r>
            <a:endParaRPr sz="2600">
              <a:latin typeface="Calibri"/>
              <a:cs typeface="Calibri"/>
            </a:endParaRPr>
          </a:p>
          <a:p>
            <a:pPr marL="897255" marR="5080" lvl="1" indent="-427990">
              <a:lnSpc>
                <a:spcPct val="150000"/>
              </a:lnSpc>
              <a:buFont typeface="Arial MT"/>
              <a:buChar char="○"/>
              <a:tabLst>
                <a:tab pos="897255" algn="l"/>
                <a:tab pos="897890" algn="l"/>
              </a:tabLst>
            </a:pPr>
            <a:r>
              <a:rPr sz="2600" spc="-10" dirty="0">
                <a:latin typeface="Calibri"/>
                <a:cs typeface="Calibri"/>
              </a:rPr>
              <a:t>Income changes</a:t>
            </a:r>
            <a:r>
              <a:rPr sz="2600" spc="-5" dirty="0">
                <a:latin typeface="Calibri"/>
                <a:cs typeface="Calibri"/>
              </a:rPr>
              <a:t> </a:t>
            </a:r>
            <a:r>
              <a:rPr sz="2600" dirty="0">
                <a:latin typeface="Calibri"/>
                <a:cs typeface="Calibri"/>
              </a:rPr>
              <a:t>&gt;</a:t>
            </a:r>
            <a:r>
              <a:rPr sz="2600" spc="-10" dirty="0">
                <a:latin typeface="Calibri"/>
                <a:cs typeface="Calibri"/>
              </a:rPr>
              <a:t> </a:t>
            </a:r>
            <a:r>
              <a:rPr sz="2600" spc="-15" dirty="0">
                <a:latin typeface="Calibri"/>
                <a:cs typeface="Calibri"/>
              </a:rPr>
              <a:t>real</a:t>
            </a:r>
            <a:r>
              <a:rPr sz="2600" spc="-5" dirty="0">
                <a:latin typeface="Calibri"/>
                <a:cs typeface="Calibri"/>
              </a:rPr>
              <a:t> </a:t>
            </a:r>
            <a:r>
              <a:rPr sz="2600" spc="-10" dirty="0">
                <a:latin typeface="Calibri"/>
                <a:cs typeface="Calibri"/>
              </a:rPr>
              <a:t>income changes</a:t>
            </a:r>
            <a:r>
              <a:rPr sz="2600" spc="-5" dirty="0">
                <a:latin typeface="Calibri"/>
                <a:cs typeface="Calibri"/>
              </a:rPr>
              <a:t> </a:t>
            </a:r>
            <a:r>
              <a:rPr sz="2600" dirty="0">
                <a:latin typeface="Calibri"/>
                <a:cs typeface="Calibri"/>
              </a:rPr>
              <a:t>&gt;</a:t>
            </a:r>
            <a:r>
              <a:rPr sz="2600" spc="-5" dirty="0">
                <a:latin typeface="Calibri"/>
                <a:cs typeface="Calibri"/>
              </a:rPr>
              <a:t> </a:t>
            </a:r>
            <a:r>
              <a:rPr sz="2600" spc="-10" dirty="0">
                <a:latin typeface="Calibri"/>
                <a:cs typeface="Calibri"/>
              </a:rPr>
              <a:t>budget </a:t>
            </a:r>
            <a:r>
              <a:rPr sz="2600" spc="-575" dirty="0">
                <a:latin typeface="Calibri"/>
                <a:cs typeface="Calibri"/>
              </a:rPr>
              <a:t> </a:t>
            </a:r>
            <a:r>
              <a:rPr sz="2600" spc="-5" dirty="0">
                <a:latin typeface="Calibri"/>
                <a:cs typeface="Calibri"/>
              </a:rPr>
              <a:t>line</a:t>
            </a:r>
            <a:r>
              <a:rPr sz="2600" spc="-10" dirty="0">
                <a:latin typeface="Calibri"/>
                <a:cs typeface="Calibri"/>
              </a:rPr>
              <a:t> </a:t>
            </a:r>
            <a:r>
              <a:rPr sz="2600" spc="-5" dirty="0">
                <a:latin typeface="Calibri"/>
                <a:cs typeface="Calibri"/>
              </a:rPr>
              <a:t>shifts </a:t>
            </a:r>
            <a:r>
              <a:rPr sz="2600" dirty="0">
                <a:latin typeface="Calibri"/>
                <a:cs typeface="Calibri"/>
              </a:rPr>
              <a:t>&gt;</a:t>
            </a:r>
            <a:r>
              <a:rPr sz="2600" spc="-5" dirty="0">
                <a:latin typeface="Calibri"/>
                <a:cs typeface="Calibri"/>
              </a:rPr>
              <a:t> </a:t>
            </a:r>
            <a:r>
              <a:rPr sz="2600" spc="-10" dirty="0">
                <a:latin typeface="Calibri"/>
                <a:cs typeface="Calibri"/>
              </a:rPr>
              <a:t>best</a:t>
            </a:r>
            <a:r>
              <a:rPr sz="2600" spc="-15" dirty="0">
                <a:latin typeface="Calibri"/>
                <a:cs typeface="Calibri"/>
              </a:rPr>
              <a:t> </a:t>
            </a:r>
            <a:r>
              <a:rPr sz="2600" spc="-20" dirty="0">
                <a:latin typeface="Calibri"/>
                <a:cs typeface="Calibri"/>
              </a:rPr>
              <a:t>affordable</a:t>
            </a:r>
            <a:r>
              <a:rPr sz="2600" spc="-5" dirty="0">
                <a:latin typeface="Calibri"/>
                <a:cs typeface="Calibri"/>
              </a:rPr>
              <a:t> choice </a:t>
            </a:r>
            <a:r>
              <a:rPr sz="2600" spc="-10" dirty="0">
                <a:latin typeface="Calibri"/>
                <a:cs typeface="Calibri"/>
              </a:rPr>
              <a:t>changes</a:t>
            </a:r>
            <a:r>
              <a:rPr sz="2600" spc="-5" dirty="0">
                <a:latin typeface="Calibri"/>
                <a:cs typeface="Calibri"/>
              </a:rPr>
              <a:t> </a:t>
            </a:r>
            <a:r>
              <a:rPr sz="2600" dirty="0">
                <a:latin typeface="Calibri"/>
                <a:cs typeface="Calibri"/>
              </a:rPr>
              <a:t>&gt; </a:t>
            </a:r>
            <a:r>
              <a:rPr sz="2600" spc="5" dirty="0">
                <a:latin typeface="Calibri"/>
                <a:cs typeface="Calibri"/>
              </a:rPr>
              <a:t> </a:t>
            </a:r>
            <a:r>
              <a:rPr sz="2600" spc="-5" dirty="0">
                <a:latin typeface="Calibri"/>
                <a:cs typeface="Calibri"/>
              </a:rPr>
              <a:t>demand</a:t>
            </a:r>
            <a:r>
              <a:rPr sz="2600" spc="-10" dirty="0">
                <a:latin typeface="Calibri"/>
                <a:cs typeface="Calibri"/>
              </a:rPr>
              <a:t> changes</a:t>
            </a:r>
            <a:endParaRPr sz="2600">
              <a:latin typeface="Calibri"/>
              <a:cs typeface="Calibri"/>
            </a:endParaRPr>
          </a:p>
          <a:p>
            <a:pPr marL="897255" marR="90170" lvl="1" indent="-427990">
              <a:lnSpc>
                <a:spcPct val="150000"/>
              </a:lnSpc>
              <a:buFont typeface="Arial MT"/>
              <a:buChar char="○"/>
              <a:tabLst>
                <a:tab pos="897255" algn="l"/>
                <a:tab pos="897890" algn="l"/>
              </a:tabLst>
            </a:pPr>
            <a:r>
              <a:rPr sz="2600" dirty="0">
                <a:latin typeface="Calibri"/>
                <a:cs typeface="Calibri"/>
              </a:rPr>
              <a:t>as </a:t>
            </a:r>
            <a:r>
              <a:rPr sz="2600" spc="-10" dirty="0">
                <a:latin typeface="Calibri"/>
                <a:cs typeface="Calibri"/>
              </a:rPr>
              <a:t>income decreases, </a:t>
            </a:r>
            <a:r>
              <a:rPr sz="2600" spc="-5" dirty="0">
                <a:latin typeface="Calibri"/>
                <a:cs typeface="Calibri"/>
              </a:rPr>
              <a:t>the </a:t>
            </a:r>
            <a:r>
              <a:rPr sz="2600" spc="-10" dirty="0">
                <a:latin typeface="Calibri"/>
                <a:cs typeface="Calibri"/>
              </a:rPr>
              <a:t>consumer buys </a:t>
            </a:r>
            <a:r>
              <a:rPr sz="2600" spc="-5" dirty="0">
                <a:latin typeface="Calibri"/>
                <a:cs typeface="Calibri"/>
              </a:rPr>
              <a:t>less of </a:t>
            </a:r>
            <a:r>
              <a:rPr sz="2600" spc="-575" dirty="0">
                <a:latin typeface="Calibri"/>
                <a:cs typeface="Calibri"/>
              </a:rPr>
              <a:t> </a:t>
            </a:r>
            <a:r>
              <a:rPr sz="2600" spc="-5" dirty="0">
                <a:latin typeface="Calibri"/>
                <a:cs typeface="Calibri"/>
              </a:rPr>
              <a:t>both</a:t>
            </a:r>
            <a:r>
              <a:rPr sz="2600" spc="-10" dirty="0">
                <a:latin typeface="Calibri"/>
                <a:cs typeface="Calibri"/>
              </a:rPr>
              <a:t> goods</a:t>
            </a:r>
            <a:endParaRPr sz="2600">
              <a:latin typeface="Calibri"/>
              <a:cs typeface="Calibri"/>
            </a:endParaRPr>
          </a:p>
          <a:p>
            <a:pPr marL="440055" indent="-427990">
              <a:lnSpc>
                <a:spcPct val="100000"/>
              </a:lnSpc>
              <a:spcBef>
                <a:spcPts val="1560"/>
              </a:spcBef>
              <a:buFont typeface="Arial MT"/>
              <a:buChar char="●"/>
              <a:tabLst>
                <a:tab pos="440055" algn="l"/>
                <a:tab pos="440690" algn="l"/>
              </a:tabLst>
            </a:pPr>
            <a:r>
              <a:rPr sz="2600" spc="-5" dirty="0">
                <a:latin typeface="Calibri"/>
                <a:cs typeface="Calibri"/>
              </a:rPr>
              <a:t>Explains</a:t>
            </a:r>
            <a:r>
              <a:rPr sz="2600" spc="-25" dirty="0">
                <a:latin typeface="Calibri"/>
                <a:cs typeface="Calibri"/>
              </a:rPr>
              <a:t> </a:t>
            </a:r>
            <a:r>
              <a:rPr sz="2600" spc="-5" dirty="0">
                <a:latin typeface="Calibri"/>
                <a:cs typeface="Calibri"/>
              </a:rPr>
              <a:t>demand</a:t>
            </a:r>
            <a:r>
              <a:rPr sz="2600" spc="-25" dirty="0">
                <a:latin typeface="Calibri"/>
                <a:cs typeface="Calibri"/>
              </a:rPr>
              <a:t> </a:t>
            </a:r>
            <a:r>
              <a:rPr sz="2600" spc="-5" dirty="0">
                <a:latin typeface="Calibri"/>
                <a:cs typeface="Calibri"/>
              </a:rPr>
              <a:t>curve</a:t>
            </a:r>
            <a:r>
              <a:rPr sz="2600" dirty="0">
                <a:latin typeface="Calibri"/>
                <a:cs typeface="Calibri"/>
              </a:rPr>
              <a:t> </a:t>
            </a:r>
            <a:r>
              <a:rPr sz="2600" i="1" spc="-5" dirty="0">
                <a:latin typeface="Calibri"/>
                <a:cs typeface="Calibri"/>
              </a:rPr>
              <a:t>shifts</a:t>
            </a:r>
            <a:endParaRPr sz="26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77625" y="820614"/>
            <a:ext cx="765619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20" dirty="0">
                <a:latin typeface="Calibri"/>
                <a:cs typeface="Calibri"/>
              </a:rPr>
              <a:t> </a:t>
            </a:r>
            <a:r>
              <a:rPr sz="4200" spc="-5" dirty="0">
                <a:latin typeface="Calibri"/>
                <a:cs typeface="Calibri"/>
              </a:rPr>
              <a:t>PPF</a:t>
            </a:r>
            <a:r>
              <a:rPr sz="4200" spc="-15" dirty="0">
                <a:latin typeface="Calibri"/>
                <a:cs typeface="Calibri"/>
              </a:rPr>
              <a:t> </a:t>
            </a:r>
            <a:r>
              <a:rPr sz="4200" dirty="0">
                <a:latin typeface="Calibri"/>
                <a:cs typeface="Calibri"/>
              </a:rPr>
              <a:t>-</a:t>
            </a:r>
            <a:r>
              <a:rPr sz="4200" spc="-15" dirty="0">
                <a:latin typeface="Calibri"/>
                <a:cs typeface="Calibri"/>
              </a:rPr>
              <a:t> </a:t>
            </a:r>
            <a:r>
              <a:rPr sz="4200" spc="-10" dirty="0">
                <a:latin typeface="Calibri"/>
                <a:cs typeface="Calibri"/>
              </a:rPr>
              <a:t>Using</a:t>
            </a:r>
            <a:r>
              <a:rPr sz="4200" spc="-15" dirty="0">
                <a:latin typeface="Calibri"/>
                <a:cs typeface="Calibri"/>
              </a:rPr>
              <a:t> </a:t>
            </a:r>
            <a:r>
              <a:rPr sz="4200" spc="-20" dirty="0">
                <a:latin typeface="Calibri"/>
                <a:cs typeface="Calibri"/>
              </a:rPr>
              <a:t>Resources</a:t>
            </a:r>
            <a:r>
              <a:rPr sz="4200" spc="-15" dirty="0">
                <a:latin typeface="Calibri"/>
                <a:cs typeface="Calibri"/>
              </a:rPr>
              <a:t> </a:t>
            </a:r>
            <a:r>
              <a:rPr sz="4200" spc="-20" dirty="0">
                <a:latin typeface="Calibri"/>
                <a:cs typeface="Calibri"/>
              </a:rPr>
              <a:t>Efficiently</a:t>
            </a:r>
            <a:endParaRPr sz="4200">
              <a:latin typeface="Calibri"/>
              <a:cs typeface="Calibri"/>
            </a:endParaRPr>
          </a:p>
        </p:txBody>
      </p:sp>
      <p:sp>
        <p:nvSpPr>
          <p:cNvPr id="5" name="object 3">
            <a:extLst>
              <a:ext uri="{FF2B5EF4-FFF2-40B4-BE49-F238E27FC236}">
                <a16:creationId xmlns:a16="http://schemas.microsoft.com/office/drawing/2014/main" id="{2A28A19E-C0EC-B708-3245-BCD073A38C61}"/>
              </a:ext>
            </a:extLst>
          </p:cNvPr>
          <p:cNvSpPr txBox="1"/>
          <p:nvPr/>
        </p:nvSpPr>
        <p:spPr>
          <a:xfrm>
            <a:off x="724700" y="1466832"/>
            <a:ext cx="9880912" cy="7620035"/>
          </a:xfrm>
          <a:prstGeom prst="rect">
            <a:avLst/>
          </a:prstGeom>
        </p:spPr>
        <p:txBody>
          <a:bodyPr vert="horz" wrap="square" lIns="0" tIns="210820" rIns="0" bIns="0" rtlCol="0">
            <a:spAutoFit/>
          </a:bodyPr>
          <a:lstStyle/>
          <a:p>
            <a:pPr marL="440055" indent="-427355">
              <a:spcBef>
                <a:spcPts val="1660"/>
              </a:spcBef>
              <a:buFont typeface="Arial"/>
              <a:buChar char="●"/>
              <a:tabLst>
                <a:tab pos="440055" algn="l"/>
              </a:tabLst>
            </a:pPr>
            <a:r>
              <a:rPr sz="3200" b="1" spc="-10" dirty="0">
                <a:latin typeface="Calibri"/>
                <a:cs typeface="Calibri"/>
              </a:rPr>
              <a:t>Marginal</a:t>
            </a:r>
            <a:r>
              <a:rPr sz="3200" b="1" spc="-60" dirty="0">
                <a:latin typeface="Calibri"/>
                <a:cs typeface="Calibri"/>
              </a:rPr>
              <a:t> </a:t>
            </a:r>
            <a:r>
              <a:rPr sz="3200" b="1" dirty="0">
                <a:latin typeface="Calibri"/>
                <a:cs typeface="Calibri"/>
              </a:rPr>
              <a:t>cost</a:t>
            </a:r>
            <a:r>
              <a:rPr sz="3200" b="1" spc="-60" dirty="0">
                <a:latin typeface="Calibri"/>
                <a:cs typeface="Calibri"/>
              </a:rPr>
              <a:t> </a:t>
            </a:r>
            <a:r>
              <a:rPr sz="3200" b="1" dirty="0">
                <a:latin typeface="Calibri"/>
                <a:cs typeface="Calibri"/>
              </a:rPr>
              <a:t>(MC):</a:t>
            </a:r>
            <a:r>
              <a:rPr sz="3200" b="1" spc="-40" dirty="0">
                <a:latin typeface="Calibri"/>
                <a:cs typeface="Calibri"/>
              </a:rPr>
              <a:t> </a:t>
            </a:r>
            <a:r>
              <a:rPr sz="3200" dirty="0">
                <a:latin typeface="Calibri"/>
                <a:cs typeface="Calibri"/>
              </a:rPr>
              <a:t>OC</a:t>
            </a:r>
            <a:r>
              <a:rPr sz="3200" spc="-60" dirty="0">
                <a:latin typeface="Calibri"/>
                <a:cs typeface="Calibri"/>
              </a:rPr>
              <a:t> </a:t>
            </a:r>
            <a:r>
              <a:rPr sz="3200" dirty="0">
                <a:latin typeface="Calibri"/>
                <a:cs typeface="Calibri"/>
              </a:rPr>
              <a:t>of</a:t>
            </a:r>
            <a:r>
              <a:rPr sz="3200" spc="-60" dirty="0">
                <a:latin typeface="Calibri"/>
                <a:cs typeface="Calibri"/>
              </a:rPr>
              <a:t> </a:t>
            </a:r>
            <a:r>
              <a:rPr sz="3200" dirty="0">
                <a:latin typeface="Calibri"/>
                <a:cs typeface="Calibri"/>
              </a:rPr>
              <a:t>producing</a:t>
            </a:r>
            <a:r>
              <a:rPr sz="3200" spc="-55" dirty="0">
                <a:latin typeface="Calibri"/>
                <a:cs typeface="Calibri"/>
              </a:rPr>
              <a:t> </a:t>
            </a:r>
            <a:r>
              <a:rPr lang="en-CA" sz="3200" spc="-55" dirty="0">
                <a:latin typeface="Calibri"/>
                <a:cs typeface="Calibri"/>
              </a:rPr>
              <a:t>an</a:t>
            </a:r>
            <a:r>
              <a:rPr sz="3200" spc="-60" dirty="0">
                <a:latin typeface="Calibri"/>
                <a:cs typeface="Calibri"/>
              </a:rPr>
              <a:t> </a:t>
            </a:r>
            <a:r>
              <a:rPr sz="3200" spc="-10" dirty="0">
                <a:latin typeface="Calibri"/>
                <a:cs typeface="Calibri"/>
              </a:rPr>
              <a:t>additional</a:t>
            </a:r>
            <a:r>
              <a:rPr sz="3200" spc="-60" dirty="0">
                <a:latin typeface="Calibri"/>
                <a:cs typeface="Calibri"/>
              </a:rPr>
              <a:t> </a:t>
            </a:r>
            <a:r>
              <a:rPr sz="3200" spc="-20" dirty="0">
                <a:latin typeface="Calibri"/>
                <a:cs typeface="Calibri"/>
              </a:rPr>
              <a:t>unit</a:t>
            </a:r>
            <a:endParaRPr sz="3200" dirty="0">
              <a:latin typeface="Calibri"/>
              <a:cs typeface="Calibri"/>
            </a:endParaRPr>
          </a:p>
          <a:p>
            <a:pPr marL="440055" indent="-427355">
              <a:spcBef>
                <a:spcPts val="1560"/>
              </a:spcBef>
              <a:buFont typeface="Arial"/>
              <a:buChar char="●"/>
              <a:tabLst>
                <a:tab pos="440055" algn="l"/>
              </a:tabLst>
            </a:pPr>
            <a:r>
              <a:rPr sz="3200" b="1" spc="-10" dirty="0">
                <a:latin typeface="Calibri"/>
                <a:cs typeface="Calibri"/>
              </a:rPr>
              <a:t>Marginal</a:t>
            </a:r>
            <a:r>
              <a:rPr sz="3200" b="1" spc="-85" dirty="0">
                <a:latin typeface="Calibri"/>
                <a:cs typeface="Calibri"/>
              </a:rPr>
              <a:t> </a:t>
            </a:r>
            <a:r>
              <a:rPr sz="3200" b="1" dirty="0">
                <a:latin typeface="Calibri"/>
                <a:cs typeface="Calibri"/>
              </a:rPr>
              <a:t>benefit</a:t>
            </a:r>
            <a:r>
              <a:rPr sz="3200" b="1" spc="-85" dirty="0">
                <a:latin typeface="Calibri"/>
                <a:cs typeface="Calibri"/>
              </a:rPr>
              <a:t> </a:t>
            </a:r>
            <a:r>
              <a:rPr sz="3200" b="1" dirty="0">
                <a:latin typeface="Calibri"/>
                <a:cs typeface="Calibri"/>
              </a:rPr>
              <a:t>(MB):</a:t>
            </a:r>
            <a:r>
              <a:rPr sz="3200" b="1" spc="-65" dirty="0">
                <a:latin typeface="Calibri"/>
                <a:cs typeface="Calibri"/>
              </a:rPr>
              <a:t> </a:t>
            </a:r>
            <a:r>
              <a:rPr sz="3200" dirty="0">
                <a:latin typeface="Calibri"/>
                <a:cs typeface="Calibri"/>
              </a:rPr>
              <a:t>benefit</a:t>
            </a:r>
            <a:r>
              <a:rPr sz="3200" spc="-80" dirty="0">
                <a:latin typeface="Calibri"/>
                <a:cs typeface="Calibri"/>
              </a:rPr>
              <a:t> </a:t>
            </a:r>
            <a:r>
              <a:rPr sz="3200" dirty="0">
                <a:latin typeface="Calibri"/>
                <a:cs typeface="Calibri"/>
              </a:rPr>
              <a:t>from</a:t>
            </a:r>
            <a:r>
              <a:rPr sz="3200" spc="-85" dirty="0">
                <a:latin typeface="Calibri"/>
                <a:cs typeface="Calibri"/>
              </a:rPr>
              <a:t> </a:t>
            </a:r>
            <a:r>
              <a:rPr sz="3200" dirty="0">
                <a:latin typeface="Calibri"/>
                <a:cs typeface="Calibri"/>
              </a:rPr>
              <a:t>consuming</a:t>
            </a:r>
            <a:r>
              <a:rPr sz="3200" spc="-85" dirty="0">
                <a:latin typeface="Calibri"/>
                <a:cs typeface="Calibri"/>
              </a:rPr>
              <a:t> </a:t>
            </a:r>
            <a:r>
              <a:rPr lang="en-CA" sz="3200" spc="-85" dirty="0">
                <a:latin typeface="Calibri"/>
                <a:cs typeface="Calibri"/>
              </a:rPr>
              <a:t>an</a:t>
            </a:r>
            <a:r>
              <a:rPr sz="3200" spc="-85" dirty="0">
                <a:latin typeface="Calibri"/>
                <a:cs typeface="Calibri"/>
              </a:rPr>
              <a:t> </a:t>
            </a:r>
            <a:r>
              <a:rPr sz="3200" dirty="0">
                <a:latin typeface="Calibri"/>
                <a:cs typeface="Calibri"/>
              </a:rPr>
              <a:t>additional</a:t>
            </a:r>
            <a:r>
              <a:rPr sz="3200" spc="-50" dirty="0">
                <a:latin typeface="Calibri"/>
                <a:cs typeface="Calibri"/>
              </a:rPr>
              <a:t> </a:t>
            </a:r>
            <a:r>
              <a:rPr sz="3200" spc="-20" dirty="0">
                <a:latin typeface="Calibri"/>
                <a:cs typeface="Calibri"/>
              </a:rPr>
              <a:t>unit</a:t>
            </a:r>
            <a:endParaRPr sz="3200" dirty="0">
              <a:latin typeface="Calibri"/>
              <a:cs typeface="Calibri"/>
            </a:endParaRPr>
          </a:p>
          <a:p>
            <a:pPr marL="897255" marR="363855" lvl="1" indent="-427990">
              <a:buFont typeface="Arial MT"/>
              <a:buChar char="○"/>
              <a:tabLst>
                <a:tab pos="897255" algn="l"/>
              </a:tabLst>
            </a:pPr>
            <a:r>
              <a:rPr sz="3200" dirty="0">
                <a:latin typeface="Calibri"/>
                <a:cs typeface="Calibri"/>
              </a:rPr>
              <a:t>measured</a:t>
            </a:r>
            <a:r>
              <a:rPr sz="3200" spc="-75" dirty="0">
                <a:latin typeface="Calibri"/>
                <a:cs typeface="Calibri"/>
              </a:rPr>
              <a:t> </a:t>
            </a:r>
            <a:r>
              <a:rPr sz="3200" dirty="0">
                <a:latin typeface="Calibri"/>
                <a:cs typeface="Calibri"/>
              </a:rPr>
              <a:t>by</a:t>
            </a:r>
            <a:r>
              <a:rPr sz="3200" spc="-70" dirty="0">
                <a:latin typeface="Calibri"/>
                <a:cs typeface="Calibri"/>
              </a:rPr>
              <a:t> </a:t>
            </a:r>
            <a:r>
              <a:rPr sz="3200" spc="-10" dirty="0">
                <a:latin typeface="Calibri"/>
                <a:cs typeface="Calibri"/>
              </a:rPr>
              <a:t>people’s</a:t>
            </a:r>
            <a:r>
              <a:rPr sz="3200" spc="-70" dirty="0">
                <a:latin typeface="Calibri"/>
                <a:cs typeface="Calibri"/>
              </a:rPr>
              <a:t> </a:t>
            </a:r>
            <a:r>
              <a:rPr sz="3200" dirty="0">
                <a:latin typeface="Calibri"/>
                <a:cs typeface="Calibri"/>
              </a:rPr>
              <a:t>willingness</a:t>
            </a:r>
            <a:r>
              <a:rPr sz="3200" spc="-75" dirty="0">
                <a:latin typeface="Calibri"/>
                <a:cs typeface="Calibri"/>
              </a:rPr>
              <a:t> </a:t>
            </a:r>
            <a:r>
              <a:rPr sz="3200" dirty="0">
                <a:latin typeface="Calibri"/>
                <a:cs typeface="Calibri"/>
              </a:rPr>
              <a:t>to</a:t>
            </a:r>
            <a:r>
              <a:rPr sz="3200" spc="-70" dirty="0">
                <a:latin typeface="Calibri"/>
                <a:cs typeface="Calibri"/>
              </a:rPr>
              <a:t> </a:t>
            </a:r>
            <a:r>
              <a:rPr sz="3200" dirty="0">
                <a:latin typeface="Calibri"/>
                <a:cs typeface="Calibri"/>
              </a:rPr>
              <a:t>pay</a:t>
            </a:r>
            <a:r>
              <a:rPr sz="3200" spc="-70" dirty="0">
                <a:latin typeface="Calibri"/>
                <a:cs typeface="Calibri"/>
              </a:rPr>
              <a:t> </a:t>
            </a:r>
            <a:r>
              <a:rPr sz="3200" dirty="0">
                <a:latin typeface="Calibri"/>
                <a:cs typeface="Calibri"/>
              </a:rPr>
              <a:t>for</a:t>
            </a:r>
            <a:r>
              <a:rPr sz="3200" spc="-75" dirty="0">
                <a:latin typeface="Calibri"/>
                <a:cs typeface="Calibri"/>
              </a:rPr>
              <a:t> </a:t>
            </a:r>
            <a:r>
              <a:rPr sz="3200" dirty="0">
                <a:latin typeface="Calibri"/>
                <a:cs typeface="Calibri"/>
              </a:rPr>
              <a:t>that</a:t>
            </a:r>
            <a:r>
              <a:rPr sz="3200" spc="-70" dirty="0">
                <a:latin typeface="Calibri"/>
                <a:cs typeface="Calibri"/>
              </a:rPr>
              <a:t> </a:t>
            </a:r>
            <a:r>
              <a:rPr sz="3200" spc="-10" dirty="0">
                <a:latin typeface="Calibri"/>
                <a:cs typeface="Calibri"/>
              </a:rPr>
              <a:t>additional </a:t>
            </a:r>
            <a:r>
              <a:rPr sz="3200" spc="-20" dirty="0">
                <a:latin typeface="Calibri"/>
                <a:cs typeface="Calibri"/>
              </a:rPr>
              <a:t>unit</a:t>
            </a:r>
            <a:endParaRPr sz="3200" dirty="0">
              <a:latin typeface="Calibri"/>
              <a:cs typeface="Calibri"/>
            </a:endParaRPr>
          </a:p>
          <a:p>
            <a:pPr marL="897255" marR="265430" lvl="1" indent="-427990">
              <a:buFont typeface="Arial MT"/>
              <a:buChar char="○"/>
              <a:tabLst>
                <a:tab pos="897255" algn="l"/>
              </a:tabLst>
            </a:pPr>
            <a:r>
              <a:rPr sz="3200" dirty="0">
                <a:latin typeface="Calibri"/>
                <a:cs typeface="Calibri"/>
              </a:rPr>
              <a:t>the</a:t>
            </a:r>
            <a:r>
              <a:rPr sz="3200" spc="-55" dirty="0">
                <a:latin typeface="Calibri"/>
                <a:cs typeface="Calibri"/>
              </a:rPr>
              <a:t> </a:t>
            </a:r>
            <a:r>
              <a:rPr sz="3200" dirty="0">
                <a:latin typeface="Calibri"/>
                <a:cs typeface="Calibri"/>
              </a:rPr>
              <a:t>more</a:t>
            </a:r>
            <a:r>
              <a:rPr sz="3200" spc="-55" dirty="0">
                <a:latin typeface="Calibri"/>
                <a:cs typeface="Calibri"/>
              </a:rPr>
              <a:t> </a:t>
            </a:r>
            <a:r>
              <a:rPr sz="3200" dirty="0">
                <a:latin typeface="Calibri"/>
                <a:cs typeface="Calibri"/>
              </a:rPr>
              <a:t>we</a:t>
            </a:r>
            <a:r>
              <a:rPr sz="3200" spc="-55" dirty="0">
                <a:latin typeface="Calibri"/>
                <a:cs typeface="Calibri"/>
              </a:rPr>
              <a:t> </a:t>
            </a:r>
            <a:r>
              <a:rPr sz="3200" dirty="0">
                <a:latin typeface="Calibri"/>
                <a:cs typeface="Calibri"/>
              </a:rPr>
              <a:t>consume</a:t>
            </a:r>
            <a:r>
              <a:rPr sz="3200" spc="-55" dirty="0">
                <a:latin typeface="Calibri"/>
                <a:cs typeface="Calibri"/>
              </a:rPr>
              <a:t> </a:t>
            </a:r>
            <a:r>
              <a:rPr sz="3200" dirty="0">
                <a:latin typeface="Calibri"/>
                <a:cs typeface="Calibri"/>
              </a:rPr>
              <a:t>it,</a:t>
            </a:r>
            <a:r>
              <a:rPr sz="3200" spc="-55" dirty="0">
                <a:latin typeface="Calibri"/>
                <a:cs typeface="Calibri"/>
              </a:rPr>
              <a:t> </a:t>
            </a:r>
            <a:r>
              <a:rPr sz="3200" dirty="0">
                <a:latin typeface="Calibri"/>
                <a:cs typeface="Calibri"/>
              </a:rPr>
              <a:t>the</a:t>
            </a:r>
            <a:r>
              <a:rPr sz="3200" spc="-55" dirty="0">
                <a:latin typeface="Calibri"/>
                <a:cs typeface="Calibri"/>
              </a:rPr>
              <a:t> </a:t>
            </a:r>
            <a:r>
              <a:rPr sz="3200" dirty="0">
                <a:latin typeface="Calibri"/>
                <a:cs typeface="Calibri"/>
              </a:rPr>
              <a:t>lower</a:t>
            </a:r>
            <a:r>
              <a:rPr sz="3200" spc="-55" dirty="0">
                <a:latin typeface="Calibri"/>
                <a:cs typeface="Calibri"/>
              </a:rPr>
              <a:t> </a:t>
            </a:r>
            <a:r>
              <a:rPr sz="3200" dirty="0">
                <a:latin typeface="Calibri"/>
                <a:cs typeface="Calibri"/>
              </a:rPr>
              <a:t>the</a:t>
            </a:r>
            <a:r>
              <a:rPr sz="3200" spc="-55" dirty="0">
                <a:latin typeface="Calibri"/>
                <a:cs typeface="Calibri"/>
              </a:rPr>
              <a:t> </a:t>
            </a:r>
            <a:r>
              <a:rPr sz="3200" spc="-10" dirty="0">
                <a:latin typeface="Calibri"/>
                <a:cs typeface="Calibri"/>
              </a:rPr>
              <a:t>marginal</a:t>
            </a:r>
            <a:r>
              <a:rPr sz="3200" spc="-55" dirty="0">
                <a:latin typeface="Calibri"/>
                <a:cs typeface="Calibri"/>
              </a:rPr>
              <a:t> </a:t>
            </a:r>
            <a:r>
              <a:rPr sz="3200" dirty="0">
                <a:latin typeface="Calibri"/>
                <a:cs typeface="Calibri"/>
              </a:rPr>
              <a:t>benefit</a:t>
            </a:r>
            <a:r>
              <a:rPr sz="3200" spc="-55" dirty="0">
                <a:latin typeface="Calibri"/>
                <a:cs typeface="Calibri"/>
              </a:rPr>
              <a:t> </a:t>
            </a:r>
            <a:r>
              <a:rPr sz="3200" spc="-25" dirty="0">
                <a:latin typeface="Calibri"/>
                <a:cs typeface="Calibri"/>
              </a:rPr>
              <a:t>we </a:t>
            </a:r>
            <a:r>
              <a:rPr sz="3200" spc="-10" dirty="0">
                <a:latin typeface="Calibri"/>
                <a:cs typeface="Calibri"/>
              </a:rPr>
              <a:t>receive</a:t>
            </a:r>
            <a:r>
              <a:rPr lang="en-CA" sz="3200" spc="-10" dirty="0">
                <a:latin typeface="Calibri"/>
                <a:cs typeface="Calibri"/>
              </a:rPr>
              <a:t> due to Diminishing Marginal Utility</a:t>
            </a:r>
          </a:p>
          <a:p>
            <a:pPr marL="469265" marR="265430" lvl="1">
              <a:tabLst>
                <a:tab pos="897255" algn="l"/>
              </a:tabLst>
            </a:pPr>
            <a:endParaRPr sz="1000" dirty="0">
              <a:latin typeface="Calibri"/>
              <a:cs typeface="Calibri"/>
            </a:endParaRPr>
          </a:p>
          <a:p>
            <a:pPr marL="440055" marR="526415" indent="-427990">
              <a:buFont typeface="Arial"/>
              <a:buChar char="●"/>
              <a:tabLst>
                <a:tab pos="440055" algn="l"/>
              </a:tabLst>
            </a:pPr>
            <a:r>
              <a:rPr lang="en-CA" sz="3200" b="1" spc="-10" dirty="0">
                <a:latin typeface="Calibri"/>
                <a:cs typeface="Calibri"/>
              </a:rPr>
              <a:t>A</a:t>
            </a:r>
            <a:r>
              <a:rPr sz="3200" b="1" spc="-10" dirty="0" err="1">
                <a:latin typeface="Calibri"/>
                <a:cs typeface="Calibri"/>
              </a:rPr>
              <a:t>llocative</a:t>
            </a:r>
            <a:r>
              <a:rPr sz="3200" b="1" spc="-60" dirty="0">
                <a:latin typeface="Calibri"/>
                <a:cs typeface="Calibri"/>
              </a:rPr>
              <a:t> </a:t>
            </a:r>
            <a:r>
              <a:rPr sz="3200" b="1" spc="-10" dirty="0">
                <a:latin typeface="Calibri"/>
                <a:cs typeface="Calibri"/>
              </a:rPr>
              <a:t>efficiency</a:t>
            </a:r>
            <a:r>
              <a:rPr sz="3200" spc="-10" dirty="0">
                <a:latin typeface="Calibri"/>
                <a:cs typeface="Calibri"/>
              </a:rPr>
              <a:t>:</a:t>
            </a:r>
            <a:r>
              <a:rPr sz="3200" spc="-60" dirty="0">
                <a:latin typeface="Calibri"/>
                <a:cs typeface="Calibri"/>
              </a:rPr>
              <a:t> </a:t>
            </a:r>
            <a:r>
              <a:rPr sz="3200" dirty="0">
                <a:latin typeface="Calibri"/>
                <a:cs typeface="Calibri"/>
              </a:rPr>
              <a:t>when</a:t>
            </a:r>
            <a:r>
              <a:rPr sz="3200" spc="-60" dirty="0">
                <a:latin typeface="Calibri"/>
                <a:cs typeface="Calibri"/>
              </a:rPr>
              <a:t> </a:t>
            </a:r>
            <a:r>
              <a:rPr lang="en-CA" sz="3200" dirty="0">
                <a:latin typeface="Calibri"/>
                <a:cs typeface="Calibri"/>
              </a:rPr>
              <a:t>a market player can achieve highest possible benefit at lowest possible cost such that any other use of resources would involve lower benefits per unit costs</a:t>
            </a:r>
            <a:endParaRPr sz="3200" dirty="0">
              <a:latin typeface="Calibri"/>
              <a:cs typeface="Calibri"/>
            </a:endParaRPr>
          </a:p>
          <a:p>
            <a:pPr marL="897255" marR="100330" lvl="1" indent="-427990">
              <a:buFont typeface="Arial MT"/>
              <a:buChar char="○"/>
              <a:tabLst>
                <a:tab pos="897255" algn="l"/>
              </a:tabLst>
            </a:pPr>
            <a:r>
              <a:rPr sz="3200" dirty="0">
                <a:latin typeface="Calibri"/>
                <a:cs typeface="Calibri"/>
              </a:rPr>
              <a:t>MC</a:t>
            </a:r>
            <a:r>
              <a:rPr sz="3200" spc="-50" dirty="0">
                <a:latin typeface="Calibri"/>
                <a:cs typeface="Calibri"/>
              </a:rPr>
              <a:t> </a:t>
            </a:r>
            <a:r>
              <a:rPr sz="3200" dirty="0">
                <a:latin typeface="Calibri"/>
                <a:cs typeface="Calibri"/>
              </a:rPr>
              <a:t>=</a:t>
            </a:r>
            <a:r>
              <a:rPr sz="3200" spc="-50" dirty="0">
                <a:latin typeface="Calibri"/>
                <a:cs typeface="Calibri"/>
              </a:rPr>
              <a:t> </a:t>
            </a:r>
            <a:r>
              <a:rPr sz="3200" dirty="0">
                <a:latin typeface="Calibri"/>
                <a:cs typeface="Calibri"/>
              </a:rPr>
              <a:t>MB</a:t>
            </a:r>
            <a:r>
              <a:rPr sz="3200" spc="-40" dirty="0">
                <a:latin typeface="Calibri"/>
                <a:cs typeface="Calibri"/>
              </a:rPr>
              <a:t> </a:t>
            </a:r>
            <a:r>
              <a:rPr sz="3200" dirty="0">
                <a:latin typeface="Arial MT"/>
                <a:cs typeface="Arial MT"/>
              </a:rPr>
              <a:t>→</a:t>
            </a:r>
            <a:r>
              <a:rPr sz="3200" spc="-180" dirty="0">
                <a:latin typeface="Arial MT"/>
                <a:cs typeface="Arial MT"/>
              </a:rPr>
              <a:t> </a:t>
            </a:r>
            <a:r>
              <a:rPr sz="3200" dirty="0">
                <a:latin typeface="Calibri"/>
                <a:cs typeface="Calibri"/>
              </a:rPr>
              <a:t>producing</a:t>
            </a:r>
            <a:r>
              <a:rPr sz="3200" spc="-50" dirty="0">
                <a:latin typeface="Calibri"/>
                <a:cs typeface="Calibri"/>
              </a:rPr>
              <a:t> </a:t>
            </a:r>
            <a:r>
              <a:rPr sz="3200" dirty="0">
                <a:latin typeface="Calibri"/>
                <a:cs typeface="Calibri"/>
              </a:rPr>
              <a:t>the</a:t>
            </a:r>
            <a:r>
              <a:rPr sz="3200" spc="-45" dirty="0">
                <a:latin typeface="Calibri"/>
                <a:cs typeface="Calibri"/>
              </a:rPr>
              <a:t> </a:t>
            </a:r>
            <a:r>
              <a:rPr sz="3200" dirty="0">
                <a:latin typeface="Calibri"/>
                <a:cs typeface="Calibri"/>
              </a:rPr>
              <a:t>most</a:t>
            </a:r>
            <a:r>
              <a:rPr sz="3200" spc="-50" dirty="0">
                <a:latin typeface="Calibri"/>
                <a:cs typeface="Calibri"/>
              </a:rPr>
              <a:t> </a:t>
            </a:r>
            <a:r>
              <a:rPr sz="3200" dirty="0">
                <a:latin typeface="Calibri"/>
                <a:cs typeface="Calibri"/>
              </a:rPr>
              <a:t>efficient</a:t>
            </a:r>
            <a:r>
              <a:rPr sz="3200" spc="-45" dirty="0">
                <a:latin typeface="Calibri"/>
                <a:cs typeface="Calibri"/>
              </a:rPr>
              <a:t> </a:t>
            </a:r>
            <a:r>
              <a:rPr sz="3200" spc="-10" dirty="0">
                <a:latin typeface="Calibri"/>
                <a:cs typeface="Calibri"/>
              </a:rPr>
              <a:t>combination</a:t>
            </a:r>
            <a:r>
              <a:rPr sz="3200" spc="-50" dirty="0">
                <a:latin typeface="Calibri"/>
                <a:cs typeface="Calibri"/>
              </a:rPr>
              <a:t> </a:t>
            </a:r>
            <a:r>
              <a:rPr sz="3200" dirty="0">
                <a:latin typeface="Calibri"/>
                <a:cs typeface="Calibri"/>
              </a:rPr>
              <a:t>of</a:t>
            </a:r>
            <a:r>
              <a:rPr sz="3200" spc="-45" dirty="0">
                <a:latin typeface="Calibri"/>
                <a:cs typeface="Calibri"/>
              </a:rPr>
              <a:t> </a:t>
            </a:r>
            <a:r>
              <a:rPr sz="3200" spc="-25" dirty="0">
                <a:latin typeface="Calibri"/>
                <a:cs typeface="Calibri"/>
              </a:rPr>
              <a:t>the </a:t>
            </a:r>
            <a:r>
              <a:rPr sz="3200" dirty="0">
                <a:latin typeface="Calibri"/>
                <a:cs typeface="Calibri"/>
              </a:rPr>
              <a:t>2</a:t>
            </a:r>
            <a:r>
              <a:rPr sz="3200" spc="-65" dirty="0">
                <a:latin typeface="Calibri"/>
                <a:cs typeface="Calibri"/>
              </a:rPr>
              <a:t> </a:t>
            </a:r>
            <a:r>
              <a:rPr sz="3200" dirty="0">
                <a:latin typeface="Calibri"/>
                <a:cs typeface="Calibri"/>
              </a:rPr>
              <a:t>goods,</a:t>
            </a:r>
            <a:r>
              <a:rPr sz="3200" spc="-60" dirty="0">
                <a:latin typeface="Calibri"/>
                <a:cs typeface="Calibri"/>
              </a:rPr>
              <a:t> </a:t>
            </a:r>
            <a:r>
              <a:rPr sz="3200" dirty="0">
                <a:latin typeface="Calibri"/>
                <a:cs typeface="Calibri"/>
              </a:rPr>
              <a:t>at</a:t>
            </a:r>
            <a:r>
              <a:rPr sz="3200" spc="-55" dirty="0">
                <a:latin typeface="Calibri"/>
                <a:cs typeface="Calibri"/>
              </a:rPr>
              <a:t> </a:t>
            </a:r>
            <a:r>
              <a:rPr sz="3200" b="1" spc="-10" dirty="0">
                <a:latin typeface="Calibri"/>
                <a:cs typeface="Calibri"/>
              </a:rPr>
              <a:t>equilibrium</a:t>
            </a:r>
            <a:r>
              <a:rPr sz="3200" b="1" spc="-60" dirty="0">
                <a:latin typeface="Calibri"/>
                <a:cs typeface="Calibri"/>
              </a:rPr>
              <a:t> </a:t>
            </a:r>
            <a:r>
              <a:rPr sz="3200" b="1" spc="-10" dirty="0">
                <a:latin typeface="Calibri"/>
                <a:cs typeface="Calibri"/>
              </a:rPr>
              <a:t>(EQM)</a:t>
            </a:r>
            <a:endParaRPr sz="3200" dirty="0">
              <a:latin typeface="Calibri"/>
              <a:cs typeface="Calibri"/>
            </a:endParaRPr>
          </a:p>
        </p:txBody>
      </p:sp>
      <p:pic>
        <p:nvPicPr>
          <p:cNvPr id="6" name="object 2">
            <a:extLst>
              <a:ext uri="{FF2B5EF4-FFF2-40B4-BE49-F238E27FC236}">
                <a16:creationId xmlns:a16="http://schemas.microsoft.com/office/drawing/2014/main" id="{779D39AF-C473-0600-4A42-53D2FAD190D2}"/>
              </a:ext>
            </a:extLst>
          </p:cNvPr>
          <p:cNvPicPr/>
          <p:nvPr/>
        </p:nvPicPr>
        <p:blipFill>
          <a:blip r:embed="rId2" cstate="print"/>
          <a:stretch>
            <a:fillRect/>
          </a:stretch>
        </p:blipFill>
        <p:spPr>
          <a:xfrm>
            <a:off x="10820400" y="266700"/>
            <a:ext cx="5715000" cy="100203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96705" y="4190249"/>
            <a:ext cx="4036069" cy="4223951"/>
          </a:xfrm>
          <a:prstGeom prst="rect">
            <a:avLst/>
          </a:prstGeom>
        </p:spPr>
      </p:pic>
      <p:sp>
        <p:nvSpPr>
          <p:cNvPr id="3" name="object 3"/>
          <p:cNvSpPr txBox="1">
            <a:spLocks noGrp="1"/>
          </p:cNvSpPr>
          <p:nvPr>
            <p:ph type="title"/>
          </p:nvPr>
        </p:nvSpPr>
        <p:spPr>
          <a:xfrm>
            <a:off x="984725" y="882009"/>
            <a:ext cx="14458315" cy="650240"/>
          </a:xfrm>
          <a:prstGeom prst="rect">
            <a:avLst/>
          </a:prstGeom>
        </p:spPr>
        <p:txBody>
          <a:bodyPr vert="horz" wrap="square" lIns="0" tIns="12700" rIns="0" bIns="0" rtlCol="0">
            <a:spAutoFit/>
          </a:bodyPr>
          <a:lstStyle/>
          <a:p>
            <a:pPr marL="12700">
              <a:lnSpc>
                <a:spcPct val="100000"/>
              </a:lnSpc>
              <a:spcBef>
                <a:spcPts val="100"/>
              </a:spcBef>
            </a:pPr>
            <a:r>
              <a:rPr sz="4100" spc="-5" dirty="0">
                <a:latin typeface="Calibri"/>
                <a:cs typeface="Calibri"/>
              </a:rPr>
              <a:t>9.</a:t>
            </a:r>
            <a:r>
              <a:rPr sz="4100" spc="-15" dirty="0">
                <a:latin typeface="Calibri"/>
                <a:cs typeface="Calibri"/>
              </a:rPr>
              <a:t> </a:t>
            </a:r>
            <a:r>
              <a:rPr sz="4100" spc="-10" dirty="0">
                <a:latin typeface="Calibri"/>
                <a:cs typeface="Calibri"/>
              </a:rPr>
              <a:t>Utility</a:t>
            </a:r>
            <a:r>
              <a:rPr sz="4100" spc="-15" dirty="0">
                <a:latin typeface="Calibri"/>
                <a:cs typeface="Calibri"/>
              </a:rPr>
              <a:t> </a:t>
            </a:r>
            <a:r>
              <a:rPr sz="4100" dirty="0">
                <a:latin typeface="Calibri"/>
                <a:cs typeface="Calibri"/>
              </a:rPr>
              <a:t>&amp;</a:t>
            </a:r>
            <a:r>
              <a:rPr sz="4100" spc="-10" dirty="0">
                <a:latin typeface="Calibri"/>
                <a:cs typeface="Calibri"/>
              </a:rPr>
              <a:t> </a:t>
            </a:r>
            <a:r>
              <a:rPr sz="4100" spc="-5" dirty="0">
                <a:latin typeface="Calibri"/>
                <a:cs typeface="Calibri"/>
              </a:rPr>
              <a:t>Demand</a:t>
            </a:r>
            <a:r>
              <a:rPr sz="4100" spc="-10" dirty="0">
                <a:latin typeface="Calibri"/>
                <a:cs typeface="Calibri"/>
              </a:rPr>
              <a:t> </a:t>
            </a:r>
            <a:r>
              <a:rPr sz="4100" dirty="0">
                <a:latin typeface="Calibri"/>
                <a:cs typeface="Calibri"/>
              </a:rPr>
              <a:t>-</a:t>
            </a:r>
            <a:r>
              <a:rPr sz="4100" spc="-10" dirty="0">
                <a:latin typeface="Calibri"/>
                <a:cs typeface="Calibri"/>
              </a:rPr>
              <a:t> </a:t>
            </a:r>
            <a:r>
              <a:rPr sz="4100" spc="-5" dirty="0">
                <a:latin typeface="Calibri"/>
                <a:cs typeface="Calibri"/>
              </a:rPr>
              <a:t>Price </a:t>
            </a:r>
            <a:r>
              <a:rPr sz="4100" dirty="0">
                <a:latin typeface="Calibri"/>
                <a:cs typeface="Calibri"/>
              </a:rPr>
              <a:t>&amp;</a:t>
            </a:r>
            <a:r>
              <a:rPr sz="4100" spc="-15" dirty="0">
                <a:latin typeface="Calibri"/>
                <a:cs typeface="Calibri"/>
              </a:rPr>
              <a:t> </a:t>
            </a:r>
            <a:r>
              <a:rPr sz="4100" spc="-10" dirty="0">
                <a:latin typeface="Calibri"/>
                <a:cs typeface="Calibri"/>
              </a:rPr>
              <a:t>Income </a:t>
            </a:r>
            <a:r>
              <a:rPr sz="4100" spc="-30" dirty="0">
                <a:latin typeface="Calibri"/>
                <a:cs typeface="Calibri"/>
              </a:rPr>
              <a:t>Effect,</a:t>
            </a:r>
            <a:r>
              <a:rPr sz="4100" spc="-10" dirty="0">
                <a:latin typeface="Calibri"/>
                <a:cs typeface="Calibri"/>
              </a:rPr>
              <a:t> </a:t>
            </a:r>
            <a:r>
              <a:rPr sz="4100" spc="-15" dirty="0">
                <a:latin typeface="Calibri"/>
                <a:cs typeface="Calibri"/>
              </a:rPr>
              <a:t>Best </a:t>
            </a:r>
            <a:r>
              <a:rPr sz="4100" spc="-20" dirty="0">
                <a:latin typeface="Calibri"/>
                <a:cs typeface="Calibri"/>
              </a:rPr>
              <a:t>Affordable</a:t>
            </a:r>
            <a:r>
              <a:rPr sz="4100" spc="-10" dirty="0">
                <a:latin typeface="Calibri"/>
                <a:cs typeface="Calibri"/>
              </a:rPr>
              <a:t> </a:t>
            </a:r>
            <a:r>
              <a:rPr sz="4100" spc="-5" dirty="0">
                <a:latin typeface="Calibri"/>
                <a:cs typeface="Calibri"/>
              </a:rPr>
              <a:t>Choice</a:t>
            </a:r>
            <a:endParaRPr sz="4100">
              <a:latin typeface="Calibri"/>
              <a:cs typeface="Calibri"/>
            </a:endParaRPr>
          </a:p>
        </p:txBody>
      </p:sp>
      <p:sp>
        <p:nvSpPr>
          <p:cNvPr id="4" name="object 4"/>
          <p:cNvSpPr txBox="1"/>
          <p:nvPr/>
        </p:nvSpPr>
        <p:spPr>
          <a:xfrm>
            <a:off x="1393406" y="1949549"/>
            <a:ext cx="15270480" cy="901700"/>
          </a:xfrm>
          <a:prstGeom prst="rect">
            <a:avLst/>
          </a:prstGeom>
        </p:spPr>
        <p:txBody>
          <a:bodyPr vert="horz" wrap="square" lIns="0" tIns="12700" rIns="0" bIns="0" rtlCol="0">
            <a:spAutoFit/>
          </a:bodyPr>
          <a:lstStyle/>
          <a:p>
            <a:pPr marL="12700" marR="5080">
              <a:lnSpc>
                <a:spcPct val="114999"/>
              </a:lnSpc>
              <a:spcBef>
                <a:spcPts val="100"/>
              </a:spcBef>
              <a:tabLst>
                <a:tab pos="5105400" algn="l"/>
                <a:tab pos="13357860" algn="l"/>
              </a:tabLst>
            </a:pPr>
            <a:r>
              <a:rPr sz="2500" b="1" u="heavy" spc="-5" dirty="0">
                <a:solidFill>
                  <a:srgbClr val="1155CC"/>
                </a:solidFill>
                <a:uFill>
                  <a:solidFill>
                    <a:srgbClr val="1155CC"/>
                  </a:solidFill>
                </a:uFill>
                <a:latin typeface="Calibri"/>
                <a:cs typeface="Calibri"/>
              </a:rPr>
              <a:t>Q31:</a:t>
            </a:r>
            <a:r>
              <a:rPr sz="2500" b="1" dirty="0">
                <a:solidFill>
                  <a:srgbClr val="1155CC"/>
                </a:solidFill>
                <a:latin typeface="Calibri"/>
                <a:cs typeface="Calibri"/>
              </a:rPr>
              <a:t> </a:t>
            </a:r>
            <a:r>
              <a:rPr sz="2500" spc="-5" dirty="0">
                <a:latin typeface="Calibri"/>
                <a:cs typeface="Calibri"/>
              </a:rPr>
              <a:t>The</a:t>
            </a:r>
            <a:r>
              <a:rPr sz="2500" spc="5" dirty="0">
                <a:latin typeface="Calibri"/>
                <a:cs typeface="Calibri"/>
              </a:rPr>
              <a:t> </a:t>
            </a:r>
            <a:r>
              <a:rPr sz="2500" spc="-5" dirty="0">
                <a:latin typeface="Calibri"/>
                <a:cs typeface="Calibri"/>
              </a:rPr>
              <a:t>price</a:t>
            </a:r>
            <a:r>
              <a:rPr sz="2500" dirty="0">
                <a:latin typeface="Calibri"/>
                <a:cs typeface="Calibri"/>
              </a:rPr>
              <a:t> </a:t>
            </a:r>
            <a:r>
              <a:rPr sz="2500" spc="-25" dirty="0">
                <a:latin typeface="Calibri"/>
                <a:cs typeface="Calibri"/>
              </a:rPr>
              <a:t>effect</a:t>
            </a:r>
            <a:r>
              <a:rPr sz="2500" spc="5" dirty="0">
                <a:latin typeface="Calibri"/>
                <a:cs typeface="Calibri"/>
              </a:rPr>
              <a:t> </a:t>
            </a:r>
            <a:r>
              <a:rPr sz="2500" spc="-10" dirty="0">
                <a:latin typeface="Calibri"/>
                <a:cs typeface="Calibri"/>
              </a:rPr>
              <a:t>explains</a:t>
            </a:r>
            <a:r>
              <a:rPr sz="2500" dirty="0">
                <a:latin typeface="Calibri"/>
                <a:cs typeface="Calibri"/>
              </a:rPr>
              <a:t> </a:t>
            </a:r>
            <a:r>
              <a:rPr sz="2500" spc="-5" dirty="0">
                <a:latin typeface="Calibri"/>
                <a:cs typeface="Calibri"/>
              </a:rPr>
              <a:t>the</a:t>
            </a:r>
            <a:r>
              <a:rPr sz="2500" u="heavy" spc="-5" dirty="0">
                <a:uFill>
                  <a:solidFill>
                    <a:srgbClr val="000000"/>
                  </a:solidFill>
                </a:uFill>
                <a:latin typeface="Times New Roman"/>
                <a:cs typeface="Times New Roman"/>
              </a:rPr>
              <a:t>	</a:t>
            </a:r>
            <a:r>
              <a:rPr sz="2500" spc="-5" dirty="0">
                <a:latin typeface="Calibri"/>
                <a:cs typeface="Calibri"/>
              </a:rPr>
              <a:t>of</a:t>
            </a:r>
            <a:r>
              <a:rPr sz="2500" spc="5" dirty="0">
                <a:latin typeface="Calibri"/>
                <a:cs typeface="Calibri"/>
              </a:rPr>
              <a:t> </a:t>
            </a:r>
            <a:r>
              <a:rPr sz="2500" spc="-5" dirty="0">
                <a:latin typeface="Calibri"/>
                <a:cs typeface="Calibri"/>
              </a:rPr>
              <a:t>the</a:t>
            </a:r>
            <a:r>
              <a:rPr sz="2500" dirty="0">
                <a:latin typeface="Calibri"/>
                <a:cs typeface="Calibri"/>
              </a:rPr>
              <a:t> </a:t>
            </a:r>
            <a:r>
              <a:rPr sz="2500" spc="-5" dirty="0">
                <a:latin typeface="Calibri"/>
                <a:cs typeface="Calibri"/>
              </a:rPr>
              <a:t>demand</a:t>
            </a:r>
            <a:r>
              <a:rPr sz="2500" spc="5" dirty="0">
                <a:latin typeface="Calibri"/>
                <a:cs typeface="Calibri"/>
              </a:rPr>
              <a:t> </a:t>
            </a:r>
            <a:r>
              <a:rPr sz="2500" spc="-5" dirty="0">
                <a:latin typeface="Calibri"/>
                <a:cs typeface="Calibri"/>
              </a:rPr>
              <a:t>curve,</a:t>
            </a:r>
            <a:r>
              <a:rPr sz="2500" dirty="0">
                <a:latin typeface="Calibri"/>
                <a:cs typeface="Calibri"/>
              </a:rPr>
              <a:t> </a:t>
            </a:r>
            <a:r>
              <a:rPr sz="2500" spc="-5" dirty="0">
                <a:latin typeface="Calibri"/>
                <a:cs typeface="Calibri"/>
              </a:rPr>
              <a:t>while</a:t>
            </a:r>
            <a:r>
              <a:rPr sz="2500" spc="5" dirty="0">
                <a:latin typeface="Calibri"/>
                <a:cs typeface="Calibri"/>
              </a:rPr>
              <a:t> </a:t>
            </a:r>
            <a:r>
              <a:rPr sz="2500" spc="-5" dirty="0">
                <a:latin typeface="Calibri"/>
                <a:cs typeface="Calibri"/>
              </a:rPr>
              <a:t>the</a:t>
            </a:r>
            <a:r>
              <a:rPr sz="2500" dirty="0">
                <a:latin typeface="Calibri"/>
                <a:cs typeface="Calibri"/>
              </a:rPr>
              <a:t> </a:t>
            </a:r>
            <a:r>
              <a:rPr sz="2500" spc="-10" dirty="0">
                <a:latin typeface="Calibri"/>
                <a:cs typeface="Calibri"/>
              </a:rPr>
              <a:t>income</a:t>
            </a:r>
            <a:r>
              <a:rPr sz="2500" spc="5" dirty="0">
                <a:latin typeface="Calibri"/>
                <a:cs typeface="Calibri"/>
              </a:rPr>
              <a:t> </a:t>
            </a:r>
            <a:r>
              <a:rPr sz="2500" spc="-25" dirty="0">
                <a:latin typeface="Calibri"/>
                <a:cs typeface="Calibri"/>
              </a:rPr>
              <a:t>effect</a:t>
            </a:r>
            <a:r>
              <a:rPr sz="2500" dirty="0">
                <a:latin typeface="Calibri"/>
                <a:cs typeface="Calibri"/>
              </a:rPr>
              <a:t> </a:t>
            </a:r>
            <a:r>
              <a:rPr sz="2500" spc="-10" dirty="0">
                <a:latin typeface="Calibri"/>
                <a:cs typeface="Calibri"/>
              </a:rPr>
              <a:t>explains</a:t>
            </a:r>
            <a:r>
              <a:rPr sz="2500" spc="5" dirty="0">
                <a:latin typeface="Calibri"/>
                <a:cs typeface="Calibri"/>
              </a:rPr>
              <a:t> </a:t>
            </a:r>
            <a:r>
              <a:rPr sz="2500" spc="-5" dirty="0">
                <a:latin typeface="Calibri"/>
                <a:cs typeface="Calibri"/>
              </a:rPr>
              <a:t>the</a:t>
            </a:r>
            <a:r>
              <a:rPr sz="2500" u="heavy" spc="-5" dirty="0">
                <a:uFill>
                  <a:solidFill>
                    <a:srgbClr val="000000"/>
                  </a:solidFill>
                </a:uFill>
                <a:latin typeface="Times New Roman"/>
                <a:cs typeface="Times New Roman"/>
              </a:rPr>
              <a:t>	</a:t>
            </a:r>
            <a:r>
              <a:rPr sz="2500" spc="-5" dirty="0">
                <a:latin typeface="Calibri"/>
                <a:cs typeface="Calibri"/>
              </a:rPr>
              <a:t>of</a:t>
            </a:r>
            <a:r>
              <a:rPr sz="2500" spc="-50" dirty="0">
                <a:latin typeface="Calibri"/>
                <a:cs typeface="Calibri"/>
              </a:rPr>
              <a:t> </a:t>
            </a:r>
            <a:r>
              <a:rPr sz="2500" spc="-5" dirty="0">
                <a:latin typeface="Calibri"/>
                <a:cs typeface="Calibri"/>
              </a:rPr>
              <a:t>the</a:t>
            </a:r>
            <a:r>
              <a:rPr sz="2500" spc="-45" dirty="0">
                <a:latin typeface="Calibri"/>
                <a:cs typeface="Calibri"/>
              </a:rPr>
              <a:t> </a:t>
            </a:r>
            <a:r>
              <a:rPr sz="2500" spc="-5" dirty="0">
                <a:latin typeface="Calibri"/>
                <a:cs typeface="Calibri"/>
              </a:rPr>
              <a:t>demand </a:t>
            </a:r>
            <a:r>
              <a:rPr sz="2500" spc="-550" dirty="0">
                <a:latin typeface="Calibri"/>
                <a:cs typeface="Calibri"/>
              </a:rPr>
              <a:t> </a:t>
            </a:r>
            <a:r>
              <a:rPr sz="2500" spc="-5" dirty="0">
                <a:latin typeface="Calibri"/>
                <a:cs typeface="Calibri"/>
              </a:rPr>
              <a:t>curve.</a:t>
            </a:r>
            <a:endParaRPr sz="2500">
              <a:latin typeface="Calibri"/>
              <a:cs typeface="Calibri"/>
            </a:endParaRPr>
          </a:p>
        </p:txBody>
      </p:sp>
      <p:sp>
        <p:nvSpPr>
          <p:cNvPr id="5" name="object 5"/>
          <p:cNvSpPr txBox="1"/>
          <p:nvPr/>
        </p:nvSpPr>
        <p:spPr>
          <a:xfrm>
            <a:off x="1832282" y="2825849"/>
            <a:ext cx="5365750" cy="1339850"/>
          </a:xfrm>
          <a:prstGeom prst="rect">
            <a:avLst/>
          </a:prstGeom>
        </p:spPr>
        <p:txBody>
          <a:bodyPr vert="horz" wrap="square" lIns="0" tIns="69850" rIns="0" bIns="0" rtlCol="0">
            <a:spAutoFit/>
          </a:bodyPr>
          <a:lstStyle/>
          <a:p>
            <a:pPr marL="487680" indent="-461009">
              <a:lnSpc>
                <a:spcPct val="100000"/>
              </a:lnSpc>
              <a:spcBef>
                <a:spcPts val="550"/>
              </a:spcBef>
              <a:buAutoNum type="alphaLcPeriod"/>
              <a:tabLst>
                <a:tab pos="487680" algn="l"/>
                <a:tab pos="488315" algn="l"/>
              </a:tabLst>
            </a:pPr>
            <a:r>
              <a:rPr sz="2500" spc="-10" dirty="0">
                <a:latin typeface="Calibri"/>
                <a:cs typeface="Calibri"/>
              </a:rPr>
              <a:t>vertical</a:t>
            </a:r>
            <a:r>
              <a:rPr sz="2500" spc="-25" dirty="0">
                <a:latin typeface="Calibri"/>
                <a:cs typeface="Calibri"/>
              </a:rPr>
              <a:t> </a:t>
            </a:r>
            <a:r>
              <a:rPr sz="2500" spc="-15" dirty="0">
                <a:latin typeface="Calibri"/>
                <a:cs typeface="Calibri"/>
              </a:rPr>
              <a:t>intercept,</a:t>
            </a:r>
            <a:r>
              <a:rPr sz="2500" spc="-25" dirty="0">
                <a:latin typeface="Calibri"/>
                <a:cs typeface="Calibri"/>
              </a:rPr>
              <a:t> </a:t>
            </a:r>
            <a:r>
              <a:rPr sz="2500" spc="-15" dirty="0">
                <a:latin typeface="Calibri"/>
                <a:cs typeface="Calibri"/>
              </a:rPr>
              <a:t>horizontal</a:t>
            </a:r>
            <a:r>
              <a:rPr sz="2500" spc="-20" dirty="0">
                <a:latin typeface="Calibri"/>
                <a:cs typeface="Calibri"/>
              </a:rPr>
              <a:t> </a:t>
            </a:r>
            <a:r>
              <a:rPr sz="2500" spc="-15" dirty="0">
                <a:latin typeface="Calibri"/>
                <a:cs typeface="Calibri"/>
              </a:rPr>
              <a:t>intercept</a:t>
            </a:r>
            <a:endParaRPr sz="2500">
              <a:latin typeface="Calibri"/>
              <a:cs typeface="Calibri"/>
            </a:endParaRPr>
          </a:p>
          <a:p>
            <a:pPr marL="45085" marR="835025" indent="-33020">
              <a:lnSpc>
                <a:spcPct val="114999"/>
              </a:lnSpc>
              <a:buAutoNum type="alphaLcPeriod"/>
              <a:tabLst>
                <a:tab pos="487680" algn="l"/>
                <a:tab pos="488315" algn="l"/>
              </a:tabLst>
            </a:pPr>
            <a:r>
              <a:rPr sz="2500" spc="-5" dirty="0">
                <a:latin typeface="Calibri"/>
                <a:cs typeface="Calibri"/>
              </a:rPr>
              <a:t>curviness, the </a:t>
            </a:r>
            <a:r>
              <a:rPr sz="2500" spc="-10" dirty="0">
                <a:latin typeface="Calibri"/>
                <a:cs typeface="Calibri"/>
              </a:rPr>
              <a:t>vertical </a:t>
            </a:r>
            <a:r>
              <a:rPr sz="2500" spc="-15" dirty="0">
                <a:latin typeface="Calibri"/>
                <a:cs typeface="Calibri"/>
              </a:rPr>
              <a:t>intercept </a:t>
            </a:r>
            <a:r>
              <a:rPr sz="2500" spc="-555" dirty="0">
                <a:latin typeface="Calibri"/>
                <a:cs typeface="Calibri"/>
              </a:rPr>
              <a:t> </a:t>
            </a:r>
            <a:r>
              <a:rPr sz="2500" spc="-5" dirty="0">
                <a:latin typeface="Calibri"/>
                <a:cs typeface="Calibri"/>
              </a:rPr>
              <a:t>c.</a:t>
            </a:r>
            <a:endParaRPr sz="2500">
              <a:latin typeface="Calibri"/>
              <a:cs typeface="Calibri"/>
            </a:endParaRPr>
          </a:p>
        </p:txBody>
      </p:sp>
      <p:sp>
        <p:nvSpPr>
          <p:cNvPr id="6" name="object 6"/>
          <p:cNvSpPr txBox="1"/>
          <p:nvPr/>
        </p:nvSpPr>
        <p:spPr>
          <a:xfrm>
            <a:off x="2320506" y="3784699"/>
            <a:ext cx="1531620" cy="381000"/>
          </a:xfrm>
          <a:prstGeom prst="rect">
            <a:avLst/>
          </a:prstGeom>
          <a:solidFill>
            <a:srgbClr val="FFFF00"/>
          </a:solidFill>
        </p:spPr>
        <p:txBody>
          <a:bodyPr vert="horz" wrap="square" lIns="0" tIns="0" rIns="0" bIns="0" rtlCol="0">
            <a:spAutoFit/>
          </a:bodyPr>
          <a:lstStyle/>
          <a:p>
            <a:pPr>
              <a:lnSpc>
                <a:spcPts val="2900"/>
              </a:lnSpc>
            </a:pPr>
            <a:r>
              <a:rPr sz="2500" spc="-5" dirty="0">
                <a:latin typeface="Calibri"/>
                <a:cs typeface="Calibri"/>
              </a:rPr>
              <a:t>slope,</a:t>
            </a:r>
            <a:r>
              <a:rPr sz="2500" spc="-65" dirty="0">
                <a:latin typeface="Calibri"/>
                <a:cs typeface="Calibri"/>
              </a:rPr>
              <a:t> </a:t>
            </a:r>
            <a:r>
              <a:rPr sz="2500" spc="-5" dirty="0">
                <a:latin typeface="Calibri"/>
                <a:cs typeface="Calibri"/>
              </a:rPr>
              <a:t>shifts</a:t>
            </a:r>
            <a:endParaRPr sz="2500">
              <a:latin typeface="Calibri"/>
              <a:cs typeface="Calibri"/>
            </a:endParaRPr>
          </a:p>
        </p:txBody>
      </p:sp>
      <p:sp>
        <p:nvSpPr>
          <p:cNvPr id="7" name="object 7"/>
          <p:cNvSpPr txBox="1"/>
          <p:nvPr/>
        </p:nvSpPr>
        <p:spPr>
          <a:xfrm>
            <a:off x="1393406" y="4635599"/>
            <a:ext cx="10056495" cy="406400"/>
          </a:xfrm>
          <a:prstGeom prst="rect">
            <a:avLst/>
          </a:prstGeom>
        </p:spPr>
        <p:txBody>
          <a:bodyPr vert="horz" wrap="square" lIns="0" tIns="12700" rIns="0" bIns="0" rtlCol="0">
            <a:spAutoFit/>
          </a:bodyPr>
          <a:lstStyle/>
          <a:p>
            <a:pPr marL="12700">
              <a:lnSpc>
                <a:spcPct val="100000"/>
              </a:lnSpc>
              <a:spcBef>
                <a:spcPts val="100"/>
              </a:spcBef>
            </a:pPr>
            <a:r>
              <a:rPr sz="2500" b="1" u="heavy" spc="-5" dirty="0">
                <a:solidFill>
                  <a:srgbClr val="1155CC"/>
                </a:solidFill>
                <a:uFill>
                  <a:solidFill>
                    <a:srgbClr val="1155CC"/>
                  </a:solidFill>
                </a:uFill>
                <a:latin typeface="Calibri"/>
                <a:cs typeface="Calibri"/>
              </a:rPr>
              <a:t>Q32:</a:t>
            </a:r>
            <a:r>
              <a:rPr sz="2500" b="1" spc="-5" dirty="0">
                <a:solidFill>
                  <a:srgbClr val="1155CC"/>
                </a:solidFill>
                <a:latin typeface="Calibri"/>
                <a:cs typeface="Calibri"/>
              </a:rPr>
              <a:t> </a:t>
            </a:r>
            <a:r>
              <a:rPr sz="2500" spc="-5" dirty="0">
                <a:latin typeface="Calibri"/>
                <a:cs typeface="Calibri"/>
              </a:rPr>
              <a:t>Looking</a:t>
            </a:r>
            <a:r>
              <a:rPr sz="2500" dirty="0">
                <a:latin typeface="Calibri"/>
                <a:cs typeface="Calibri"/>
              </a:rPr>
              <a:t> </a:t>
            </a:r>
            <a:r>
              <a:rPr sz="2500" spc="-15" dirty="0">
                <a:latin typeface="Calibri"/>
                <a:cs typeface="Calibri"/>
              </a:rPr>
              <a:t>at</a:t>
            </a:r>
            <a:r>
              <a:rPr sz="2500" spc="-5" dirty="0">
                <a:latin typeface="Calibri"/>
                <a:cs typeface="Calibri"/>
              </a:rPr>
              <a:t> the</a:t>
            </a:r>
            <a:r>
              <a:rPr sz="2500" dirty="0">
                <a:latin typeface="Calibri"/>
                <a:cs typeface="Calibri"/>
              </a:rPr>
              <a:t> </a:t>
            </a:r>
            <a:r>
              <a:rPr sz="2500" spc="-15" dirty="0">
                <a:latin typeface="Calibri"/>
                <a:cs typeface="Calibri"/>
              </a:rPr>
              <a:t>diagram</a:t>
            </a:r>
            <a:r>
              <a:rPr sz="2500" spc="-5" dirty="0">
                <a:latin typeface="Calibri"/>
                <a:cs typeface="Calibri"/>
              </a:rPr>
              <a:t> on</a:t>
            </a:r>
            <a:r>
              <a:rPr sz="2500" dirty="0">
                <a:latin typeface="Calibri"/>
                <a:cs typeface="Calibri"/>
              </a:rPr>
              <a:t> </a:t>
            </a:r>
            <a:r>
              <a:rPr sz="2500" spc="-5" dirty="0">
                <a:latin typeface="Calibri"/>
                <a:cs typeface="Calibri"/>
              </a:rPr>
              <a:t>the </a:t>
            </a:r>
            <a:r>
              <a:rPr sz="2500" spc="-10" dirty="0">
                <a:latin typeface="Calibri"/>
                <a:cs typeface="Calibri"/>
              </a:rPr>
              <a:t>right,</a:t>
            </a:r>
            <a:r>
              <a:rPr sz="2500" dirty="0">
                <a:latin typeface="Calibri"/>
                <a:cs typeface="Calibri"/>
              </a:rPr>
              <a:t> </a:t>
            </a:r>
            <a:r>
              <a:rPr sz="2500" spc="-10" dirty="0">
                <a:latin typeface="Calibri"/>
                <a:cs typeface="Calibri"/>
              </a:rPr>
              <a:t>where</a:t>
            </a:r>
            <a:r>
              <a:rPr sz="2500" spc="-5" dirty="0">
                <a:latin typeface="Calibri"/>
                <a:cs typeface="Calibri"/>
              </a:rPr>
              <a:t> is</a:t>
            </a:r>
            <a:r>
              <a:rPr sz="2500" dirty="0">
                <a:latin typeface="Calibri"/>
                <a:cs typeface="Calibri"/>
              </a:rPr>
              <a:t> </a:t>
            </a:r>
            <a:r>
              <a:rPr sz="2500" spc="-5" dirty="0">
                <a:latin typeface="Calibri"/>
                <a:cs typeface="Calibri"/>
              </a:rPr>
              <a:t>the </a:t>
            </a:r>
            <a:r>
              <a:rPr sz="2500" spc="-10" dirty="0">
                <a:latin typeface="Calibri"/>
                <a:cs typeface="Calibri"/>
              </a:rPr>
              <a:t>best</a:t>
            </a:r>
            <a:r>
              <a:rPr sz="2500" dirty="0">
                <a:latin typeface="Calibri"/>
                <a:cs typeface="Calibri"/>
              </a:rPr>
              <a:t> </a:t>
            </a:r>
            <a:r>
              <a:rPr sz="2500" spc="-20" dirty="0">
                <a:latin typeface="Calibri"/>
                <a:cs typeface="Calibri"/>
              </a:rPr>
              <a:t>affordable</a:t>
            </a:r>
            <a:r>
              <a:rPr sz="2500" spc="-5" dirty="0">
                <a:latin typeface="Calibri"/>
                <a:cs typeface="Calibri"/>
              </a:rPr>
              <a:t> choice?</a:t>
            </a:r>
            <a:endParaRPr sz="2500">
              <a:latin typeface="Calibri"/>
              <a:cs typeface="Calibri"/>
            </a:endParaRPr>
          </a:p>
        </p:txBody>
      </p:sp>
      <p:sp>
        <p:nvSpPr>
          <p:cNvPr id="8" name="object 8"/>
          <p:cNvSpPr txBox="1"/>
          <p:nvPr/>
        </p:nvSpPr>
        <p:spPr>
          <a:xfrm>
            <a:off x="2320506" y="6375499"/>
            <a:ext cx="901065" cy="381000"/>
          </a:xfrm>
          <a:prstGeom prst="rect">
            <a:avLst/>
          </a:prstGeom>
          <a:solidFill>
            <a:srgbClr val="FFFF00"/>
          </a:solidFill>
        </p:spPr>
        <p:txBody>
          <a:bodyPr vert="horz" wrap="square" lIns="0" tIns="0" rIns="0" bIns="0" rtlCol="0">
            <a:spAutoFit/>
          </a:bodyPr>
          <a:lstStyle/>
          <a:p>
            <a:pPr>
              <a:lnSpc>
                <a:spcPts val="2900"/>
              </a:lnSpc>
            </a:pPr>
            <a:r>
              <a:rPr sz="2500" spc="-20" dirty="0">
                <a:latin typeface="Calibri"/>
                <a:cs typeface="Calibri"/>
              </a:rPr>
              <a:t>Point</a:t>
            </a:r>
            <a:r>
              <a:rPr sz="2500" spc="-75" dirty="0">
                <a:latin typeface="Calibri"/>
                <a:cs typeface="Calibri"/>
              </a:rPr>
              <a:t> </a:t>
            </a:r>
            <a:r>
              <a:rPr sz="2500" dirty="0">
                <a:latin typeface="Calibri"/>
                <a:cs typeface="Calibri"/>
              </a:rPr>
              <a:t>3</a:t>
            </a:r>
            <a:endParaRPr sz="2500">
              <a:latin typeface="Calibri"/>
              <a:cs typeface="Calibri"/>
            </a:endParaRPr>
          </a:p>
        </p:txBody>
      </p:sp>
      <p:sp>
        <p:nvSpPr>
          <p:cNvPr id="9" name="object 9"/>
          <p:cNvSpPr txBox="1"/>
          <p:nvPr/>
        </p:nvSpPr>
        <p:spPr>
          <a:xfrm>
            <a:off x="1832282" y="5016599"/>
            <a:ext cx="1400810" cy="2311400"/>
          </a:xfrm>
          <a:prstGeom prst="rect">
            <a:avLst/>
          </a:prstGeom>
        </p:spPr>
        <p:txBody>
          <a:bodyPr vert="horz" wrap="square" lIns="0" tIns="203200" rIns="0" bIns="0" rtlCol="0">
            <a:spAutoFit/>
          </a:bodyPr>
          <a:lstStyle/>
          <a:p>
            <a:pPr marL="487680" indent="-461009">
              <a:lnSpc>
                <a:spcPct val="100000"/>
              </a:lnSpc>
              <a:spcBef>
                <a:spcPts val="1600"/>
              </a:spcBef>
              <a:buAutoNum type="alphaLcPeriod"/>
              <a:tabLst>
                <a:tab pos="487680" algn="l"/>
                <a:tab pos="488315" algn="l"/>
              </a:tabLst>
            </a:pPr>
            <a:r>
              <a:rPr sz="2500" spc="-20" dirty="0">
                <a:latin typeface="Calibri"/>
                <a:cs typeface="Calibri"/>
              </a:rPr>
              <a:t>Point</a:t>
            </a:r>
            <a:r>
              <a:rPr sz="2500" spc="-80" dirty="0">
                <a:latin typeface="Calibri"/>
                <a:cs typeface="Calibri"/>
              </a:rPr>
              <a:t> </a:t>
            </a:r>
            <a:r>
              <a:rPr sz="2500" dirty="0">
                <a:latin typeface="Calibri"/>
                <a:cs typeface="Calibri"/>
              </a:rPr>
              <a:t>1</a:t>
            </a:r>
            <a:endParaRPr sz="2500">
              <a:latin typeface="Calibri"/>
              <a:cs typeface="Calibri"/>
            </a:endParaRPr>
          </a:p>
          <a:p>
            <a:pPr marL="45085" marR="5080" indent="-33020">
              <a:lnSpc>
                <a:spcPct val="150000"/>
              </a:lnSpc>
              <a:buAutoNum type="alphaLcPeriod"/>
              <a:tabLst>
                <a:tab pos="487680" algn="l"/>
                <a:tab pos="488315" algn="l"/>
              </a:tabLst>
            </a:pPr>
            <a:r>
              <a:rPr sz="2500" spc="-20" dirty="0">
                <a:latin typeface="Calibri"/>
                <a:cs typeface="Calibri"/>
              </a:rPr>
              <a:t>Point</a:t>
            </a:r>
            <a:r>
              <a:rPr sz="2500" spc="-95" dirty="0">
                <a:latin typeface="Calibri"/>
                <a:cs typeface="Calibri"/>
              </a:rPr>
              <a:t> </a:t>
            </a:r>
            <a:r>
              <a:rPr sz="2500" dirty="0">
                <a:latin typeface="Calibri"/>
                <a:cs typeface="Calibri"/>
              </a:rPr>
              <a:t>2 </a:t>
            </a:r>
            <a:r>
              <a:rPr sz="2500" spc="-550" dirty="0">
                <a:latin typeface="Calibri"/>
                <a:cs typeface="Calibri"/>
              </a:rPr>
              <a:t> </a:t>
            </a:r>
            <a:r>
              <a:rPr sz="2500" spc="-5" dirty="0">
                <a:latin typeface="Calibri"/>
                <a:cs typeface="Calibri"/>
              </a:rPr>
              <a:t>c.</a:t>
            </a:r>
            <a:endParaRPr sz="2500">
              <a:latin typeface="Calibri"/>
              <a:cs typeface="Calibri"/>
            </a:endParaRPr>
          </a:p>
          <a:p>
            <a:pPr marL="12700">
              <a:lnSpc>
                <a:spcPct val="100000"/>
              </a:lnSpc>
              <a:spcBef>
                <a:spcPts val="1500"/>
              </a:spcBef>
            </a:pPr>
            <a:r>
              <a:rPr sz="2500" spc="-5" dirty="0">
                <a:latin typeface="Calibri"/>
                <a:cs typeface="Calibri"/>
              </a:rPr>
              <a:t>d.</a:t>
            </a:r>
            <a:endParaRPr sz="2500">
              <a:latin typeface="Calibri"/>
              <a:cs typeface="Calibri"/>
            </a:endParaRPr>
          </a:p>
        </p:txBody>
      </p:sp>
      <p:sp>
        <p:nvSpPr>
          <p:cNvPr id="10" name="object 10"/>
          <p:cNvSpPr txBox="1"/>
          <p:nvPr/>
        </p:nvSpPr>
        <p:spPr>
          <a:xfrm>
            <a:off x="2307806" y="6921599"/>
            <a:ext cx="925830" cy="406400"/>
          </a:xfrm>
          <a:prstGeom prst="rect">
            <a:avLst/>
          </a:prstGeom>
        </p:spPr>
        <p:txBody>
          <a:bodyPr vert="horz" wrap="square" lIns="0" tIns="12700" rIns="0" bIns="0" rtlCol="0">
            <a:spAutoFit/>
          </a:bodyPr>
          <a:lstStyle/>
          <a:p>
            <a:pPr marL="12700">
              <a:lnSpc>
                <a:spcPct val="100000"/>
              </a:lnSpc>
              <a:spcBef>
                <a:spcPts val="100"/>
              </a:spcBef>
            </a:pPr>
            <a:r>
              <a:rPr sz="2500" spc="-20" dirty="0">
                <a:latin typeface="Calibri"/>
                <a:cs typeface="Calibri"/>
              </a:rPr>
              <a:t>Point</a:t>
            </a:r>
            <a:r>
              <a:rPr sz="2500" spc="-80" dirty="0">
                <a:latin typeface="Calibri"/>
                <a:cs typeface="Calibri"/>
              </a:rPr>
              <a:t> </a:t>
            </a:r>
            <a:r>
              <a:rPr sz="2500" dirty="0">
                <a:latin typeface="Calibri"/>
                <a:cs typeface="Calibri"/>
              </a:rPr>
              <a:t>4</a:t>
            </a:r>
            <a:endParaRPr sz="25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7625" y="820614"/>
            <a:ext cx="440880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40" dirty="0">
                <a:latin typeface="Calibri"/>
                <a:cs typeface="Calibri"/>
              </a:rPr>
              <a:t> </a:t>
            </a:r>
            <a:r>
              <a:rPr sz="4200" spc="-5" dirty="0">
                <a:latin typeface="Calibri"/>
                <a:cs typeface="Calibri"/>
              </a:rPr>
              <a:t>Gains</a:t>
            </a:r>
            <a:r>
              <a:rPr sz="4200" spc="-30" dirty="0">
                <a:latin typeface="Calibri"/>
                <a:cs typeface="Calibri"/>
              </a:rPr>
              <a:t> </a:t>
            </a:r>
            <a:r>
              <a:rPr sz="4200" spc="-20" dirty="0">
                <a:latin typeface="Calibri"/>
                <a:cs typeface="Calibri"/>
              </a:rPr>
              <a:t>From</a:t>
            </a:r>
            <a:r>
              <a:rPr sz="4200" spc="-35" dirty="0">
                <a:latin typeface="Calibri"/>
                <a:cs typeface="Calibri"/>
              </a:rPr>
              <a:t> </a:t>
            </a:r>
            <a:r>
              <a:rPr sz="4200" spc="-65" dirty="0">
                <a:latin typeface="Calibri"/>
                <a:cs typeface="Calibri"/>
              </a:rPr>
              <a:t>Trade</a:t>
            </a:r>
            <a:endParaRPr sz="4200">
              <a:latin typeface="Calibri"/>
              <a:cs typeface="Calibri"/>
            </a:endParaRPr>
          </a:p>
        </p:txBody>
      </p:sp>
      <p:sp>
        <p:nvSpPr>
          <p:cNvPr id="4" name="object 2">
            <a:extLst>
              <a:ext uri="{FF2B5EF4-FFF2-40B4-BE49-F238E27FC236}">
                <a16:creationId xmlns:a16="http://schemas.microsoft.com/office/drawing/2014/main" id="{FFAA8828-9F5E-BD5F-92A8-1387A99787DA}"/>
              </a:ext>
            </a:extLst>
          </p:cNvPr>
          <p:cNvSpPr txBox="1"/>
          <p:nvPr/>
        </p:nvSpPr>
        <p:spPr>
          <a:xfrm>
            <a:off x="808417" y="1759147"/>
            <a:ext cx="16145510" cy="6830075"/>
          </a:xfrm>
          <a:prstGeom prst="rect">
            <a:avLst/>
          </a:prstGeom>
        </p:spPr>
        <p:txBody>
          <a:bodyPr vert="horz" wrap="square" lIns="0" tIns="210820" rIns="0" bIns="0" rtlCol="0">
            <a:spAutoFit/>
          </a:bodyPr>
          <a:lstStyle/>
          <a:p>
            <a:pPr marL="452755" indent="-427355">
              <a:spcBef>
                <a:spcPts val="1660"/>
              </a:spcBef>
              <a:buFont typeface="Arial"/>
              <a:buChar char="●"/>
              <a:tabLst>
                <a:tab pos="452755" algn="l"/>
              </a:tabLst>
            </a:pPr>
            <a:r>
              <a:rPr lang="en-CA" sz="3200" b="1" spc="-10" dirty="0">
                <a:latin typeface="Calibri"/>
                <a:cs typeface="Calibri"/>
              </a:rPr>
              <a:t>Absolute</a:t>
            </a:r>
            <a:r>
              <a:rPr sz="3200" b="1" spc="-60" dirty="0">
                <a:latin typeface="Calibri"/>
                <a:cs typeface="Calibri"/>
              </a:rPr>
              <a:t> </a:t>
            </a:r>
            <a:r>
              <a:rPr sz="3200" b="1" spc="-20" dirty="0">
                <a:latin typeface="Calibri"/>
                <a:cs typeface="Calibri"/>
              </a:rPr>
              <a:t>advantage</a:t>
            </a:r>
            <a:r>
              <a:rPr sz="3200" spc="-20" dirty="0">
                <a:latin typeface="Calibri"/>
                <a:cs typeface="Calibri"/>
              </a:rPr>
              <a:t>:</a:t>
            </a:r>
            <a:r>
              <a:rPr sz="3200" spc="-60" dirty="0">
                <a:latin typeface="Calibri"/>
                <a:cs typeface="Calibri"/>
              </a:rPr>
              <a:t> </a:t>
            </a:r>
            <a:r>
              <a:rPr sz="3200" dirty="0">
                <a:latin typeface="Calibri"/>
                <a:cs typeface="Calibri"/>
              </a:rPr>
              <a:t>when</a:t>
            </a:r>
            <a:r>
              <a:rPr sz="3200" spc="-60" dirty="0">
                <a:latin typeface="Calibri"/>
                <a:cs typeface="Calibri"/>
              </a:rPr>
              <a:t> </a:t>
            </a:r>
            <a:r>
              <a:rPr sz="3200" dirty="0">
                <a:latin typeface="Calibri"/>
                <a:cs typeface="Calibri"/>
              </a:rPr>
              <a:t>a</a:t>
            </a:r>
            <a:r>
              <a:rPr sz="3200" spc="-60" dirty="0">
                <a:latin typeface="Calibri"/>
                <a:cs typeface="Calibri"/>
              </a:rPr>
              <a:t> </a:t>
            </a:r>
            <a:r>
              <a:rPr sz="3200" dirty="0">
                <a:latin typeface="Calibri"/>
                <a:cs typeface="Calibri"/>
              </a:rPr>
              <a:t>person</a:t>
            </a:r>
            <a:r>
              <a:rPr sz="3200" spc="-55" dirty="0">
                <a:latin typeface="Calibri"/>
                <a:cs typeface="Calibri"/>
              </a:rPr>
              <a:t> </a:t>
            </a:r>
            <a:r>
              <a:rPr sz="3200" dirty="0">
                <a:latin typeface="Calibri"/>
                <a:cs typeface="Calibri"/>
              </a:rPr>
              <a:t>is</a:t>
            </a:r>
            <a:r>
              <a:rPr sz="3200" spc="-50" dirty="0">
                <a:latin typeface="Calibri"/>
                <a:cs typeface="Calibri"/>
              </a:rPr>
              <a:t> </a:t>
            </a:r>
            <a:r>
              <a:rPr sz="3200" i="1" dirty="0">
                <a:latin typeface="Calibri"/>
                <a:cs typeface="Calibri"/>
              </a:rPr>
              <a:t>more</a:t>
            </a:r>
            <a:r>
              <a:rPr sz="3200" i="1" spc="-60" dirty="0">
                <a:latin typeface="Calibri"/>
                <a:cs typeface="Calibri"/>
              </a:rPr>
              <a:t> </a:t>
            </a:r>
            <a:r>
              <a:rPr sz="3200" i="1" spc="-10" dirty="0">
                <a:latin typeface="Calibri"/>
                <a:cs typeface="Calibri"/>
              </a:rPr>
              <a:t>productive</a:t>
            </a:r>
            <a:r>
              <a:rPr sz="3200" i="1" spc="-45" dirty="0">
                <a:latin typeface="Calibri"/>
                <a:cs typeface="Calibri"/>
              </a:rPr>
              <a:t> </a:t>
            </a:r>
            <a:r>
              <a:rPr sz="3200" dirty="0">
                <a:latin typeface="Calibri"/>
                <a:cs typeface="Calibri"/>
              </a:rPr>
              <a:t>than</a:t>
            </a:r>
            <a:r>
              <a:rPr sz="3200" spc="-60" dirty="0">
                <a:latin typeface="Calibri"/>
                <a:cs typeface="Calibri"/>
              </a:rPr>
              <a:t> </a:t>
            </a:r>
            <a:r>
              <a:rPr sz="3200" dirty="0">
                <a:latin typeface="Calibri"/>
                <a:cs typeface="Calibri"/>
              </a:rPr>
              <a:t>everyone</a:t>
            </a:r>
            <a:r>
              <a:rPr sz="3200" spc="-60" dirty="0">
                <a:latin typeface="Calibri"/>
                <a:cs typeface="Calibri"/>
              </a:rPr>
              <a:t> </a:t>
            </a:r>
            <a:r>
              <a:rPr sz="3200" spc="-20" dirty="0">
                <a:latin typeface="Calibri"/>
                <a:cs typeface="Calibri"/>
              </a:rPr>
              <a:t>else</a:t>
            </a:r>
            <a:endParaRPr sz="3200" dirty="0">
              <a:latin typeface="Calibri"/>
              <a:cs typeface="Calibri"/>
            </a:endParaRPr>
          </a:p>
          <a:p>
            <a:pPr marL="452755" indent="-427355">
              <a:spcBef>
                <a:spcPts val="1560"/>
              </a:spcBef>
              <a:buFont typeface="Arial"/>
              <a:buChar char="●"/>
              <a:tabLst>
                <a:tab pos="452755" algn="l"/>
              </a:tabLst>
            </a:pPr>
            <a:r>
              <a:rPr lang="en-CA" sz="3200" b="1" spc="-20" dirty="0">
                <a:latin typeface="Calibri"/>
                <a:cs typeface="Calibri"/>
              </a:rPr>
              <a:t>Comparative</a:t>
            </a:r>
            <a:r>
              <a:rPr sz="3200" b="1" spc="-60" dirty="0">
                <a:latin typeface="Calibri"/>
                <a:cs typeface="Calibri"/>
              </a:rPr>
              <a:t> </a:t>
            </a:r>
            <a:r>
              <a:rPr sz="3200" b="1" spc="-20" dirty="0">
                <a:latin typeface="Calibri"/>
                <a:cs typeface="Calibri"/>
              </a:rPr>
              <a:t>advantage:</a:t>
            </a:r>
            <a:r>
              <a:rPr sz="3200" b="1" spc="-60" dirty="0">
                <a:latin typeface="Calibri"/>
                <a:cs typeface="Calibri"/>
              </a:rPr>
              <a:t> </a:t>
            </a:r>
            <a:r>
              <a:rPr sz="3200" dirty="0">
                <a:latin typeface="Calibri"/>
                <a:cs typeface="Calibri"/>
              </a:rPr>
              <a:t>when</a:t>
            </a:r>
            <a:r>
              <a:rPr sz="3200" spc="-60" dirty="0">
                <a:latin typeface="Calibri"/>
                <a:cs typeface="Calibri"/>
              </a:rPr>
              <a:t> </a:t>
            </a:r>
            <a:r>
              <a:rPr sz="3200" dirty="0">
                <a:latin typeface="Calibri"/>
                <a:cs typeface="Calibri"/>
              </a:rPr>
              <a:t>a</a:t>
            </a:r>
            <a:r>
              <a:rPr sz="3200" spc="-60" dirty="0">
                <a:latin typeface="Calibri"/>
                <a:cs typeface="Calibri"/>
              </a:rPr>
              <a:t> </a:t>
            </a:r>
            <a:r>
              <a:rPr sz="3200" dirty="0">
                <a:latin typeface="Calibri"/>
                <a:cs typeface="Calibri"/>
              </a:rPr>
              <a:t>person</a:t>
            </a:r>
            <a:r>
              <a:rPr sz="3200" spc="-60" dirty="0">
                <a:latin typeface="Calibri"/>
                <a:cs typeface="Calibri"/>
              </a:rPr>
              <a:t> </a:t>
            </a:r>
            <a:r>
              <a:rPr sz="3200" dirty="0">
                <a:latin typeface="Calibri"/>
                <a:cs typeface="Calibri"/>
              </a:rPr>
              <a:t>performs</a:t>
            </a:r>
            <a:r>
              <a:rPr sz="3200" spc="-60" dirty="0">
                <a:latin typeface="Calibri"/>
                <a:cs typeface="Calibri"/>
              </a:rPr>
              <a:t> </a:t>
            </a:r>
            <a:r>
              <a:rPr sz="3200" dirty="0">
                <a:latin typeface="Calibri"/>
                <a:cs typeface="Calibri"/>
              </a:rPr>
              <a:t>an</a:t>
            </a:r>
            <a:r>
              <a:rPr sz="3200" spc="-60" dirty="0">
                <a:latin typeface="Calibri"/>
                <a:cs typeface="Calibri"/>
              </a:rPr>
              <a:t> </a:t>
            </a:r>
            <a:r>
              <a:rPr sz="3200" dirty="0">
                <a:latin typeface="Calibri"/>
                <a:cs typeface="Calibri"/>
              </a:rPr>
              <a:t>activity</a:t>
            </a:r>
            <a:r>
              <a:rPr sz="3200" spc="-60" dirty="0">
                <a:latin typeface="Calibri"/>
                <a:cs typeface="Calibri"/>
              </a:rPr>
              <a:t> </a:t>
            </a:r>
            <a:r>
              <a:rPr sz="3200" dirty="0">
                <a:latin typeface="Calibri"/>
                <a:cs typeface="Calibri"/>
              </a:rPr>
              <a:t>at</a:t>
            </a:r>
            <a:r>
              <a:rPr sz="3200" spc="-60" dirty="0">
                <a:latin typeface="Calibri"/>
                <a:cs typeface="Calibri"/>
              </a:rPr>
              <a:t> </a:t>
            </a:r>
            <a:r>
              <a:rPr sz="3200" dirty="0">
                <a:latin typeface="Calibri"/>
                <a:cs typeface="Calibri"/>
              </a:rPr>
              <a:t>a</a:t>
            </a:r>
            <a:r>
              <a:rPr sz="3200" spc="-40" dirty="0">
                <a:latin typeface="Calibri"/>
                <a:cs typeface="Calibri"/>
              </a:rPr>
              <a:t> </a:t>
            </a:r>
            <a:r>
              <a:rPr sz="3200" i="1" dirty="0">
                <a:latin typeface="Calibri"/>
                <a:cs typeface="Calibri"/>
              </a:rPr>
              <a:t>lower</a:t>
            </a:r>
            <a:r>
              <a:rPr sz="3200" i="1" spc="-60" dirty="0">
                <a:latin typeface="Calibri"/>
                <a:cs typeface="Calibri"/>
              </a:rPr>
              <a:t> </a:t>
            </a:r>
            <a:r>
              <a:rPr sz="3200" i="1" dirty="0">
                <a:latin typeface="Calibri"/>
                <a:cs typeface="Calibri"/>
              </a:rPr>
              <a:t>OC</a:t>
            </a:r>
            <a:r>
              <a:rPr sz="3200" i="1" spc="-55" dirty="0">
                <a:latin typeface="Calibri"/>
                <a:cs typeface="Calibri"/>
              </a:rPr>
              <a:t> </a:t>
            </a:r>
            <a:r>
              <a:rPr sz="3200" dirty="0">
                <a:latin typeface="Calibri"/>
                <a:cs typeface="Calibri"/>
              </a:rPr>
              <a:t>than</a:t>
            </a:r>
            <a:r>
              <a:rPr sz="3200" spc="-60" dirty="0">
                <a:latin typeface="Calibri"/>
                <a:cs typeface="Calibri"/>
              </a:rPr>
              <a:t> </a:t>
            </a:r>
            <a:r>
              <a:rPr sz="3200" dirty="0">
                <a:latin typeface="Calibri"/>
                <a:cs typeface="Calibri"/>
              </a:rPr>
              <a:t>everyone</a:t>
            </a:r>
            <a:r>
              <a:rPr sz="3200" spc="-60" dirty="0">
                <a:latin typeface="Calibri"/>
                <a:cs typeface="Calibri"/>
              </a:rPr>
              <a:t> </a:t>
            </a:r>
            <a:r>
              <a:rPr sz="3200" spc="-20" dirty="0">
                <a:latin typeface="Calibri"/>
                <a:cs typeface="Calibri"/>
              </a:rPr>
              <a:t>else</a:t>
            </a:r>
            <a:endParaRPr sz="3200" dirty="0">
              <a:latin typeface="Calibri"/>
              <a:cs typeface="Calibri"/>
            </a:endParaRPr>
          </a:p>
          <a:p>
            <a:pPr marL="909955" lvl="1" indent="-427355">
              <a:spcBef>
                <a:spcPts val="1560"/>
              </a:spcBef>
              <a:buFont typeface="Arial MT"/>
              <a:buChar char="○"/>
              <a:tabLst>
                <a:tab pos="909955" algn="l"/>
              </a:tabLst>
            </a:pPr>
            <a:r>
              <a:rPr lang="en-CA" sz="3200" spc="-20" dirty="0">
                <a:latin typeface="Calibri"/>
                <a:cs typeface="Calibri"/>
              </a:rPr>
              <a:t>C</a:t>
            </a:r>
            <a:r>
              <a:rPr sz="3200" spc="-20" dirty="0" err="1">
                <a:latin typeface="Calibri"/>
                <a:cs typeface="Calibri"/>
              </a:rPr>
              <a:t>omparative</a:t>
            </a:r>
            <a:r>
              <a:rPr sz="3200" spc="-45" dirty="0">
                <a:latin typeface="Calibri"/>
                <a:cs typeface="Calibri"/>
              </a:rPr>
              <a:t> </a:t>
            </a:r>
            <a:r>
              <a:rPr sz="3200" spc="-20" dirty="0">
                <a:latin typeface="Calibri"/>
                <a:cs typeface="Calibri"/>
              </a:rPr>
              <a:t>advantage</a:t>
            </a:r>
            <a:r>
              <a:rPr sz="3200" spc="-45" dirty="0">
                <a:latin typeface="Calibri"/>
                <a:cs typeface="Calibri"/>
              </a:rPr>
              <a:t> </a:t>
            </a:r>
            <a:r>
              <a:rPr lang="en-CA" sz="3200" spc="-45" dirty="0">
                <a:latin typeface="Calibri"/>
                <a:cs typeface="Calibri"/>
                <a:sym typeface="Wingdings" pitchFamily="2" charset="2"/>
              </a:rPr>
              <a:t></a:t>
            </a:r>
            <a:r>
              <a:rPr sz="3200" spc="-45" dirty="0">
                <a:latin typeface="Calibri"/>
                <a:cs typeface="Calibri"/>
              </a:rPr>
              <a:t> </a:t>
            </a:r>
            <a:r>
              <a:rPr sz="3200" spc="-10" dirty="0">
                <a:latin typeface="Calibri"/>
                <a:cs typeface="Calibri"/>
              </a:rPr>
              <a:t>specialization</a:t>
            </a:r>
            <a:r>
              <a:rPr sz="3200" spc="-45" dirty="0">
                <a:latin typeface="Calibri"/>
                <a:cs typeface="Calibri"/>
              </a:rPr>
              <a:t> </a:t>
            </a:r>
            <a:r>
              <a:rPr lang="en-CA" sz="3200" spc="-45" dirty="0">
                <a:latin typeface="Calibri"/>
                <a:cs typeface="Calibri"/>
                <a:sym typeface="Wingdings" pitchFamily="2" charset="2"/>
              </a:rPr>
              <a:t> </a:t>
            </a:r>
            <a:r>
              <a:rPr sz="3200" spc="-10" dirty="0">
                <a:latin typeface="Calibri"/>
                <a:cs typeface="Calibri"/>
              </a:rPr>
              <a:t>trade</a:t>
            </a:r>
            <a:endParaRPr sz="3200" dirty="0">
              <a:latin typeface="Calibri"/>
              <a:cs typeface="Calibri"/>
            </a:endParaRPr>
          </a:p>
          <a:p>
            <a:pPr marL="909955" lvl="1" indent="-427355">
              <a:spcBef>
                <a:spcPts val="1560"/>
              </a:spcBef>
              <a:buFont typeface="Arial"/>
              <a:buChar char="○"/>
              <a:tabLst>
                <a:tab pos="909955" algn="l"/>
                <a:tab pos="5253990" algn="l"/>
              </a:tabLst>
            </a:pPr>
            <a:r>
              <a:rPr lang="en-CA" sz="3200" b="1" spc="-10" dirty="0">
                <a:latin typeface="Calibri"/>
                <a:cs typeface="Calibri"/>
              </a:rPr>
              <a:t>T</a:t>
            </a:r>
            <a:r>
              <a:rPr sz="3200" b="1" spc="-10" dirty="0" err="1">
                <a:latin typeface="Calibri"/>
                <a:cs typeface="Calibri"/>
              </a:rPr>
              <a:t>rading</a:t>
            </a:r>
            <a:r>
              <a:rPr sz="3200" b="1" spc="-100" dirty="0">
                <a:latin typeface="Calibri"/>
                <a:cs typeface="Calibri"/>
              </a:rPr>
              <a:t> </a:t>
            </a:r>
            <a:r>
              <a:rPr sz="3200" b="1" dirty="0">
                <a:latin typeface="Calibri"/>
                <a:cs typeface="Calibri"/>
              </a:rPr>
              <a:t>price</a:t>
            </a:r>
            <a:r>
              <a:rPr sz="3200" dirty="0">
                <a:latin typeface="Calibri"/>
                <a:cs typeface="Calibri"/>
              </a:rPr>
              <a:t>:</a:t>
            </a:r>
            <a:r>
              <a:rPr sz="3200" spc="-70" dirty="0">
                <a:latin typeface="Calibri"/>
                <a:cs typeface="Calibri"/>
              </a:rPr>
              <a:t> </a:t>
            </a:r>
            <a:r>
              <a:rPr sz="3200" dirty="0">
                <a:latin typeface="Calibri"/>
                <a:cs typeface="Calibri"/>
              </a:rPr>
              <a:t>Seller’s</a:t>
            </a:r>
            <a:r>
              <a:rPr sz="3200" spc="-70" dirty="0">
                <a:latin typeface="Calibri"/>
                <a:cs typeface="Calibri"/>
              </a:rPr>
              <a:t> </a:t>
            </a:r>
            <a:r>
              <a:rPr sz="3200" dirty="0">
                <a:latin typeface="Calibri"/>
                <a:cs typeface="Calibri"/>
              </a:rPr>
              <a:t>OC</a:t>
            </a:r>
            <a:r>
              <a:rPr sz="3200" spc="-60" dirty="0">
                <a:latin typeface="Calibri"/>
                <a:cs typeface="Calibri"/>
              </a:rPr>
              <a:t> </a:t>
            </a:r>
            <a:r>
              <a:rPr sz="3200" dirty="0">
                <a:solidFill>
                  <a:srgbClr val="202124"/>
                </a:solidFill>
                <a:latin typeface="Arial MT"/>
                <a:cs typeface="Arial MT"/>
              </a:rPr>
              <a:t>≤</a:t>
            </a:r>
            <a:r>
              <a:rPr sz="3200" spc="-180" dirty="0">
                <a:solidFill>
                  <a:srgbClr val="202124"/>
                </a:solidFill>
                <a:latin typeface="Arial MT"/>
                <a:cs typeface="Arial MT"/>
              </a:rPr>
              <a:t> </a:t>
            </a:r>
            <a:r>
              <a:rPr sz="3200" spc="-50" dirty="0">
                <a:solidFill>
                  <a:srgbClr val="202124"/>
                </a:solidFill>
                <a:latin typeface="Calibri"/>
                <a:cs typeface="Calibri"/>
              </a:rPr>
              <a:t>P</a:t>
            </a:r>
            <a:r>
              <a:rPr lang="en-CA" sz="3200" spc="-20" baseline="-25000" dirty="0">
                <a:solidFill>
                  <a:srgbClr val="202124"/>
                </a:solidFill>
                <a:latin typeface="Calibri"/>
                <a:cs typeface="Calibri"/>
              </a:rPr>
              <a:t>good</a:t>
            </a:r>
            <a:r>
              <a:rPr lang="en-CA" sz="3200" spc="-20" dirty="0">
                <a:latin typeface="Calibri"/>
                <a:cs typeface="Calibri"/>
              </a:rPr>
              <a:t> </a:t>
            </a:r>
            <a:r>
              <a:rPr sz="3200" dirty="0">
                <a:solidFill>
                  <a:srgbClr val="202124"/>
                </a:solidFill>
                <a:latin typeface="Arial MT"/>
                <a:cs typeface="Arial MT"/>
              </a:rPr>
              <a:t>≤</a:t>
            </a:r>
            <a:r>
              <a:rPr sz="3200" spc="-185" dirty="0">
                <a:solidFill>
                  <a:srgbClr val="202124"/>
                </a:solidFill>
                <a:latin typeface="Arial MT"/>
                <a:cs typeface="Arial MT"/>
              </a:rPr>
              <a:t> </a:t>
            </a:r>
            <a:r>
              <a:rPr sz="3200" dirty="0">
                <a:solidFill>
                  <a:srgbClr val="202124"/>
                </a:solidFill>
                <a:latin typeface="Calibri"/>
                <a:cs typeface="Calibri"/>
              </a:rPr>
              <a:t>Buyer’s</a:t>
            </a:r>
            <a:r>
              <a:rPr sz="3200" spc="-70" dirty="0">
                <a:solidFill>
                  <a:srgbClr val="202124"/>
                </a:solidFill>
                <a:latin typeface="Calibri"/>
                <a:cs typeface="Calibri"/>
              </a:rPr>
              <a:t> </a:t>
            </a:r>
            <a:r>
              <a:rPr sz="3200" spc="-25" dirty="0">
                <a:solidFill>
                  <a:srgbClr val="202124"/>
                </a:solidFill>
                <a:latin typeface="Calibri"/>
                <a:cs typeface="Calibri"/>
              </a:rPr>
              <a:t>OC</a:t>
            </a:r>
            <a:endParaRPr lang="en-CA" sz="3200" spc="-25" dirty="0">
              <a:solidFill>
                <a:srgbClr val="202124"/>
              </a:solidFill>
              <a:latin typeface="Calibri"/>
              <a:cs typeface="Calibri"/>
            </a:endParaRPr>
          </a:p>
          <a:p>
            <a:pPr marL="482600" lvl="1">
              <a:spcBef>
                <a:spcPts val="1560"/>
              </a:spcBef>
              <a:tabLst>
                <a:tab pos="909955" algn="l"/>
                <a:tab pos="5253990" algn="l"/>
              </a:tabLst>
            </a:pPr>
            <a:endParaRPr sz="1000" dirty="0">
              <a:latin typeface="Calibri"/>
              <a:cs typeface="Calibri"/>
            </a:endParaRPr>
          </a:p>
          <a:p>
            <a:pPr marL="82550"/>
            <a:r>
              <a:rPr sz="3200" u="heavy" dirty="0">
                <a:uFill>
                  <a:solidFill>
                    <a:srgbClr val="000000"/>
                  </a:solidFill>
                </a:uFill>
                <a:latin typeface="Calibri"/>
                <a:cs typeface="Calibri"/>
              </a:rPr>
              <a:t>Steps</a:t>
            </a:r>
            <a:r>
              <a:rPr sz="3200" u="heavy" spc="-75" dirty="0">
                <a:uFill>
                  <a:solidFill>
                    <a:srgbClr val="000000"/>
                  </a:solidFill>
                </a:uFill>
                <a:latin typeface="Calibri"/>
                <a:cs typeface="Calibri"/>
              </a:rPr>
              <a:t> </a:t>
            </a:r>
            <a:r>
              <a:rPr sz="3200" u="heavy" dirty="0">
                <a:uFill>
                  <a:solidFill>
                    <a:srgbClr val="000000"/>
                  </a:solidFill>
                </a:uFill>
                <a:latin typeface="Calibri"/>
                <a:cs typeface="Calibri"/>
              </a:rPr>
              <a:t>to</a:t>
            </a:r>
            <a:r>
              <a:rPr sz="3200" u="heavy" spc="-70" dirty="0">
                <a:uFill>
                  <a:solidFill>
                    <a:srgbClr val="000000"/>
                  </a:solidFill>
                </a:uFill>
                <a:latin typeface="Calibri"/>
                <a:cs typeface="Calibri"/>
              </a:rPr>
              <a:t> </a:t>
            </a:r>
            <a:r>
              <a:rPr sz="3200" u="heavy" spc="-10" dirty="0">
                <a:uFill>
                  <a:solidFill>
                    <a:srgbClr val="000000"/>
                  </a:solidFill>
                </a:uFill>
                <a:latin typeface="Calibri"/>
                <a:cs typeface="Calibri"/>
              </a:rPr>
              <a:t>Approaching</a:t>
            </a:r>
            <a:r>
              <a:rPr sz="3200" u="heavy" spc="-70" dirty="0">
                <a:uFill>
                  <a:solidFill>
                    <a:srgbClr val="000000"/>
                  </a:solidFill>
                </a:uFill>
                <a:latin typeface="Calibri"/>
                <a:cs typeface="Calibri"/>
              </a:rPr>
              <a:t> </a:t>
            </a:r>
            <a:r>
              <a:rPr sz="3200" u="heavy" dirty="0">
                <a:uFill>
                  <a:solidFill>
                    <a:srgbClr val="000000"/>
                  </a:solidFill>
                </a:uFill>
                <a:latin typeface="Calibri"/>
                <a:cs typeface="Calibri"/>
              </a:rPr>
              <a:t>Gains</a:t>
            </a:r>
            <a:r>
              <a:rPr sz="3200" u="heavy" spc="-70" dirty="0">
                <a:uFill>
                  <a:solidFill>
                    <a:srgbClr val="000000"/>
                  </a:solidFill>
                </a:uFill>
                <a:latin typeface="Calibri"/>
                <a:cs typeface="Calibri"/>
              </a:rPr>
              <a:t> </a:t>
            </a:r>
            <a:r>
              <a:rPr sz="3200" u="heavy" dirty="0">
                <a:uFill>
                  <a:solidFill>
                    <a:srgbClr val="000000"/>
                  </a:solidFill>
                </a:uFill>
                <a:latin typeface="Calibri"/>
                <a:cs typeface="Calibri"/>
              </a:rPr>
              <a:t>from</a:t>
            </a:r>
            <a:r>
              <a:rPr sz="3200" u="heavy" spc="-70" dirty="0">
                <a:uFill>
                  <a:solidFill>
                    <a:srgbClr val="000000"/>
                  </a:solidFill>
                </a:uFill>
                <a:latin typeface="Calibri"/>
                <a:cs typeface="Calibri"/>
              </a:rPr>
              <a:t> </a:t>
            </a:r>
            <a:r>
              <a:rPr sz="3200" u="heavy" spc="-40" dirty="0">
                <a:uFill>
                  <a:solidFill>
                    <a:srgbClr val="000000"/>
                  </a:solidFill>
                </a:uFill>
                <a:latin typeface="Calibri"/>
                <a:cs typeface="Calibri"/>
              </a:rPr>
              <a:t>Trade</a:t>
            </a:r>
            <a:r>
              <a:rPr sz="3200" u="heavy" spc="-70" dirty="0">
                <a:uFill>
                  <a:solidFill>
                    <a:srgbClr val="000000"/>
                  </a:solidFill>
                </a:uFill>
                <a:latin typeface="Calibri"/>
                <a:cs typeface="Calibri"/>
              </a:rPr>
              <a:t> </a:t>
            </a:r>
            <a:r>
              <a:rPr sz="3200" u="heavy" spc="-10" dirty="0">
                <a:uFill>
                  <a:solidFill>
                    <a:srgbClr val="000000"/>
                  </a:solidFill>
                </a:uFill>
                <a:latin typeface="Calibri"/>
                <a:cs typeface="Calibri"/>
              </a:rPr>
              <a:t>Problems:</a:t>
            </a:r>
            <a:endParaRPr sz="3200" dirty="0">
              <a:latin typeface="Calibri"/>
              <a:cs typeface="Calibri"/>
            </a:endParaRPr>
          </a:p>
          <a:p>
            <a:pPr marL="996315" indent="-478790">
              <a:spcBef>
                <a:spcPts val="1560"/>
              </a:spcBef>
              <a:buAutoNum type="arabicPeriod"/>
              <a:tabLst>
                <a:tab pos="996315" algn="l"/>
              </a:tabLst>
            </a:pPr>
            <a:r>
              <a:rPr sz="3200" dirty="0">
                <a:latin typeface="Calibri"/>
                <a:cs typeface="Calibri"/>
              </a:rPr>
              <a:t>Calculate</a:t>
            </a:r>
            <a:r>
              <a:rPr sz="3200" spc="-80" dirty="0">
                <a:latin typeface="Calibri"/>
                <a:cs typeface="Calibri"/>
              </a:rPr>
              <a:t> </a:t>
            </a:r>
            <a:r>
              <a:rPr sz="3200" dirty="0">
                <a:latin typeface="Calibri"/>
                <a:cs typeface="Calibri"/>
              </a:rPr>
              <a:t>the</a:t>
            </a:r>
            <a:r>
              <a:rPr sz="3200" spc="-80" dirty="0">
                <a:latin typeface="Calibri"/>
                <a:cs typeface="Calibri"/>
              </a:rPr>
              <a:t> </a:t>
            </a:r>
            <a:r>
              <a:rPr sz="3200" spc="-25" dirty="0">
                <a:latin typeface="Calibri"/>
                <a:cs typeface="Calibri"/>
              </a:rPr>
              <a:t>OCs</a:t>
            </a:r>
            <a:endParaRPr sz="3200" dirty="0">
              <a:latin typeface="Calibri"/>
              <a:cs typeface="Calibri"/>
            </a:endParaRPr>
          </a:p>
          <a:p>
            <a:pPr marL="996315" indent="-478790">
              <a:spcBef>
                <a:spcPts val="1560"/>
              </a:spcBef>
              <a:buAutoNum type="arabicPeriod"/>
              <a:tabLst>
                <a:tab pos="996315" algn="l"/>
              </a:tabLst>
            </a:pPr>
            <a:r>
              <a:rPr sz="3200" dirty="0">
                <a:latin typeface="Calibri"/>
                <a:cs typeface="Calibri"/>
              </a:rPr>
              <a:t>Determine</a:t>
            </a:r>
            <a:r>
              <a:rPr sz="3200" spc="-60" dirty="0">
                <a:latin typeface="Calibri"/>
                <a:cs typeface="Calibri"/>
              </a:rPr>
              <a:t> </a:t>
            </a:r>
            <a:r>
              <a:rPr sz="3200" dirty="0">
                <a:latin typeface="Calibri"/>
                <a:cs typeface="Calibri"/>
              </a:rPr>
              <a:t>who</a:t>
            </a:r>
            <a:r>
              <a:rPr sz="3200" spc="-55" dirty="0">
                <a:latin typeface="Calibri"/>
                <a:cs typeface="Calibri"/>
              </a:rPr>
              <a:t> </a:t>
            </a:r>
            <a:r>
              <a:rPr sz="3200" dirty="0">
                <a:latin typeface="Calibri"/>
                <a:cs typeface="Calibri"/>
              </a:rPr>
              <a:t>has</a:t>
            </a:r>
            <a:r>
              <a:rPr sz="3200" spc="-55" dirty="0">
                <a:latin typeface="Calibri"/>
                <a:cs typeface="Calibri"/>
              </a:rPr>
              <a:t> </a:t>
            </a:r>
            <a:r>
              <a:rPr sz="3200" dirty="0">
                <a:latin typeface="Calibri"/>
                <a:cs typeface="Calibri"/>
              </a:rPr>
              <a:t>a</a:t>
            </a:r>
            <a:r>
              <a:rPr sz="3200" spc="-55" dirty="0">
                <a:latin typeface="Calibri"/>
                <a:cs typeface="Calibri"/>
              </a:rPr>
              <a:t> </a:t>
            </a:r>
            <a:r>
              <a:rPr sz="3200" dirty="0">
                <a:latin typeface="Calibri"/>
                <a:cs typeface="Calibri"/>
              </a:rPr>
              <a:t>lower</a:t>
            </a:r>
            <a:r>
              <a:rPr sz="3200" spc="-60" dirty="0">
                <a:latin typeface="Calibri"/>
                <a:cs typeface="Calibri"/>
              </a:rPr>
              <a:t> </a:t>
            </a:r>
            <a:r>
              <a:rPr sz="3200" dirty="0">
                <a:latin typeface="Calibri"/>
                <a:cs typeface="Calibri"/>
              </a:rPr>
              <a:t>OC</a:t>
            </a:r>
            <a:r>
              <a:rPr sz="3200" spc="-55" dirty="0">
                <a:latin typeface="Calibri"/>
                <a:cs typeface="Calibri"/>
              </a:rPr>
              <a:t> </a:t>
            </a:r>
            <a:r>
              <a:rPr sz="3200" dirty="0">
                <a:latin typeface="Calibri"/>
                <a:cs typeface="Calibri"/>
              </a:rPr>
              <a:t>for</a:t>
            </a:r>
            <a:r>
              <a:rPr sz="3200" spc="-55" dirty="0">
                <a:latin typeface="Calibri"/>
                <a:cs typeface="Calibri"/>
              </a:rPr>
              <a:t> </a:t>
            </a:r>
            <a:r>
              <a:rPr sz="3200" dirty="0">
                <a:latin typeface="Calibri"/>
                <a:cs typeface="Calibri"/>
              </a:rPr>
              <a:t>each</a:t>
            </a:r>
            <a:r>
              <a:rPr sz="3200" spc="-55" dirty="0">
                <a:latin typeface="Calibri"/>
                <a:cs typeface="Calibri"/>
              </a:rPr>
              <a:t> </a:t>
            </a:r>
            <a:r>
              <a:rPr sz="3200" dirty="0">
                <a:latin typeface="Calibri"/>
                <a:cs typeface="Calibri"/>
              </a:rPr>
              <a:t>good</a:t>
            </a:r>
            <a:r>
              <a:rPr sz="3200" spc="-60" dirty="0">
                <a:latin typeface="Calibri"/>
                <a:cs typeface="Calibri"/>
              </a:rPr>
              <a:t> </a:t>
            </a:r>
            <a:r>
              <a:rPr lang="en-CA" sz="3200" spc="-60" dirty="0">
                <a:latin typeface="Calibri"/>
                <a:cs typeface="Calibri"/>
              </a:rPr>
              <a:t>as</a:t>
            </a:r>
            <a:r>
              <a:rPr sz="3200" spc="-55" dirty="0">
                <a:latin typeface="Calibri"/>
                <a:cs typeface="Calibri"/>
              </a:rPr>
              <a:t> </a:t>
            </a:r>
            <a:r>
              <a:rPr sz="3200" dirty="0">
                <a:latin typeface="Calibri"/>
                <a:cs typeface="Calibri"/>
              </a:rPr>
              <a:t>they</a:t>
            </a:r>
            <a:r>
              <a:rPr sz="3200" spc="-55" dirty="0">
                <a:latin typeface="Calibri"/>
                <a:cs typeface="Calibri"/>
              </a:rPr>
              <a:t> </a:t>
            </a:r>
            <a:r>
              <a:rPr sz="3200" dirty="0">
                <a:latin typeface="Calibri"/>
                <a:cs typeface="Calibri"/>
              </a:rPr>
              <a:t>will</a:t>
            </a:r>
            <a:r>
              <a:rPr sz="3200" spc="-55" dirty="0">
                <a:latin typeface="Calibri"/>
                <a:cs typeface="Calibri"/>
              </a:rPr>
              <a:t> </a:t>
            </a:r>
            <a:r>
              <a:rPr sz="3200" dirty="0">
                <a:latin typeface="Calibri"/>
                <a:cs typeface="Calibri"/>
              </a:rPr>
              <a:t>specialize</a:t>
            </a:r>
            <a:r>
              <a:rPr sz="3200" spc="-60" dirty="0">
                <a:latin typeface="Calibri"/>
                <a:cs typeface="Calibri"/>
              </a:rPr>
              <a:t> </a:t>
            </a:r>
            <a:r>
              <a:rPr sz="3200" dirty="0">
                <a:latin typeface="Calibri"/>
                <a:cs typeface="Calibri"/>
              </a:rPr>
              <a:t>in</a:t>
            </a:r>
            <a:r>
              <a:rPr sz="3200" spc="-55" dirty="0">
                <a:latin typeface="Calibri"/>
                <a:cs typeface="Calibri"/>
              </a:rPr>
              <a:t> </a:t>
            </a:r>
            <a:r>
              <a:rPr lang="en-CA" sz="3200" dirty="0">
                <a:latin typeface="Calibri"/>
                <a:cs typeface="Calibri"/>
              </a:rPr>
              <a:t>the task</a:t>
            </a:r>
            <a:r>
              <a:rPr sz="3200" spc="-55" dirty="0">
                <a:latin typeface="Calibri"/>
                <a:cs typeface="Calibri"/>
              </a:rPr>
              <a:t> </a:t>
            </a:r>
            <a:r>
              <a:rPr sz="3200" dirty="0">
                <a:latin typeface="Calibri"/>
                <a:cs typeface="Calibri"/>
              </a:rPr>
              <a:t>they</a:t>
            </a:r>
            <a:r>
              <a:rPr sz="3200" spc="-55" dirty="0">
                <a:latin typeface="Calibri"/>
                <a:cs typeface="Calibri"/>
              </a:rPr>
              <a:t> </a:t>
            </a:r>
            <a:r>
              <a:rPr sz="3200" dirty="0">
                <a:latin typeface="Calibri"/>
                <a:cs typeface="Calibri"/>
              </a:rPr>
              <a:t>have</a:t>
            </a:r>
            <a:r>
              <a:rPr sz="3200" spc="-60" dirty="0">
                <a:latin typeface="Calibri"/>
                <a:cs typeface="Calibri"/>
              </a:rPr>
              <a:t> </a:t>
            </a:r>
            <a:r>
              <a:rPr sz="3200" dirty="0">
                <a:latin typeface="Calibri"/>
                <a:cs typeface="Calibri"/>
              </a:rPr>
              <a:t>a</a:t>
            </a:r>
            <a:r>
              <a:rPr sz="3200" spc="-55" dirty="0">
                <a:latin typeface="Calibri"/>
                <a:cs typeface="Calibri"/>
              </a:rPr>
              <a:t> </a:t>
            </a:r>
            <a:r>
              <a:rPr sz="3200" spc="-20" dirty="0">
                <a:latin typeface="Calibri"/>
                <a:cs typeface="Calibri"/>
              </a:rPr>
              <a:t>comparative</a:t>
            </a:r>
            <a:r>
              <a:rPr sz="3200" spc="-55" dirty="0">
                <a:latin typeface="Calibri"/>
                <a:cs typeface="Calibri"/>
              </a:rPr>
              <a:t> </a:t>
            </a:r>
            <a:r>
              <a:rPr sz="3200" spc="-20" dirty="0">
                <a:latin typeface="Calibri"/>
                <a:cs typeface="Calibri"/>
              </a:rPr>
              <a:t>advantage</a:t>
            </a:r>
            <a:r>
              <a:rPr sz="3200" spc="-55" dirty="0">
                <a:latin typeface="Calibri"/>
                <a:cs typeface="Calibri"/>
              </a:rPr>
              <a:t> </a:t>
            </a:r>
            <a:r>
              <a:rPr sz="3200" spc="-25" dirty="0">
                <a:latin typeface="Calibri"/>
                <a:cs typeface="Calibri"/>
              </a:rPr>
              <a:t>in</a:t>
            </a:r>
            <a:endParaRPr sz="3200" dirty="0">
              <a:latin typeface="Calibri"/>
              <a:cs typeface="Calibri"/>
            </a:endParaRPr>
          </a:p>
          <a:p>
            <a:pPr marL="996315" indent="-478790">
              <a:spcBef>
                <a:spcPts val="1560"/>
              </a:spcBef>
              <a:buAutoNum type="arabicPeriod"/>
              <a:tabLst>
                <a:tab pos="996315" algn="l"/>
                <a:tab pos="7330440" algn="l"/>
              </a:tabLst>
            </a:pPr>
            <a:r>
              <a:rPr lang="en-CA" sz="3200" dirty="0">
                <a:latin typeface="Calibri"/>
                <a:cs typeface="Calibri"/>
              </a:rPr>
              <a:t>Determine</a:t>
            </a:r>
            <a:r>
              <a:rPr lang="en-CA" sz="3200" spc="-90" dirty="0">
                <a:latin typeface="Calibri"/>
                <a:cs typeface="Calibri"/>
              </a:rPr>
              <a:t> </a:t>
            </a:r>
            <a:r>
              <a:rPr lang="en-CA" sz="3200" dirty="0">
                <a:latin typeface="Calibri"/>
                <a:cs typeface="Calibri"/>
              </a:rPr>
              <a:t>the</a:t>
            </a:r>
            <a:r>
              <a:rPr lang="en-CA" sz="3200" spc="-70" dirty="0">
                <a:latin typeface="Calibri"/>
                <a:cs typeface="Calibri"/>
              </a:rPr>
              <a:t> </a:t>
            </a:r>
            <a:r>
              <a:rPr lang="en-CA" sz="3200" spc="-10" dirty="0">
                <a:latin typeface="Calibri"/>
                <a:cs typeface="Calibri"/>
              </a:rPr>
              <a:t>trading</a:t>
            </a:r>
            <a:r>
              <a:rPr lang="en-CA" sz="3200" spc="-65" dirty="0">
                <a:latin typeface="Calibri"/>
                <a:cs typeface="Calibri"/>
              </a:rPr>
              <a:t> </a:t>
            </a:r>
            <a:r>
              <a:rPr lang="en-CA" sz="3200" dirty="0">
                <a:latin typeface="Calibri"/>
                <a:cs typeface="Calibri"/>
              </a:rPr>
              <a:t>price:</a:t>
            </a:r>
            <a:r>
              <a:rPr lang="en-CA" sz="3200" spc="-70" dirty="0">
                <a:latin typeface="Calibri"/>
                <a:cs typeface="Calibri"/>
              </a:rPr>
              <a:t> </a:t>
            </a:r>
            <a:r>
              <a:rPr lang="en-CA" sz="3200" dirty="0">
                <a:latin typeface="Calibri"/>
                <a:cs typeface="Calibri"/>
              </a:rPr>
              <a:t>Seller’s</a:t>
            </a:r>
            <a:r>
              <a:rPr lang="en-CA" sz="3200" spc="-65" dirty="0">
                <a:latin typeface="Calibri"/>
                <a:cs typeface="Calibri"/>
              </a:rPr>
              <a:t> </a:t>
            </a:r>
            <a:r>
              <a:rPr lang="en-CA" sz="3200" dirty="0">
                <a:latin typeface="Calibri"/>
                <a:cs typeface="Calibri"/>
              </a:rPr>
              <a:t>OC</a:t>
            </a:r>
            <a:r>
              <a:rPr lang="en-CA" sz="3200" spc="-30" dirty="0">
                <a:latin typeface="Calibri"/>
                <a:cs typeface="Calibri"/>
              </a:rPr>
              <a:t> </a:t>
            </a:r>
            <a:r>
              <a:rPr lang="en-CA" sz="3200" dirty="0">
                <a:solidFill>
                  <a:srgbClr val="202124"/>
                </a:solidFill>
                <a:latin typeface="Arial MT"/>
                <a:cs typeface="Arial MT"/>
              </a:rPr>
              <a:t>≤</a:t>
            </a:r>
            <a:r>
              <a:rPr lang="en-CA" sz="3200" spc="-185" dirty="0">
                <a:solidFill>
                  <a:srgbClr val="202124"/>
                </a:solidFill>
                <a:latin typeface="Arial MT"/>
                <a:cs typeface="Arial MT"/>
              </a:rPr>
              <a:t> </a:t>
            </a:r>
            <a:r>
              <a:rPr lang="en-CA" sz="3200" spc="-50" dirty="0" err="1">
                <a:solidFill>
                  <a:srgbClr val="202124"/>
                </a:solidFill>
                <a:latin typeface="Calibri"/>
                <a:cs typeface="Calibri"/>
              </a:rPr>
              <a:t>P</a:t>
            </a:r>
            <a:r>
              <a:rPr lang="en-CA" sz="3200" spc="-50" baseline="-25000" dirty="0" err="1">
                <a:solidFill>
                  <a:srgbClr val="202124"/>
                </a:solidFill>
                <a:latin typeface="Calibri"/>
                <a:cs typeface="Calibri"/>
              </a:rPr>
              <a:t>good</a:t>
            </a:r>
            <a:r>
              <a:rPr lang="en-CA" sz="3200" spc="-50" baseline="-25000" dirty="0">
                <a:solidFill>
                  <a:srgbClr val="202124"/>
                </a:solidFill>
                <a:latin typeface="Calibri"/>
                <a:cs typeface="Calibri"/>
              </a:rPr>
              <a:t> </a:t>
            </a:r>
            <a:r>
              <a:rPr lang="en-CA" sz="3200" dirty="0">
                <a:solidFill>
                  <a:srgbClr val="202124"/>
                </a:solidFill>
                <a:latin typeface="Arial MT"/>
                <a:cs typeface="Arial MT"/>
              </a:rPr>
              <a:t>≤</a:t>
            </a:r>
            <a:r>
              <a:rPr lang="en-CA" sz="3200" spc="-185" dirty="0">
                <a:solidFill>
                  <a:srgbClr val="202124"/>
                </a:solidFill>
                <a:latin typeface="Arial MT"/>
                <a:cs typeface="Arial MT"/>
              </a:rPr>
              <a:t> </a:t>
            </a:r>
            <a:r>
              <a:rPr lang="en-CA" sz="3200" dirty="0">
                <a:solidFill>
                  <a:srgbClr val="202124"/>
                </a:solidFill>
                <a:latin typeface="Calibri"/>
                <a:cs typeface="Calibri"/>
              </a:rPr>
              <a:t>Buyer’s</a:t>
            </a:r>
            <a:r>
              <a:rPr lang="en-CA" sz="3200" spc="-70" dirty="0">
                <a:solidFill>
                  <a:srgbClr val="202124"/>
                </a:solidFill>
                <a:latin typeface="Calibri"/>
                <a:cs typeface="Calibri"/>
              </a:rPr>
              <a:t> </a:t>
            </a:r>
            <a:r>
              <a:rPr lang="en-CA" sz="3200" spc="-25" dirty="0">
                <a:solidFill>
                  <a:srgbClr val="202124"/>
                </a:solidFill>
                <a:latin typeface="Calibri"/>
                <a:cs typeface="Calibri"/>
              </a:rPr>
              <a:t>OC</a:t>
            </a:r>
            <a:endParaRPr lang="en-CA" sz="3200" dirty="0">
              <a:latin typeface="Calibri"/>
              <a:cs typeface="Calibri"/>
            </a:endParaRPr>
          </a:p>
          <a:p>
            <a:pPr marL="996315" indent="-478790">
              <a:spcBef>
                <a:spcPts val="765"/>
              </a:spcBef>
              <a:buAutoNum type="arabicPeriod" startAt="4"/>
              <a:tabLst>
                <a:tab pos="996315" algn="l"/>
              </a:tabLst>
            </a:pPr>
            <a:r>
              <a:rPr sz="3200" dirty="0">
                <a:solidFill>
                  <a:srgbClr val="202124"/>
                </a:solidFill>
                <a:latin typeface="Calibri"/>
                <a:cs typeface="Calibri"/>
              </a:rPr>
              <a:t>Gains</a:t>
            </a:r>
            <a:r>
              <a:rPr sz="3200" spc="-40" dirty="0">
                <a:solidFill>
                  <a:srgbClr val="202124"/>
                </a:solidFill>
                <a:latin typeface="Calibri"/>
                <a:cs typeface="Calibri"/>
              </a:rPr>
              <a:t> </a:t>
            </a:r>
            <a:r>
              <a:rPr sz="3200" dirty="0">
                <a:solidFill>
                  <a:srgbClr val="202124"/>
                </a:solidFill>
                <a:latin typeface="Calibri"/>
                <a:cs typeface="Calibri"/>
              </a:rPr>
              <a:t>from</a:t>
            </a:r>
            <a:r>
              <a:rPr sz="3200" spc="-35" dirty="0">
                <a:solidFill>
                  <a:srgbClr val="202124"/>
                </a:solidFill>
                <a:latin typeface="Calibri"/>
                <a:cs typeface="Calibri"/>
              </a:rPr>
              <a:t> </a:t>
            </a:r>
            <a:r>
              <a:rPr sz="3200" dirty="0">
                <a:solidFill>
                  <a:srgbClr val="202124"/>
                </a:solidFill>
                <a:latin typeface="Calibri"/>
                <a:cs typeface="Calibri"/>
              </a:rPr>
              <a:t>trade</a:t>
            </a:r>
            <a:r>
              <a:rPr sz="3200" spc="-40" dirty="0">
                <a:solidFill>
                  <a:srgbClr val="202124"/>
                </a:solidFill>
                <a:latin typeface="Calibri"/>
                <a:cs typeface="Calibri"/>
              </a:rPr>
              <a:t> </a:t>
            </a:r>
            <a:r>
              <a:rPr sz="3200" dirty="0">
                <a:solidFill>
                  <a:srgbClr val="202124"/>
                </a:solidFill>
                <a:latin typeface="Calibri"/>
                <a:cs typeface="Calibri"/>
              </a:rPr>
              <a:t>=</a:t>
            </a:r>
            <a:r>
              <a:rPr sz="3200" spc="-35" dirty="0">
                <a:solidFill>
                  <a:srgbClr val="202124"/>
                </a:solidFill>
                <a:latin typeface="Calibri"/>
                <a:cs typeface="Calibri"/>
              </a:rPr>
              <a:t> </a:t>
            </a:r>
            <a:r>
              <a:rPr sz="3200" dirty="0">
                <a:solidFill>
                  <a:srgbClr val="202124"/>
                </a:solidFill>
                <a:latin typeface="Calibri"/>
                <a:cs typeface="Calibri"/>
              </a:rPr>
              <a:t>#</a:t>
            </a:r>
            <a:r>
              <a:rPr sz="3200" spc="-40" dirty="0">
                <a:solidFill>
                  <a:srgbClr val="202124"/>
                </a:solidFill>
                <a:latin typeface="Calibri"/>
                <a:cs typeface="Calibri"/>
              </a:rPr>
              <a:t> </a:t>
            </a:r>
            <a:r>
              <a:rPr sz="3200" dirty="0">
                <a:solidFill>
                  <a:srgbClr val="202124"/>
                </a:solidFill>
                <a:latin typeface="Calibri"/>
                <a:cs typeface="Calibri"/>
              </a:rPr>
              <a:t>of</a:t>
            </a:r>
            <a:r>
              <a:rPr sz="3200" spc="-35" dirty="0">
                <a:solidFill>
                  <a:srgbClr val="202124"/>
                </a:solidFill>
                <a:latin typeface="Calibri"/>
                <a:cs typeface="Calibri"/>
              </a:rPr>
              <a:t> </a:t>
            </a:r>
            <a:r>
              <a:rPr sz="3200" dirty="0">
                <a:solidFill>
                  <a:srgbClr val="202124"/>
                </a:solidFill>
                <a:latin typeface="Calibri"/>
                <a:cs typeface="Calibri"/>
              </a:rPr>
              <a:t>goods</a:t>
            </a:r>
            <a:r>
              <a:rPr sz="3200" baseline="-32679" dirty="0">
                <a:solidFill>
                  <a:srgbClr val="202124"/>
                </a:solidFill>
                <a:latin typeface="Calibri"/>
                <a:cs typeface="Calibri"/>
              </a:rPr>
              <a:t>before</a:t>
            </a:r>
            <a:r>
              <a:rPr sz="3200" spc="-30" baseline="-32679" dirty="0">
                <a:solidFill>
                  <a:srgbClr val="202124"/>
                </a:solidFill>
                <a:latin typeface="Calibri"/>
                <a:cs typeface="Calibri"/>
              </a:rPr>
              <a:t> </a:t>
            </a:r>
            <a:r>
              <a:rPr sz="3200" baseline="-32679" dirty="0">
                <a:solidFill>
                  <a:srgbClr val="202124"/>
                </a:solidFill>
                <a:latin typeface="Calibri"/>
                <a:cs typeface="Calibri"/>
              </a:rPr>
              <a:t>trade</a:t>
            </a:r>
            <a:r>
              <a:rPr sz="3200" spc="-89" baseline="-32679" dirty="0">
                <a:solidFill>
                  <a:srgbClr val="202124"/>
                </a:solidFill>
                <a:latin typeface="Calibri"/>
                <a:cs typeface="Calibri"/>
              </a:rPr>
              <a:t> </a:t>
            </a:r>
            <a:r>
              <a:rPr sz="3200" dirty="0">
                <a:solidFill>
                  <a:srgbClr val="202124"/>
                </a:solidFill>
                <a:latin typeface="Calibri"/>
                <a:cs typeface="Calibri"/>
              </a:rPr>
              <a:t>–</a:t>
            </a:r>
            <a:r>
              <a:rPr sz="3200" spc="-40" dirty="0">
                <a:solidFill>
                  <a:srgbClr val="202124"/>
                </a:solidFill>
                <a:latin typeface="Calibri"/>
                <a:cs typeface="Calibri"/>
              </a:rPr>
              <a:t> </a:t>
            </a:r>
            <a:r>
              <a:rPr sz="3200" dirty="0">
                <a:solidFill>
                  <a:srgbClr val="202124"/>
                </a:solidFill>
                <a:latin typeface="Calibri"/>
                <a:cs typeface="Calibri"/>
              </a:rPr>
              <a:t>#</a:t>
            </a:r>
            <a:r>
              <a:rPr sz="3200" spc="-35" dirty="0">
                <a:solidFill>
                  <a:srgbClr val="202124"/>
                </a:solidFill>
                <a:latin typeface="Calibri"/>
                <a:cs typeface="Calibri"/>
              </a:rPr>
              <a:t> </a:t>
            </a:r>
            <a:r>
              <a:rPr sz="3200" dirty="0">
                <a:solidFill>
                  <a:srgbClr val="202124"/>
                </a:solidFill>
                <a:latin typeface="Calibri"/>
                <a:cs typeface="Calibri"/>
              </a:rPr>
              <a:t>of</a:t>
            </a:r>
            <a:r>
              <a:rPr sz="3200" spc="-40" dirty="0">
                <a:solidFill>
                  <a:srgbClr val="202124"/>
                </a:solidFill>
                <a:latin typeface="Calibri"/>
                <a:cs typeface="Calibri"/>
              </a:rPr>
              <a:t> </a:t>
            </a:r>
            <a:r>
              <a:rPr sz="3200" dirty="0">
                <a:solidFill>
                  <a:srgbClr val="202124"/>
                </a:solidFill>
                <a:latin typeface="Calibri"/>
                <a:cs typeface="Calibri"/>
              </a:rPr>
              <a:t>goods</a:t>
            </a:r>
            <a:r>
              <a:rPr sz="3200" baseline="-32679" dirty="0">
                <a:solidFill>
                  <a:srgbClr val="202124"/>
                </a:solidFill>
                <a:latin typeface="Calibri"/>
                <a:cs typeface="Calibri"/>
              </a:rPr>
              <a:t>after</a:t>
            </a:r>
            <a:r>
              <a:rPr sz="3200" spc="-22" baseline="-32679" dirty="0">
                <a:solidFill>
                  <a:srgbClr val="202124"/>
                </a:solidFill>
                <a:latin typeface="Calibri"/>
                <a:cs typeface="Calibri"/>
              </a:rPr>
              <a:t> </a:t>
            </a:r>
            <a:r>
              <a:rPr sz="3200" spc="-15" baseline="-32679" dirty="0">
                <a:solidFill>
                  <a:srgbClr val="202124"/>
                </a:solidFill>
                <a:latin typeface="Calibri"/>
                <a:cs typeface="Calibri"/>
              </a:rPr>
              <a:t>trade</a:t>
            </a:r>
            <a:endParaRPr sz="3200" baseline="-32679"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4408805" cy="665480"/>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bri"/>
                <a:cs typeface="Calibri"/>
              </a:rPr>
              <a:t>2.</a:t>
            </a:r>
            <a:r>
              <a:rPr sz="4200" spc="-40" dirty="0">
                <a:latin typeface="Calibri"/>
                <a:cs typeface="Calibri"/>
              </a:rPr>
              <a:t> </a:t>
            </a:r>
            <a:r>
              <a:rPr sz="4200" spc="-5" dirty="0">
                <a:latin typeface="Calibri"/>
                <a:cs typeface="Calibri"/>
              </a:rPr>
              <a:t>Gains</a:t>
            </a:r>
            <a:r>
              <a:rPr sz="4200" spc="-30" dirty="0">
                <a:latin typeface="Calibri"/>
                <a:cs typeface="Calibri"/>
              </a:rPr>
              <a:t> </a:t>
            </a:r>
            <a:r>
              <a:rPr sz="4200" spc="-20" dirty="0">
                <a:latin typeface="Calibri"/>
                <a:cs typeface="Calibri"/>
              </a:rPr>
              <a:t>From</a:t>
            </a:r>
            <a:r>
              <a:rPr sz="4200" spc="-35" dirty="0">
                <a:latin typeface="Calibri"/>
                <a:cs typeface="Calibri"/>
              </a:rPr>
              <a:t> </a:t>
            </a:r>
            <a:r>
              <a:rPr sz="4200" spc="-65" dirty="0">
                <a:latin typeface="Calibri"/>
                <a:cs typeface="Calibri"/>
              </a:rPr>
              <a:t>Trade</a:t>
            </a:r>
            <a:endParaRPr sz="4200">
              <a:latin typeface="Calibri"/>
              <a:cs typeface="Calibri"/>
            </a:endParaRPr>
          </a:p>
        </p:txBody>
      </p:sp>
      <p:sp>
        <p:nvSpPr>
          <p:cNvPr id="6" name="object 3">
            <a:extLst>
              <a:ext uri="{FF2B5EF4-FFF2-40B4-BE49-F238E27FC236}">
                <a16:creationId xmlns:a16="http://schemas.microsoft.com/office/drawing/2014/main" id="{CF33098A-6814-3078-AD27-323A06BA89EC}"/>
              </a:ext>
            </a:extLst>
          </p:cNvPr>
          <p:cNvSpPr txBox="1"/>
          <p:nvPr/>
        </p:nvSpPr>
        <p:spPr>
          <a:xfrm>
            <a:off x="911941" y="1578432"/>
            <a:ext cx="15415260" cy="5183470"/>
          </a:xfrm>
          <a:prstGeom prst="rect">
            <a:avLst/>
          </a:prstGeom>
        </p:spPr>
        <p:txBody>
          <a:bodyPr vert="horz" wrap="square" lIns="0" tIns="12700" rIns="0" bIns="0" rtlCol="0">
            <a:spAutoFit/>
          </a:bodyPr>
          <a:lstStyle/>
          <a:p>
            <a:pPr algn="l" fontAlgn="base"/>
            <a:r>
              <a:rPr sz="2800" b="1" u="heavy" dirty="0">
                <a:solidFill>
                  <a:srgbClr val="1155CC"/>
                </a:solidFill>
                <a:uFill>
                  <a:solidFill>
                    <a:srgbClr val="1155CC"/>
                  </a:solidFill>
                </a:uFill>
                <a:cs typeface="Calibri"/>
              </a:rPr>
              <a:t>Q</a:t>
            </a:r>
            <a:r>
              <a:rPr lang="en-CA" sz="2800" b="1" u="heavy" dirty="0">
                <a:solidFill>
                  <a:srgbClr val="1155CC"/>
                </a:solidFill>
                <a:uFill>
                  <a:solidFill>
                    <a:srgbClr val="1155CC"/>
                  </a:solidFill>
                </a:uFill>
                <a:cs typeface="Calibri"/>
              </a:rPr>
              <a:t>4</a:t>
            </a:r>
            <a:r>
              <a:rPr sz="2800" b="1" u="heavy" dirty="0">
                <a:solidFill>
                  <a:srgbClr val="1155CC"/>
                </a:solidFill>
                <a:uFill>
                  <a:solidFill>
                    <a:srgbClr val="1155CC"/>
                  </a:solidFill>
                </a:uFill>
                <a:cs typeface="Calibri"/>
              </a:rPr>
              <a:t>:</a:t>
            </a:r>
            <a:r>
              <a:rPr sz="2800" b="1" spc="-45" dirty="0">
                <a:solidFill>
                  <a:srgbClr val="1155CC"/>
                </a:solidFill>
                <a:cs typeface="Calibri"/>
              </a:rPr>
              <a:t> </a:t>
            </a:r>
            <a:r>
              <a:rPr lang="en-CA" sz="2800" b="0" i="0" u="none" strike="noStrike" dirty="0">
                <a:solidFill>
                  <a:srgbClr val="21242C"/>
                </a:solidFill>
                <a:effectLst/>
              </a:rPr>
              <a:t>The table below shows the production possibilities of two countries, </a:t>
            </a:r>
            <a:r>
              <a:rPr lang="en-CA" sz="2800" b="0" i="0" u="none" strike="noStrike" dirty="0" err="1">
                <a:solidFill>
                  <a:srgbClr val="21242C"/>
                </a:solidFill>
                <a:effectLst/>
              </a:rPr>
              <a:t>Rovania</a:t>
            </a:r>
            <a:r>
              <a:rPr lang="en-CA" sz="2800" b="0" i="0" u="none" strike="noStrike" dirty="0">
                <a:solidFill>
                  <a:srgbClr val="21242C"/>
                </a:solidFill>
                <a:effectLst/>
              </a:rPr>
              <a:t> and </a:t>
            </a:r>
            <a:r>
              <a:rPr lang="en-CA" sz="2800" b="0" i="0" u="none" strike="noStrike" dirty="0" err="1">
                <a:solidFill>
                  <a:srgbClr val="21242C"/>
                </a:solidFill>
                <a:effectLst/>
              </a:rPr>
              <a:t>Ombria</a:t>
            </a:r>
            <a:r>
              <a:rPr lang="en-CA" sz="2800" b="0" i="0" u="none" strike="noStrike" dirty="0">
                <a:solidFill>
                  <a:srgbClr val="21242C"/>
                </a:solidFill>
                <a:effectLst/>
              </a:rPr>
              <a:t>, of two goods, cars and T-shirts, given a fixed number of resources.</a:t>
            </a:r>
          </a:p>
          <a:p>
            <a:pPr algn="l" fontAlgn="base"/>
            <a:endParaRPr sz="2800" dirty="0">
              <a:cs typeface="Calibri"/>
            </a:endParaRPr>
          </a:p>
          <a:p>
            <a:pPr marL="12700">
              <a:tabLst>
                <a:tab pos="473075" algn="l"/>
              </a:tabLst>
            </a:pPr>
            <a:r>
              <a:rPr sz="2800" spc="-25" dirty="0">
                <a:cs typeface="Calibri"/>
              </a:rPr>
              <a:t>a.</a:t>
            </a:r>
            <a:r>
              <a:rPr sz="2800" dirty="0">
                <a:cs typeface="Calibri"/>
              </a:rPr>
              <a:t>	Who</a:t>
            </a:r>
            <a:r>
              <a:rPr sz="2800" spc="-65" dirty="0">
                <a:cs typeface="Calibri"/>
              </a:rPr>
              <a:t> </a:t>
            </a:r>
            <a:r>
              <a:rPr sz="2800" dirty="0">
                <a:cs typeface="Calibri"/>
              </a:rPr>
              <a:t>has</a:t>
            </a:r>
            <a:r>
              <a:rPr sz="2800" spc="-60" dirty="0">
                <a:cs typeface="Calibri"/>
              </a:rPr>
              <a:t> </a:t>
            </a:r>
            <a:r>
              <a:rPr sz="2800" dirty="0">
                <a:cs typeface="Calibri"/>
              </a:rPr>
              <a:t>an</a:t>
            </a:r>
            <a:r>
              <a:rPr sz="2800" spc="-60" dirty="0">
                <a:cs typeface="Calibri"/>
              </a:rPr>
              <a:t> </a:t>
            </a:r>
            <a:r>
              <a:rPr sz="2800" dirty="0">
                <a:cs typeface="Calibri"/>
              </a:rPr>
              <a:t>absolute</a:t>
            </a:r>
            <a:r>
              <a:rPr sz="2800" spc="-65" dirty="0">
                <a:cs typeface="Calibri"/>
              </a:rPr>
              <a:t> </a:t>
            </a:r>
            <a:r>
              <a:rPr sz="2800" spc="-10" dirty="0">
                <a:cs typeface="Calibri"/>
              </a:rPr>
              <a:t>advantage</a:t>
            </a:r>
            <a:r>
              <a:rPr sz="2800" spc="-60" dirty="0">
                <a:cs typeface="Calibri"/>
              </a:rPr>
              <a:t> </a:t>
            </a:r>
            <a:r>
              <a:rPr sz="2800" dirty="0">
                <a:cs typeface="Calibri"/>
              </a:rPr>
              <a:t>in</a:t>
            </a:r>
            <a:r>
              <a:rPr sz="2800" spc="-60" dirty="0">
                <a:cs typeface="Calibri"/>
              </a:rPr>
              <a:t> </a:t>
            </a:r>
            <a:r>
              <a:rPr lang="en-CA" sz="2800" dirty="0">
                <a:cs typeface="Calibri"/>
              </a:rPr>
              <a:t>car</a:t>
            </a:r>
            <a:r>
              <a:rPr sz="2800" spc="-65" dirty="0">
                <a:cs typeface="Calibri"/>
              </a:rPr>
              <a:t> </a:t>
            </a:r>
            <a:r>
              <a:rPr sz="2800" dirty="0">
                <a:cs typeface="Calibri"/>
              </a:rPr>
              <a:t>production?</a:t>
            </a:r>
            <a:r>
              <a:rPr sz="2800" spc="-60" dirty="0">
                <a:cs typeface="Calibri"/>
              </a:rPr>
              <a:t> </a:t>
            </a:r>
            <a:r>
              <a:rPr sz="2800" dirty="0">
                <a:cs typeface="Calibri"/>
              </a:rPr>
              <a:t>In</a:t>
            </a:r>
            <a:r>
              <a:rPr sz="2800" spc="-60" dirty="0">
                <a:cs typeface="Calibri"/>
              </a:rPr>
              <a:t> </a:t>
            </a:r>
            <a:r>
              <a:rPr lang="en-CA" sz="2800" dirty="0">
                <a:cs typeface="Calibri"/>
              </a:rPr>
              <a:t>T-shirts</a:t>
            </a:r>
            <a:r>
              <a:rPr sz="2800" spc="-60" dirty="0">
                <a:cs typeface="Calibri"/>
              </a:rPr>
              <a:t> </a:t>
            </a:r>
            <a:r>
              <a:rPr sz="2800" spc="-10" dirty="0">
                <a:cs typeface="Calibri"/>
              </a:rPr>
              <a:t>production?</a:t>
            </a:r>
            <a:endParaRPr lang="en-CA" sz="2800" spc="-10" dirty="0">
              <a:cs typeface="Calibri"/>
            </a:endParaRPr>
          </a:p>
          <a:p>
            <a:pPr algn="l" fontAlgn="base"/>
            <a:r>
              <a:rPr lang="en-CA" sz="2800" b="0" i="0" u="none" strike="noStrike" dirty="0" err="1">
                <a:solidFill>
                  <a:srgbClr val="FF0000"/>
                </a:solidFill>
                <a:effectLst/>
              </a:rPr>
              <a:t>Ombria</a:t>
            </a:r>
            <a:r>
              <a:rPr lang="en-CA" sz="2800" b="0" i="0" u="none" strike="noStrike" dirty="0">
                <a:solidFill>
                  <a:srgbClr val="FF0000"/>
                </a:solidFill>
                <a:effectLst/>
              </a:rPr>
              <a:t> has an absolute advantage in smartphones because it can produce 48 smartphones compared to just 39 in </a:t>
            </a:r>
            <a:r>
              <a:rPr lang="en-CA" sz="2800" b="0" i="0" u="none" strike="noStrike" dirty="0" err="1">
                <a:solidFill>
                  <a:srgbClr val="FF0000"/>
                </a:solidFill>
                <a:effectLst/>
              </a:rPr>
              <a:t>Rovania</a:t>
            </a:r>
            <a:r>
              <a:rPr lang="en-CA" sz="2800" b="0" i="0" u="none" strike="noStrike" dirty="0">
                <a:solidFill>
                  <a:srgbClr val="FF0000"/>
                </a:solidFill>
                <a:effectLst/>
              </a:rPr>
              <a:t>. </a:t>
            </a:r>
            <a:r>
              <a:rPr lang="en-CA" sz="2800" b="0" i="0" u="none" strike="noStrike" dirty="0" err="1">
                <a:solidFill>
                  <a:srgbClr val="FF0000"/>
                </a:solidFill>
                <a:effectLst/>
              </a:rPr>
              <a:t>Ombria</a:t>
            </a:r>
            <a:r>
              <a:rPr lang="en-CA" sz="2800" b="0" i="0" u="none" strike="noStrike" dirty="0">
                <a:solidFill>
                  <a:srgbClr val="FF0000"/>
                </a:solidFill>
                <a:effectLst/>
              </a:rPr>
              <a:t> also has an absolute advantage in T-shirts, since it can produce 24 apples compared to just 13 in </a:t>
            </a:r>
            <a:r>
              <a:rPr lang="en-CA" sz="2800" b="0" i="0" u="none" strike="noStrike" dirty="0" err="1">
                <a:solidFill>
                  <a:srgbClr val="FF0000"/>
                </a:solidFill>
                <a:effectLst/>
              </a:rPr>
              <a:t>Rovania</a:t>
            </a:r>
            <a:r>
              <a:rPr lang="en-CA" sz="2800" b="0" i="0" u="none" strike="noStrike" dirty="0">
                <a:solidFill>
                  <a:srgbClr val="FF0000"/>
                </a:solidFill>
                <a:effectLst/>
              </a:rPr>
              <a:t>.</a:t>
            </a:r>
            <a:endParaRPr lang="en-CA" sz="2800" dirty="0">
              <a:cs typeface="Calibri"/>
            </a:endParaRPr>
          </a:p>
          <a:p>
            <a:pPr marL="12700">
              <a:tabLst>
                <a:tab pos="473075" algn="l"/>
              </a:tabLst>
            </a:pPr>
            <a:endParaRPr lang="en-CA" sz="2800" spc="-10" dirty="0">
              <a:cs typeface="Calibri"/>
            </a:endParaRPr>
          </a:p>
          <a:p>
            <a:pPr marL="527050" indent="-514350">
              <a:buAutoNum type="alphaLcPeriod" startAt="2"/>
              <a:tabLst>
                <a:tab pos="473075" algn="l"/>
              </a:tabLst>
            </a:pPr>
            <a:r>
              <a:rPr lang="en-CA" sz="2800" dirty="0">
                <a:cs typeface="Calibri"/>
              </a:rPr>
              <a:t>Who</a:t>
            </a:r>
            <a:r>
              <a:rPr lang="en-CA" sz="2800" spc="-55" dirty="0">
                <a:cs typeface="Calibri"/>
              </a:rPr>
              <a:t> </a:t>
            </a:r>
            <a:r>
              <a:rPr lang="en-CA" sz="2800" dirty="0">
                <a:cs typeface="Calibri"/>
              </a:rPr>
              <a:t>has</a:t>
            </a:r>
            <a:r>
              <a:rPr lang="en-CA" sz="2800" spc="-55" dirty="0">
                <a:cs typeface="Calibri"/>
              </a:rPr>
              <a:t> </a:t>
            </a:r>
            <a:r>
              <a:rPr lang="en-CA" sz="2800" dirty="0">
                <a:cs typeface="Calibri"/>
              </a:rPr>
              <a:t>a</a:t>
            </a:r>
            <a:r>
              <a:rPr lang="en-CA" sz="2800" spc="-50" dirty="0">
                <a:cs typeface="Calibri"/>
              </a:rPr>
              <a:t> </a:t>
            </a:r>
            <a:r>
              <a:rPr lang="en-CA" sz="2800" spc="-20" dirty="0">
                <a:cs typeface="Calibri"/>
              </a:rPr>
              <a:t>comparative</a:t>
            </a:r>
            <a:r>
              <a:rPr lang="en-CA" sz="2800" spc="-55" dirty="0">
                <a:cs typeface="Calibri"/>
              </a:rPr>
              <a:t> </a:t>
            </a:r>
            <a:r>
              <a:rPr lang="en-CA" sz="2800" spc="-10" dirty="0">
                <a:cs typeface="Calibri"/>
              </a:rPr>
              <a:t>advantage</a:t>
            </a:r>
            <a:r>
              <a:rPr lang="en-CA" sz="2800" spc="-55" dirty="0">
                <a:cs typeface="Calibri"/>
              </a:rPr>
              <a:t> </a:t>
            </a:r>
            <a:r>
              <a:rPr lang="en-CA" sz="2800" dirty="0">
                <a:cs typeface="Calibri"/>
              </a:rPr>
              <a:t>in</a:t>
            </a:r>
            <a:r>
              <a:rPr lang="en-CA" sz="2800" spc="-50" dirty="0">
                <a:cs typeface="Calibri"/>
              </a:rPr>
              <a:t> </a:t>
            </a:r>
            <a:r>
              <a:rPr lang="en-CA" sz="2800" dirty="0">
                <a:cs typeface="Calibri"/>
              </a:rPr>
              <a:t>car</a:t>
            </a:r>
            <a:r>
              <a:rPr lang="en-CA" sz="2800" spc="-55" dirty="0">
                <a:cs typeface="Calibri"/>
              </a:rPr>
              <a:t> </a:t>
            </a:r>
            <a:r>
              <a:rPr lang="en-CA" sz="2800" dirty="0">
                <a:cs typeface="Calibri"/>
              </a:rPr>
              <a:t>production?</a:t>
            </a:r>
            <a:r>
              <a:rPr lang="en-CA" sz="2800" spc="-50" dirty="0">
                <a:cs typeface="Calibri"/>
              </a:rPr>
              <a:t> </a:t>
            </a:r>
            <a:r>
              <a:rPr lang="en-CA" sz="2800" dirty="0">
                <a:cs typeface="Calibri"/>
              </a:rPr>
              <a:t>In</a:t>
            </a:r>
            <a:r>
              <a:rPr lang="en-CA" sz="2800" spc="-55" dirty="0">
                <a:cs typeface="Calibri"/>
              </a:rPr>
              <a:t> </a:t>
            </a:r>
            <a:r>
              <a:rPr lang="en-CA" sz="2800" dirty="0">
                <a:cs typeface="Calibri"/>
              </a:rPr>
              <a:t>T-shirts</a:t>
            </a:r>
            <a:r>
              <a:rPr lang="en-CA" sz="2800" spc="-55" dirty="0">
                <a:cs typeface="Calibri"/>
              </a:rPr>
              <a:t> </a:t>
            </a:r>
            <a:r>
              <a:rPr lang="en-CA" sz="2800" spc="-10" dirty="0">
                <a:cs typeface="Calibri"/>
              </a:rPr>
              <a:t>production?</a:t>
            </a:r>
          </a:p>
          <a:p>
            <a:pPr marL="12700">
              <a:tabLst>
                <a:tab pos="473075" algn="l"/>
              </a:tabLst>
            </a:pPr>
            <a:r>
              <a:rPr lang="en-CA" sz="2800" b="0" i="0" u="none" strike="noStrike" spc="-10" dirty="0" err="1">
                <a:solidFill>
                  <a:srgbClr val="FF0000"/>
                </a:solidFill>
                <a:effectLst/>
                <a:cs typeface="Calibri"/>
              </a:rPr>
              <a:t>Rovania</a:t>
            </a:r>
            <a:r>
              <a:rPr lang="en-CA" sz="2800" b="0" i="0" u="none" strike="noStrike" spc="-10" dirty="0">
                <a:solidFill>
                  <a:srgbClr val="FF0000"/>
                </a:solidFill>
                <a:effectLst/>
                <a:cs typeface="Calibri"/>
              </a:rPr>
              <a:t> has a comparative advantage in producing cars because its OC of producing cars is less than </a:t>
            </a:r>
            <a:r>
              <a:rPr lang="en-CA" sz="2800" b="0" i="0" u="none" strike="noStrike" spc="-10" dirty="0" err="1">
                <a:solidFill>
                  <a:srgbClr val="FF0000"/>
                </a:solidFill>
                <a:effectLst/>
                <a:cs typeface="Calibri"/>
              </a:rPr>
              <a:t>Ombria’s</a:t>
            </a:r>
            <a:r>
              <a:rPr lang="en-CA" sz="2800" spc="-10" dirty="0">
                <a:solidFill>
                  <a:srgbClr val="FF0000"/>
                </a:solidFill>
                <a:cs typeface="Calibri"/>
              </a:rPr>
              <a:t>. In the same way,</a:t>
            </a:r>
            <a:r>
              <a:rPr lang="en-CA" sz="2800" b="0" i="0" u="none" strike="noStrike" spc="-10" dirty="0">
                <a:solidFill>
                  <a:srgbClr val="FF0000"/>
                </a:solidFill>
                <a:effectLst/>
                <a:cs typeface="Calibri"/>
              </a:rPr>
              <a:t> </a:t>
            </a:r>
            <a:r>
              <a:rPr lang="en-CA" sz="2800" b="0" i="0" u="none" strike="noStrike" spc="-10" dirty="0" err="1">
                <a:solidFill>
                  <a:srgbClr val="FF0000"/>
                </a:solidFill>
                <a:effectLst/>
                <a:cs typeface="Calibri"/>
              </a:rPr>
              <a:t>Ombria</a:t>
            </a:r>
            <a:r>
              <a:rPr lang="en-CA" sz="2800" b="0" i="0" u="none" strike="noStrike" spc="-10" dirty="0">
                <a:solidFill>
                  <a:srgbClr val="FF0000"/>
                </a:solidFill>
                <a:effectLst/>
                <a:cs typeface="Calibri"/>
              </a:rPr>
              <a:t> has a comparative advantage in producing T-shirts. </a:t>
            </a:r>
          </a:p>
          <a:p>
            <a:pPr marL="12700">
              <a:tabLst>
                <a:tab pos="473075" algn="l"/>
              </a:tabLst>
            </a:pPr>
            <a:endParaRPr lang="en-CA" sz="2800" spc="-10" dirty="0">
              <a:solidFill>
                <a:srgbClr val="21242C"/>
              </a:solidFill>
              <a:cs typeface="Calibri"/>
            </a:endParaRPr>
          </a:p>
        </p:txBody>
      </p:sp>
      <mc:AlternateContent xmlns:mc="http://schemas.openxmlformats.org/markup-compatibility/2006" xmlns:a14="http://schemas.microsoft.com/office/drawing/2010/main">
        <mc:Choice Requires="a14">
          <p:graphicFrame>
            <p:nvGraphicFramePr>
              <p:cNvPr id="7" name="object 5">
                <a:extLst>
                  <a:ext uri="{FF2B5EF4-FFF2-40B4-BE49-F238E27FC236}">
                    <a16:creationId xmlns:a16="http://schemas.microsoft.com/office/drawing/2014/main" id="{F7557610-9416-6BF8-A698-B7B25B596CBB}"/>
                  </a:ext>
                </a:extLst>
              </p:cNvPr>
              <p:cNvGraphicFramePr>
                <a:graphicFrameLocks noGrp="1"/>
              </p:cNvGraphicFramePr>
              <p:nvPr>
                <p:extLst>
                  <p:ext uri="{D42A27DB-BD31-4B8C-83A1-F6EECF244321}">
                    <p14:modId xmlns:p14="http://schemas.microsoft.com/office/powerpoint/2010/main" val="1811327660"/>
                  </p:ext>
                </p:extLst>
              </p:nvPr>
            </p:nvGraphicFramePr>
            <p:xfrm>
              <a:off x="911942" y="6667500"/>
              <a:ext cx="15415259" cy="2079660"/>
            </p:xfrm>
            <a:graphic>
              <a:graphicData uri="http://schemas.openxmlformats.org/drawingml/2006/table">
                <a:tbl>
                  <a:tblPr firstRow="1" bandRow="1">
                    <a:tableStyleId>{2D5ABB26-0587-4C30-8999-92F81FD0307C}</a:tableStyleId>
                  </a:tblPr>
                  <a:tblGrid>
                    <a:gridCol w="4718957">
                      <a:extLst>
                        <a:ext uri="{9D8B030D-6E8A-4147-A177-3AD203B41FA5}">
                          <a16:colId xmlns:a16="http://schemas.microsoft.com/office/drawing/2014/main" val="20000"/>
                        </a:ext>
                      </a:extLst>
                    </a:gridCol>
                    <a:gridCol w="5243285">
                      <a:extLst>
                        <a:ext uri="{9D8B030D-6E8A-4147-A177-3AD203B41FA5}">
                          <a16:colId xmlns:a16="http://schemas.microsoft.com/office/drawing/2014/main" val="20001"/>
                        </a:ext>
                      </a:extLst>
                    </a:gridCol>
                    <a:gridCol w="5453017">
                      <a:extLst>
                        <a:ext uri="{9D8B030D-6E8A-4147-A177-3AD203B41FA5}">
                          <a16:colId xmlns:a16="http://schemas.microsoft.com/office/drawing/2014/main" val="20002"/>
                        </a:ext>
                      </a:extLst>
                    </a:gridCol>
                  </a:tblGrid>
                  <a:tr h="473565">
                    <a:tc>
                      <a:txBody>
                        <a:bodyPr/>
                        <a:lstStyle/>
                        <a:p>
                          <a:pPr>
                            <a:lnSpc>
                              <a:spcPct val="100000"/>
                            </a:lnSpc>
                          </a:pP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dirty="0">
                              <a:latin typeface="+mn-lt"/>
                              <a:cs typeface="Calibri"/>
                            </a:rPr>
                            <a:t>OC of Cars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dirty="0">
                              <a:latin typeface="+mn-lt"/>
                              <a:cs typeface="Calibri"/>
                            </a:rPr>
                            <a:t>OC of T-shirts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Rovania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13</m:t>
                                  </m:r>
                                </m:num>
                                <m:den>
                                  <m:r>
                                    <a:rPr lang="en-CA" sz="2800" b="0" i="1" smtClean="0">
                                      <a:latin typeface="Cambria Math" panose="02040503050406030204" pitchFamily="18" charset="0"/>
                                      <a:cs typeface="Times New Roman"/>
                                    </a:rPr>
                                    <m:t>39</m:t>
                                  </m:r>
                                </m:den>
                              </m:f>
                              <m:r>
                                <a:rPr lang="en-CA" sz="2800" b="0" i="1" smtClean="0">
                                  <a:latin typeface="Cambria Math" panose="02040503050406030204" pitchFamily="18" charset="0"/>
                                  <a:cs typeface="Times New Roman"/>
                                </a:rPr>
                                <m:t>=0.33</m:t>
                              </m:r>
                            </m:oMath>
                          </a14:m>
                          <a:r>
                            <a:rPr lang="en-CA" sz="2800" dirty="0">
                              <a:latin typeface="+mn-lt"/>
                              <a:cs typeface="Times New Roman"/>
                            </a:rPr>
                            <a:t> T-shirts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39</m:t>
                                  </m:r>
                                </m:num>
                                <m:den>
                                  <m:r>
                                    <a:rPr lang="en-CA" sz="2800" b="0" i="1" smtClean="0">
                                      <a:latin typeface="Cambria Math" panose="02040503050406030204" pitchFamily="18" charset="0"/>
                                      <a:cs typeface="Times New Roman"/>
                                    </a:rPr>
                                    <m:t>13</m:t>
                                  </m:r>
                                </m:den>
                              </m:f>
                              <m:r>
                                <a:rPr lang="en-CA" sz="2800" b="0" i="1" smtClean="0">
                                  <a:latin typeface="Cambria Math" panose="02040503050406030204" pitchFamily="18" charset="0"/>
                                  <a:cs typeface="Times New Roman"/>
                                </a:rPr>
                                <m:t>=3</m:t>
                              </m:r>
                            </m:oMath>
                          </a14:m>
                          <a:r>
                            <a:rPr lang="en-CA" sz="2800" dirty="0">
                              <a:latin typeface="+mn-lt"/>
                              <a:cs typeface="Times New Roman"/>
                            </a:rPr>
                            <a:t> Cars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Ombria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24</m:t>
                                  </m:r>
                                </m:num>
                                <m:den>
                                  <m:r>
                                    <a:rPr lang="en-CA" sz="2800" b="0" i="1" smtClean="0">
                                      <a:latin typeface="Cambria Math" panose="02040503050406030204" pitchFamily="18" charset="0"/>
                                      <a:cs typeface="Times New Roman"/>
                                    </a:rPr>
                                    <m:t>48</m:t>
                                  </m:r>
                                </m:den>
                              </m:f>
                              <m:r>
                                <a:rPr lang="en-CA" sz="2800" b="0" i="1" smtClean="0">
                                  <a:latin typeface="Cambria Math" panose="02040503050406030204" pitchFamily="18" charset="0"/>
                                  <a:cs typeface="Times New Roman"/>
                                </a:rPr>
                                <m:t>=0.5</m:t>
                              </m:r>
                            </m:oMath>
                          </a14:m>
                          <a:r>
                            <a:rPr lang="en-CA" sz="2800" dirty="0">
                              <a:latin typeface="+mn-lt"/>
                              <a:cs typeface="Times New Roman"/>
                            </a:rPr>
                            <a:t> T-shirts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dirty="0">
                              <a:latin typeface="+mn-lt"/>
                              <a:cs typeface="Times New Roman"/>
                            </a:rPr>
                            <a:t> </a:t>
                          </a:r>
                          <a14:m>
                            <m:oMath xmlns:m="http://schemas.openxmlformats.org/officeDocument/2006/math">
                              <m:f>
                                <m:fPr>
                                  <m:ctrlPr>
                                    <a:rPr lang="en-CA" sz="2800" i="1" smtClean="0">
                                      <a:latin typeface="Cambria Math" panose="02040503050406030204" pitchFamily="18" charset="0"/>
                                      <a:cs typeface="Times New Roman"/>
                                    </a:rPr>
                                  </m:ctrlPr>
                                </m:fPr>
                                <m:num>
                                  <m:r>
                                    <a:rPr lang="en-CA" sz="2800" b="0" i="1" smtClean="0">
                                      <a:latin typeface="Cambria Math" panose="02040503050406030204" pitchFamily="18" charset="0"/>
                                      <a:cs typeface="Times New Roman"/>
                                    </a:rPr>
                                    <m:t>48</m:t>
                                  </m:r>
                                </m:num>
                                <m:den>
                                  <m:r>
                                    <a:rPr lang="en-CA" sz="2800" b="0" i="1" smtClean="0">
                                      <a:latin typeface="Cambria Math" panose="02040503050406030204" pitchFamily="18" charset="0"/>
                                      <a:cs typeface="Times New Roman"/>
                                    </a:rPr>
                                    <m:t>24</m:t>
                                  </m:r>
                                </m:den>
                              </m:f>
                              <m:r>
                                <a:rPr lang="en-CA" sz="2800" b="0" i="1" smtClean="0">
                                  <a:latin typeface="Cambria Math" panose="02040503050406030204" pitchFamily="18" charset="0"/>
                                  <a:cs typeface="Times New Roman"/>
                                </a:rPr>
                                <m:t>=2</m:t>
                              </m:r>
                            </m:oMath>
                          </a14:m>
                          <a:r>
                            <a:rPr lang="en-CA" sz="2800" dirty="0">
                              <a:latin typeface="+mn-lt"/>
                              <a:cs typeface="Times New Roman"/>
                            </a:rPr>
                            <a:t> Cars</a:t>
                          </a: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mc:Choice>
        <mc:Fallback xmlns="">
          <p:graphicFrame>
            <p:nvGraphicFramePr>
              <p:cNvPr id="7" name="object 5">
                <a:extLst>
                  <a:ext uri="{FF2B5EF4-FFF2-40B4-BE49-F238E27FC236}">
                    <a16:creationId xmlns:a16="http://schemas.microsoft.com/office/drawing/2014/main" id="{F7557610-9416-6BF8-A698-B7B25B596CBB}"/>
                  </a:ext>
                </a:extLst>
              </p:cNvPr>
              <p:cNvGraphicFramePr>
                <a:graphicFrameLocks noGrp="1"/>
              </p:cNvGraphicFramePr>
              <p:nvPr>
                <p:extLst>
                  <p:ext uri="{D42A27DB-BD31-4B8C-83A1-F6EECF244321}">
                    <p14:modId xmlns:p14="http://schemas.microsoft.com/office/powerpoint/2010/main" val="1811327660"/>
                  </p:ext>
                </p:extLst>
              </p:nvPr>
            </p:nvGraphicFramePr>
            <p:xfrm>
              <a:off x="911942" y="6667500"/>
              <a:ext cx="15415259" cy="2079660"/>
            </p:xfrm>
            <a:graphic>
              <a:graphicData uri="http://schemas.openxmlformats.org/drawingml/2006/table">
                <a:tbl>
                  <a:tblPr firstRow="1" bandRow="1">
                    <a:tableStyleId>{2D5ABB26-0587-4C30-8999-92F81FD0307C}</a:tableStyleId>
                  </a:tblPr>
                  <a:tblGrid>
                    <a:gridCol w="4718957">
                      <a:extLst>
                        <a:ext uri="{9D8B030D-6E8A-4147-A177-3AD203B41FA5}">
                          <a16:colId xmlns:a16="http://schemas.microsoft.com/office/drawing/2014/main" val="20000"/>
                        </a:ext>
                      </a:extLst>
                    </a:gridCol>
                    <a:gridCol w="5243285">
                      <a:extLst>
                        <a:ext uri="{9D8B030D-6E8A-4147-A177-3AD203B41FA5}">
                          <a16:colId xmlns:a16="http://schemas.microsoft.com/office/drawing/2014/main" val="20001"/>
                        </a:ext>
                      </a:extLst>
                    </a:gridCol>
                    <a:gridCol w="5453017">
                      <a:extLst>
                        <a:ext uri="{9D8B030D-6E8A-4147-A177-3AD203B41FA5}">
                          <a16:colId xmlns:a16="http://schemas.microsoft.com/office/drawing/2014/main" val="20002"/>
                        </a:ext>
                      </a:extLst>
                    </a:gridCol>
                  </a:tblGrid>
                  <a:tr h="500380">
                    <a:tc>
                      <a:txBody>
                        <a:bodyPr/>
                        <a:lstStyle/>
                        <a:p>
                          <a:pPr>
                            <a:lnSpc>
                              <a:spcPct val="100000"/>
                            </a:lnSpc>
                          </a:pPr>
                          <a:endParaRPr sz="2800" dirty="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dirty="0">
                              <a:latin typeface="+mn-lt"/>
                              <a:cs typeface="Calibri"/>
                            </a:rPr>
                            <a:t>OC of Cars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dirty="0">
                              <a:latin typeface="+mn-lt"/>
                              <a:cs typeface="Calibri"/>
                            </a:rPr>
                            <a:t>OC of T-shirts</a:t>
                          </a:r>
                          <a:endParaRPr sz="2800" dirty="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Rovania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90073" t="-66667" r="-104358" b="-100000"/>
                          </a:stretch>
                        </a:blipFill>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182558" t="-66667" r="-233" b="-100000"/>
                          </a:stretch>
                        </a:blipFill>
                      </a:tcPr>
                    </a:tc>
                    <a:extLst>
                      <a:ext uri="{0D108BD9-81ED-4DB2-BD59-A6C34878D82A}">
                        <a16:rowId xmlns:a16="http://schemas.microsoft.com/office/drawing/2014/main" val="10001"/>
                      </a:ext>
                    </a:extLst>
                  </a:tr>
                  <a:tr h="789640">
                    <a:tc>
                      <a:txBody>
                        <a:bodyPr/>
                        <a:lstStyle/>
                        <a:p>
                          <a:pPr marL="85725">
                            <a:lnSpc>
                              <a:spcPct val="100000"/>
                            </a:lnSpc>
                            <a:spcBef>
                              <a:spcPts val="575"/>
                            </a:spcBef>
                          </a:pPr>
                          <a:r>
                            <a:rPr lang="en-CA" sz="2800" b="0" i="0" u="none" strike="noStrike" dirty="0" err="1">
                              <a:solidFill>
                                <a:srgbClr val="21242C"/>
                              </a:solidFill>
                              <a:effectLst/>
                              <a:latin typeface="+mn-lt"/>
                            </a:rPr>
                            <a:t>Ombria</a:t>
                          </a:r>
                          <a:endParaRPr sz="2800" dirty="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90073" t="-169355" r="-104358" b="-1613"/>
                          </a:stretch>
                        </a:blipFill>
                      </a:tcPr>
                    </a:tc>
                    <a:tc>
                      <a:txBody>
                        <a:bodyPr/>
                        <a:lstStyle/>
                        <a:p>
                          <a:endParaRPr lang="en-US"/>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182558" t="-169355" r="-233" b="-1613"/>
                          </a:stretch>
                        </a:blipFill>
                      </a:tcPr>
                    </a:tc>
                    <a:extLst>
                      <a:ext uri="{0D108BD9-81ED-4DB2-BD59-A6C34878D82A}">
                        <a16:rowId xmlns:a16="http://schemas.microsoft.com/office/drawing/2014/main" val="10002"/>
                      </a:ext>
                    </a:extLst>
                  </a:tr>
                </a:tbl>
              </a:graphicData>
            </a:graphic>
          </p:graphicFrame>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1762</TotalTime>
  <Words>5619</Words>
  <Application>Microsoft Office PowerPoint</Application>
  <PresentationFormat>Custom</PresentationFormat>
  <Paragraphs>726</Paragraphs>
  <Slides>72</Slides>
  <Notes>0</Notes>
  <HiddenSlides>30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72</vt:i4>
      </vt:variant>
    </vt:vector>
  </HeadingPairs>
  <TitlesOfParts>
    <vt:vector size="80" baseType="lpstr">
      <vt:lpstr>Arial</vt:lpstr>
      <vt:lpstr>Arial MT</vt:lpstr>
      <vt:lpstr>Calibri</vt:lpstr>
      <vt:lpstr>Cambria Math</vt:lpstr>
      <vt:lpstr>Georgia</vt:lpstr>
      <vt:lpstr>Times New Roman</vt:lpstr>
      <vt:lpstr>Office Theme</vt:lpstr>
      <vt:lpstr>Office Theme</vt:lpstr>
      <vt:lpstr>MIDTERM REVIEW SESSION</vt:lpstr>
      <vt:lpstr>TABLE OF CONTENTS</vt:lpstr>
      <vt:lpstr>1. What is Economics</vt:lpstr>
      <vt:lpstr>2. PPF</vt:lpstr>
      <vt:lpstr>2. PPF</vt:lpstr>
      <vt:lpstr>2. PPF</vt:lpstr>
      <vt:lpstr>2. PPF - Using Resources Efficiently</vt:lpstr>
      <vt:lpstr>2. Gains From Trade</vt:lpstr>
      <vt:lpstr>2. Gains From Trade</vt:lpstr>
      <vt:lpstr>2. Gains From Trade</vt:lpstr>
      <vt:lpstr>3. Demand &amp; Supply - Demand</vt:lpstr>
      <vt:lpstr>3. Demand &amp; Supply - Supply</vt:lpstr>
      <vt:lpstr>3. Demand &amp; Supply - EQM</vt:lpstr>
      <vt:lpstr>3. Demand &amp; Supply</vt:lpstr>
      <vt:lpstr>4. Elasticity - ed, es</vt:lpstr>
      <vt:lpstr>4. Elasticity - ed, es</vt:lpstr>
      <vt:lpstr>4. Elasticity - 5 Types of Ed</vt:lpstr>
      <vt:lpstr>4. Elasticity - Total Revenue (TR)</vt:lpstr>
      <vt:lpstr>4. Elasticity - Total Revenue (TR)</vt:lpstr>
      <vt:lpstr>4. Elasticity - More Elasticity</vt:lpstr>
      <vt:lpstr>4. Elasticity</vt:lpstr>
      <vt:lpstr>4. Elasticity</vt:lpstr>
      <vt:lpstr>4. Elasticity - 5 Types of Es</vt:lpstr>
      <vt:lpstr>5. Surplus &amp; Efficiency</vt:lpstr>
      <vt:lpstr>5. Surplus &amp; Efficiency</vt:lpstr>
      <vt:lpstr>PowerPoint Presentation</vt:lpstr>
      <vt:lpstr>7. Government Actions in Market - Regulations on the Price</vt:lpstr>
      <vt:lpstr>7. Government Actions in Market - Regulations on the Price</vt:lpstr>
      <vt:lpstr>7. Government Actions in Market - Regulations on the Price</vt:lpstr>
      <vt:lpstr>7. Government Actions in Market - Price Ceiling</vt:lpstr>
      <vt:lpstr>7. Government Actions in Market - Price Floor</vt:lpstr>
      <vt:lpstr>7. Government Actions in Market - Taxes</vt:lpstr>
      <vt:lpstr>7. Government Actions in Market - Taxes</vt:lpstr>
      <vt:lpstr>7. Government Actions in Market - Taxes</vt:lpstr>
      <vt:lpstr>7. Government Actions in Market - Taxes, Production Quota, Subsidy</vt:lpstr>
      <vt:lpstr>7. Government Actions in Market - Taxes, Production Quota, Subsidy</vt:lpstr>
      <vt:lpstr>7. Government Actions in Market - Taxes, Production Quota, Subsidy</vt:lpstr>
      <vt:lpstr>7. Government Actions in Market - Taxes, Production Quota, Subsidy</vt:lpstr>
      <vt:lpstr>7. Government Actions in Market - Production Quota</vt:lpstr>
      <vt:lpstr>7. Government Actions in Market - Subsidy</vt:lpstr>
      <vt:lpstr>7. Government Actions in Market - Subsidy</vt:lpstr>
      <vt:lpstr>Thank You</vt:lpstr>
      <vt:lpstr>8. Output &amp; Costs</vt:lpstr>
      <vt:lpstr>8. Output &amp; Costs - SR Product Curves</vt:lpstr>
      <vt:lpstr>8. Output &amp; Costs - TC, TFC, TVC Curves</vt:lpstr>
      <vt:lpstr>8. Output &amp; Costs</vt:lpstr>
      <vt:lpstr>8. Output &amp; Costs - SR Cost Curves</vt:lpstr>
      <vt:lpstr>8. Output &amp; Costs - TC, TFC, TVC Curves</vt:lpstr>
      <vt:lpstr>8. Output &amp; Costs - ATC, AFC, AVC, MC Curves</vt:lpstr>
      <vt:lpstr>8. Output &amp; Costs - Cost Curves</vt:lpstr>
      <vt:lpstr>8. Output &amp; Costs - MP/AP vs. MC/AC Curves</vt:lpstr>
      <vt:lpstr>8. Output &amp; Costs - Shifts in Cost Curves</vt:lpstr>
      <vt:lpstr>8. Output &amp; Costs - Cost Curves</vt:lpstr>
      <vt:lpstr>8. Output &amp; Costs - LR</vt:lpstr>
      <vt:lpstr>8. Output &amp; Costs - LRAC</vt:lpstr>
      <vt:lpstr>8. Output &amp; Costs - Cost Curves</vt:lpstr>
      <vt:lpstr>9. Utility &amp; Demand - Consumption Possibilities</vt:lpstr>
      <vt:lpstr>9. Utility &amp; Demand - Utility</vt:lpstr>
      <vt:lpstr>9. Utility &amp; Demand - Utility-Maximizing Choice</vt:lpstr>
      <vt:lpstr>9. Utility &amp; Demand - Utility-Maximizing Choice</vt:lpstr>
      <vt:lpstr>9. Utility &amp; Demand - Real Income, Relative Price</vt:lpstr>
      <vt:lpstr>9. Utility &amp; Demand - Changes to the Budget Line</vt:lpstr>
      <vt:lpstr>9. Utility &amp; Demand - Preferences and Indifference Curves</vt:lpstr>
      <vt:lpstr>9. Utility &amp; Demand - Marginal Rate of Substitution</vt:lpstr>
      <vt:lpstr>9. Utility &amp; Demand - Changes to the Budget Line</vt:lpstr>
      <vt:lpstr>9. Utility &amp; Demand - Degree of Substitutability</vt:lpstr>
      <vt:lpstr>9. Utility &amp; Demand - Best Affordable Choice</vt:lpstr>
      <vt:lpstr>9. Utility &amp; Demand - Price Effect</vt:lpstr>
      <vt:lpstr>9. Utility &amp; Demand - Income Effect</vt:lpstr>
      <vt:lpstr>9. Utility &amp; Demand - Price &amp; Income Effect, Best Affordable Choice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AECON101_2022W1.pptx</dc:title>
  <cp:lastModifiedBy>saggar07@student.ubc.ca</cp:lastModifiedBy>
  <cp:revision>19</cp:revision>
  <dcterms:created xsi:type="dcterms:W3CDTF">2023-11-04T06:50:20Z</dcterms:created>
  <dcterms:modified xsi:type="dcterms:W3CDTF">2023-11-07T00:35:37Z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